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167" r:id="rId1"/>
  </p:sldMasterIdLst>
  <p:notesMasterIdLst>
    <p:notesMasterId r:id="rId11"/>
  </p:notesMasterIdLst>
  <p:sldIdLst>
    <p:sldId id="256" r:id="rId2"/>
    <p:sldId id="347" r:id="rId3"/>
    <p:sldId id="375" r:id="rId4"/>
    <p:sldId id="377" r:id="rId5"/>
    <p:sldId id="378" r:id="rId6"/>
    <p:sldId id="337" r:id="rId7"/>
    <p:sldId id="379" r:id="rId8"/>
    <p:sldId id="380" r:id="rId9"/>
    <p:sldId id="259" r:id="rId10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3300"/>
    <a:srgbClr val="F30D1D"/>
    <a:srgbClr val="FC95A6"/>
    <a:srgbClr val="996600"/>
    <a:srgbClr val="FF3399"/>
    <a:srgbClr val="E43CD8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8932" autoAdjust="0"/>
  </p:normalViewPr>
  <p:slideViewPr>
    <p:cSldViewPr snapToGrid="0">
      <p:cViewPr varScale="1">
        <p:scale>
          <a:sx n="108" d="100"/>
          <a:sy n="108" d="100"/>
        </p:scale>
        <p:origin x="562" y="69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2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Google Shape;3;n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Google Shape;4;n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63236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51;p1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3555" name="Google Shape;52;p1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Google Shape;74;p4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30723" name="Google Shape;75;p4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B2523-4984-4181-A731-F499DE54D512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0A76C-4AF3-4EEF-BB15-269D1D5A7C2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3667691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A4667-5B06-4A5A-8B66-79934B5C95F0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FB478-A471-4D6F-96C9-FD914E2533BB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3287360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407C6-FBB5-42CC-B485-F1ADB14EF2C2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186CE-EADB-463B-BB1F-064446FD7391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4931752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16;p3"/>
          <p:cNvSpPr txBox="1">
            <a:spLocks noGrp="1"/>
          </p:cNvSpPr>
          <p:nvPr>
            <p:ph type="sldNum" idx="10"/>
          </p:nvPr>
        </p:nvSpPr>
        <p:spPr>
          <a:xfrm>
            <a:off x="8472488" y="4662488"/>
            <a:ext cx="549275" cy="393700"/>
          </a:xfrm>
        </p:spPr>
        <p:txBody>
          <a:bodyPr lIns="91425" tIns="91425" rIns="91425" bIns="91425"/>
          <a:lstStyle>
            <a:lvl1pPr>
              <a:buSzPts val="1000"/>
              <a:defRPr sz="1000">
                <a:solidFill>
                  <a:srgbClr val="1F497D"/>
                </a:solidFill>
              </a:defRPr>
            </a:lvl1pPr>
          </a:lstStyle>
          <a:p>
            <a:pPr>
              <a:defRPr/>
            </a:pPr>
            <a:fld id="{0EF08A74-54A1-490F-99A2-E9FF019826E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19745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A94F8-92CA-461F-8BFB-EEC528C37DCF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5A67E-6044-40BC-9E3E-9BE8F1F9999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2356054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6553B-72F6-4710-9153-1409D3D8CEA2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215BE-C6DF-499C-855A-3527FDF47475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329228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956BE-D0ED-45A0-96D0-44335BCB1F7D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D15C6-C8C8-4C44-AB74-EE462521F00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6946876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8EE87-C656-42D6-86DB-4A5664FE1674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02140-A7F2-4305-B682-4644FB4C81A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8641610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61593-33CC-40F0-835C-2E149D5A5DED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CFCDA-263C-4D3A-8EAC-145726B62653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7316008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6DF53-482E-4AED-AE59-91F87E5C9177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2E63F-CAC3-4987-A585-A4D9738AA9D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44181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1A5E2-118A-40B6-8013-4A7D4AB208EC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CE952-66C8-4BDB-89B5-7E8121775C9F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5706011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D4E69-F11D-43DA-B248-D25F8BE63B14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724AE-E4A4-46AD-8326-689DB84AA58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8717842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70C8813-6A3B-4E43-9ABC-31C60D498A42}" type="datetimeFigureOut">
              <a:rPr lang="en-US" altLang="en-US"/>
              <a:pPr>
                <a:defRPr/>
              </a:pPr>
              <a:t>5/31/2022</a:t>
            </a:fld>
            <a:endParaRPr lang="en-US" altLang="en-US" dirty="0">
              <a:solidFill>
                <a:srgbClr val="1D4577"/>
              </a:solidFill>
            </a:endParaRPr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1D4577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2A1D2D4-DF0D-4E5D-9E0A-082BAE7D41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  <p:sldLayoutId id="2147484391" r:id="rId8"/>
    <p:sldLayoutId id="2147484392" r:id="rId9"/>
    <p:sldLayoutId id="2147484393" r:id="rId10"/>
    <p:sldLayoutId id="2147484394" r:id="rId11"/>
    <p:sldLayoutId id="2147484395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f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Google Shape;54;p13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78250"/>
            <a:ext cx="9144000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Google Shape;55;p13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2176" y="214248"/>
            <a:ext cx="157956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Google Shape;57;p13"/>
          <p:cNvSpPr txBox="1">
            <a:spLocks noChangeArrowheads="1"/>
          </p:cNvSpPr>
          <p:nvPr/>
        </p:nvSpPr>
        <p:spPr bwMode="auto">
          <a:xfrm>
            <a:off x="5873750" y="98425"/>
            <a:ext cx="3176588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41" name="Google Shape;57;p13"/>
          <p:cNvSpPr txBox="1">
            <a:spLocks noChangeArrowheads="1"/>
          </p:cNvSpPr>
          <p:nvPr/>
        </p:nvSpPr>
        <p:spPr bwMode="auto">
          <a:xfrm>
            <a:off x="2054224" y="1333500"/>
            <a:ext cx="6641907" cy="244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US" altLang="en-US" sz="1400" b="1" dirty="0">
                <a:solidFill>
                  <a:srgbClr val="000000"/>
                </a:solidFill>
                <a:latin typeface="Arial" charset="0"/>
              </a:rPr>
              <a:t>SESSION             	    :  2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IN" altLang="en-US" sz="1400" b="1" dirty="0">
                <a:solidFill>
                  <a:srgbClr val="000000"/>
                </a:solidFill>
                <a:latin typeface="Arial" charset="0"/>
              </a:rPr>
              <a:t>CLASS</a:t>
            </a:r>
            <a:r>
              <a:rPr lang="en-US" altLang="en-IN" sz="1400" b="1" dirty="0">
                <a:solidFill>
                  <a:srgbClr val="000000"/>
                </a:solidFill>
                <a:latin typeface="Arial" charset="0"/>
              </a:rPr>
              <a:t>                 </a:t>
            </a:r>
            <a:r>
              <a:rPr lang="en-IN" altLang="en-US" sz="1400" b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altLang="en-IN" sz="1400" b="1" dirty="0">
                <a:solidFill>
                  <a:srgbClr val="000000"/>
                </a:solidFill>
                <a:latin typeface="Arial" charset="0"/>
              </a:rPr>
              <a:t>	    </a:t>
            </a:r>
            <a:r>
              <a:rPr lang="en-IN" altLang="en-US" sz="1400" b="1" dirty="0">
                <a:solidFill>
                  <a:srgbClr val="000000"/>
                </a:solidFill>
                <a:latin typeface="Arial" charset="0"/>
              </a:rPr>
              <a:t>:  III</a:t>
            </a:r>
            <a:endParaRPr lang="en-GB" altLang="en-US" sz="1400" b="1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SUBJECT 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	                       :</a:t>
            </a: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  </a:t>
            </a:r>
            <a:r>
              <a:rPr lang="en-US" altLang="en-US" sz="1400" b="1" dirty="0">
                <a:solidFill>
                  <a:srgbClr val="000000"/>
                </a:solidFill>
                <a:latin typeface="Arial" charset="0"/>
              </a:rPr>
              <a:t>SCIENCE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CHAPTER NUMBER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       :</a:t>
            </a: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  </a:t>
            </a:r>
            <a:r>
              <a:rPr lang="en-US" altLang="en-US" sz="1400" b="1" dirty="0">
                <a:solidFill>
                  <a:srgbClr val="000000"/>
                </a:solidFill>
                <a:latin typeface="Arial" charset="0"/>
              </a:rPr>
              <a:t>9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CHAPTER NAME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       </a:t>
            </a: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     :  MEASUREMENT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SUB-TOPIC 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                </a:t>
            </a:r>
            <a:r>
              <a:rPr lang="en-GB" altLang="en-GB" sz="1400" b="1" dirty="0">
                <a:solidFill>
                  <a:srgbClr val="000000"/>
                </a:solidFill>
                <a:latin typeface="Arial" charset="0"/>
              </a:rPr>
              <a:t>    :  MESUREMENT OF WEIGHT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GB" sz="1400" b="1" dirty="0">
                <a:solidFill>
                  <a:srgbClr val="000000"/>
                </a:solidFill>
                <a:latin typeface="Arial" charset="0"/>
              </a:rPr>
              <a:t>		       MEASUREMENT OF CAPACITY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8688388" cy="77946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LEARNING OBJECTIVE : </a:t>
            </a:r>
            <a:endParaRPr sz="2400" b="1" kern="0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76225" y="802434"/>
            <a:ext cx="8191500" cy="3525092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To enable the learners to know about–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GB" sz="24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the units of weight and units of measuring  capacity.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v"/>
              <a:defRPr/>
            </a:pPr>
            <a:endParaRPr lang="en-GB" sz="24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ct val="900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accent1">
                  <a:lumMod val="50000"/>
                </a:schemeClr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93395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186611" y="71955"/>
            <a:ext cx="7203233" cy="730478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LET’S RECAPITULATE: </a:t>
            </a:r>
            <a:r>
              <a:rPr lang="en-GB" sz="18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Unscramble the letters in the bracket and fill in  the blanks.</a:t>
            </a:r>
            <a:endParaRPr sz="1800" b="1" kern="0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76224" y="802433"/>
            <a:ext cx="8685213" cy="4273419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US"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</a:t>
            </a:r>
            <a:endParaRPr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273" y="898525"/>
            <a:ext cx="8612156" cy="4084021"/>
          </a:xfrm>
        </p:spPr>
        <p:txBody>
          <a:bodyPr/>
          <a:lstStyle/>
          <a:p>
            <a:pPr marL="0" indent="0" algn="just">
              <a:buNone/>
            </a:pPr>
            <a:r>
              <a:rPr lang="en-US" sz="1800" dirty="0"/>
              <a:t>1  Handspan, cubit and </a:t>
            </a:r>
            <a:r>
              <a:rPr lang="en-US" sz="1800" dirty="0" err="1"/>
              <a:t>footspan</a:t>
            </a:r>
            <a:r>
              <a:rPr lang="en-US" sz="1800" dirty="0"/>
              <a:t> are known as   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__________</a:t>
            </a:r>
            <a:r>
              <a:rPr lang="en-US" sz="1800" dirty="0"/>
              <a:t>          (</a:t>
            </a:r>
            <a:r>
              <a:rPr lang="en-US" sz="1800" dirty="0" err="1"/>
              <a:t>onn</a:t>
            </a:r>
            <a:r>
              <a:rPr lang="en-US" sz="1800" dirty="0"/>
              <a:t> </a:t>
            </a:r>
            <a:r>
              <a:rPr lang="en-US" sz="1800" dirty="0" err="1"/>
              <a:t>daranstn</a:t>
            </a:r>
            <a:r>
              <a:rPr lang="en-US" sz="1800" dirty="0"/>
              <a:t>) units.</a:t>
            </a:r>
          </a:p>
          <a:p>
            <a:pPr marL="0" indent="0" algn="just">
              <a:buNone/>
            </a:pPr>
            <a:endParaRPr lang="en-US" sz="1800" dirty="0"/>
          </a:p>
          <a:p>
            <a:pPr marL="0" indent="0" algn="just">
              <a:buNone/>
            </a:pPr>
            <a:r>
              <a:rPr lang="en-US" sz="1800" dirty="0"/>
              <a:t>2. The cloth merchant measures cloth in ___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______</a:t>
            </a:r>
            <a:r>
              <a:rPr lang="en-US" sz="1800" dirty="0"/>
              <a:t>___(</a:t>
            </a:r>
            <a:r>
              <a:rPr lang="en-US" sz="1800" dirty="0" err="1"/>
              <a:t>restem</a:t>
            </a:r>
            <a:r>
              <a:rPr lang="en-US" sz="1800" dirty="0"/>
              <a:t>).</a:t>
            </a:r>
          </a:p>
          <a:p>
            <a:pPr marL="0" indent="0" algn="just">
              <a:buNone/>
            </a:pPr>
            <a:endParaRPr lang="en-US" sz="1800" dirty="0"/>
          </a:p>
          <a:p>
            <a:pPr algn="just">
              <a:buAutoNum type="arabicPeriod" startAt="3"/>
            </a:pPr>
            <a:r>
              <a:rPr lang="en-US" sz="1800" dirty="0" err="1"/>
              <a:t>Sunitha</a:t>
            </a:r>
            <a:r>
              <a:rPr lang="en-US" sz="1800" dirty="0"/>
              <a:t> wants a ___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_______</a:t>
            </a:r>
            <a:r>
              <a:rPr lang="en-US" sz="1800" dirty="0"/>
              <a:t>_    (</a:t>
            </a:r>
            <a:r>
              <a:rPr lang="en-US" sz="1800" dirty="0" err="1"/>
              <a:t>lreur</a:t>
            </a:r>
            <a:r>
              <a:rPr lang="en-US" sz="1800" dirty="0"/>
              <a:t>) for her drawing class.</a:t>
            </a:r>
          </a:p>
          <a:p>
            <a:pPr marL="0" indent="0" algn="just">
              <a:buNone/>
            </a:pPr>
            <a:endParaRPr lang="en-US" sz="1800" dirty="0"/>
          </a:p>
          <a:p>
            <a:pPr marL="0" indent="0" algn="just">
              <a:buNone/>
            </a:pPr>
            <a:r>
              <a:rPr lang="en-US" sz="1800" dirty="0"/>
              <a:t>4. The carpenter measured the length of the door with a ____________                   (</a:t>
            </a:r>
            <a:r>
              <a:rPr lang="en-US" sz="1800" dirty="0" err="1"/>
              <a:t>epat</a:t>
            </a:r>
            <a:r>
              <a:rPr lang="en-US" sz="1800" dirty="0"/>
              <a:t> </a:t>
            </a:r>
            <a:r>
              <a:rPr lang="en-US" sz="1800" dirty="0" err="1"/>
              <a:t>gnirusaem</a:t>
            </a:r>
            <a:r>
              <a:rPr lang="en-US" sz="1800" dirty="0"/>
              <a:t>).</a:t>
            </a:r>
          </a:p>
          <a:p>
            <a:pPr marL="0" indent="0" algn="just">
              <a:buNone/>
            </a:pPr>
            <a:endParaRPr lang="en-US" sz="1800" dirty="0"/>
          </a:p>
          <a:p>
            <a:pPr algn="just">
              <a:buAutoNum type="arabicPeriod" startAt="5"/>
            </a:pPr>
            <a:r>
              <a:rPr lang="en-US" sz="1800" dirty="0"/>
              <a:t>Seema’s pencil is two  ____________   (</a:t>
            </a:r>
            <a:r>
              <a:rPr lang="en-US" sz="1800" dirty="0" err="1"/>
              <a:t>sertemitcen</a:t>
            </a:r>
            <a:r>
              <a:rPr lang="en-US" sz="1800" dirty="0"/>
              <a:t>) shorter than that of </a:t>
            </a:r>
            <a:r>
              <a:rPr lang="en-US" sz="1800" dirty="0" err="1"/>
              <a:t>Reema’s</a:t>
            </a:r>
            <a:r>
              <a:rPr lang="en-US" sz="1800" dirty="0"/>
              <a:t>.</a:t>
            </a:r>
          </a:p>
          <a:p>
            <a:pPr marL="0" indent="0" algn="just">
              <a:buNone/>
            </a:pPr>
            <a:endParaRPr lang="en-US" sz="1800" dirty="0"/>
          </a:p>
          <a:p>
            <a:pPr marL="0" indent="0" algn="just">
              <a:buNone/>
            </a:pPr>
            <a:r>
              <a:rPr lang="en-US" sz="1800" dirty="0"/>
              <a:t>6.  Robin’s ___________          (</a:t>
            </a:r>
            <a:r>
              <a:rPr lang="en-US" sz="1800" dirty="0" err="1"/>
              <a:t>napsdnah</a:t>
            </a:r>
            <a:r>
              <a:rPr lang="en-US" sz="1800" dirty="0"/>
              <a:t>) is smaller than his father’s __________ (</a:t>
            </a:r>
            <a:r>
              <a:rPr lang="en-US" sz="1800" dirty="0" err="1"/>
              <a:t>tibuc</a:t>
            </a:r>
            <a:r>
              <a:rPr lang="en-US" sz="1800" dirty="0"/>
              <a:t>).</a:t>
            </a:r>
          </a:p>
          <a:p>
            <a:pPr marL="0" indent="0" algn="just">
              <a:buNone/>
            </a:pPr>
            <a:r>
              <a:rPr lang="en-US" sz="1800" dirty="0"/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4618830" y="898525"/>
            <a:ext cx="1711998" cy="2659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non-standard</a:t>
            </a:r>
            <a:endParaRPr lang="en-IN" sz="20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192818" y="1554778"/>
            <a:ext cx="1156819" cy="2491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metres</a:t>
            </a:r>
            <a:endParaRPr lang="en-IN" sz="20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71187" y="2326270"/>
            <a:ext cx="1458421" cy="2491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ruler</a:t>
            </a:r>
            <a:endParaRPr lang="en-IN" sz="20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698071" y="2845835"/>
            <a:ext cx="1828800" cy="399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measuring tape </a:t>
            </a:r>
            <a:endParaRPr lang="en-IN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709426" y="3778898"/>
            <a:ext cx="1483392" cy="3732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centimetres</a:t>
            </a:r>
            <a:endParaRPr lang="en-IN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340762" y="4434666"/>
            <a:ext cx="1660849" cy="3768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handspan</a:t>
            </a:r>
            <a:endParaRPr lang="en-IN" sz="20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612471" y="4350691"/>
            <a:ext cx="1156819" cy="3920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cubit</a:t>
            </a:r>
            <a:endParaRPr lang="en-IN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358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7244637" cy="51668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MEASUREMENT OF WEIGHT.</a:t>
            </a:r>
            <a:endParaRPr sz="2400" b="1" kern="0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76224" y="879865"/>
            <a:ext cx="8685213" cy="3850756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US"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</a:t>
            </a:r>
            <a:endParaRPr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272" y="900113"/>
            <a:ext cx="5626361" cy="4082433"/>
          </a:xfrm>
        </p:spPr>
        <p:txBody>
          <a:bodyPr/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The weight of any object is measured  by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The common balance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The electronic balance </a:t>
            </a:r>
          </a:p>
          <a:p>
            <a:pPr marL="0" indent="0">
              <a:buNone/>
            </a:pPr>
            <a:r>
              <a:rPr lang="en-US" sz="2000" dirty="0"/>
              <a:t>The commonly used units for measuring weights are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 grams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Kilograms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Light objects are measured in grams (g).</a:t>
            </a:r>
          </a:p>
          <a:p>
            <a:pPr marL="0" indent="0">
              <a:buNone/>
            </a:pPr>
            <a:endParaRPr lang="en-US" sz="300" dirty="0"/>
          </a:p>
          <a:p>
            <a:pPr marL="0" indent="0">
              <a:buNone/>
            </a:pPr>
            <a:r>
              <a:rPr lang="en-US" sz="2000" dirty="0"/>
              <a:t>Heavy objects are measured in kilograms (kg).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6092" y="1017035"/>
            <a:ext cx="1567545" cy="1567545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6399620" y="2651354"/>
            <a:ext cx="1900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common balance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134" y="2959131"/>
            <a:ext cx="2165460" cy="14233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438122" y="4422844"/>
            <a:ext cx="1994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electronic balance</a:t>
            </a:r>
          </a:p>
        </p:txBody>
      </p:sp>
    </p:spTree>
    <p:extLst>
      <p:ext uri="{BB962C8B-B14F-4D97-AF65-F5344CB8AC3E}">
        <p14:creationId xmlns:p14="http://schemas.microsoft.com/office/powerpoint/2010/main" val="3012886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7244637" cy="51668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MEASUREMENT OF CAPACITY.</a:t>
            </a:r>
            <a:endParaRPr sz="2400" b="1" kern="0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76224" y="879865"/>
            <a:ext cx="8685213" cy="3850756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Capacity is the quantity of a liquid which a vessel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can hold.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US"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 small bucket holds less water as compared to a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large bucket then we say smaller bucket has less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capacity.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US"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Small amounts of liquids are measured in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</a:t>
            </a:r>
            <a:r>
              <a:rPr lang="en-US" sz="2000" kern="0" dirty="0" err="1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millilitres</a:t>
            </a: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(ml).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Large amounts of liquids are measured in </a:t>
            </a:r>
            <a:r>
              <a:rPr lang="en-US" sz="2000" kern="0" dirty="0" err="1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litres</a:t>
            </a: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(l). 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endParaRPr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6124" y="1425543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52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4" y="121783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" name="Google Shape;65;p14"/>
          <p:cNvSpPr txBox="1"/>
          <p:nvPr/>
        </p:nvSpPr>
        <p:spPr>
          <a:xfrm>
            <a:off x="331788" y="615820"/>
            <a:ext cx="8229600" cy="390889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US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Write the correct unit for measuring the following.</a:t>
            </a:r>
          </a:p>
          <a:p>
            <a:pPr marL="457200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length of a cloth – </a:t>
            </a:r>
          </a:p>
          <a:p>
            <a:pPr marL="457200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weight of a packet of sugar – </a:t>
            </a:r>
          </a:p>
          <a:p>
            <a:pPr marL="457200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amount of milk in a bottle –  </a:t>
            </a:r>
          </a:p>
          <a:p>
            <a:pPr marL="457200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height of your school building –</a:t>
            </a:r>
          </a:p>
          <a:p>
            <a:pPr marL="457200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amount of orange juice in a small cup -</a:t>
            </a:r>
          </a:p>
          <a:p>
            <a:pPr marL="457200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The length of your bed -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endParaRPr lang="en-US"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59020" y="1156996"/>
            <a:ext cx="1567543" cy="3545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metre</a:t>
            </a:r>
            <a:endParaRPr lang="en-IN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60505" y="1667069"/>
            <a:ext cx="1909666" cy="3545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gram/kilogram</a:t>
            </a:r>
            <a:endParaRPr lang="en-IN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60505" y="2133601"/>
            <a:ext cx="1567543" cy="3545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Millilitre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litre</a:t>
            </a:r>
            <a:endParaRPr lang="en-IN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517496" y="3075988"/>
            <a:ext cx="1567543" cy="3545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millilitre</a:t>
            </a:r>
            <a:endParaRPr lang="en-IN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752389" y="2570266"/>
            <a:ext cx="1567543" cy="3545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metre</a:t>
            </a:r>
            <a:endParaRPr lang="en-IN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576731" y="3562347"/>
            <a:ext cx="1567543" cy="3545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Metre</a:t>
            </a:r>
            <a:endParaRPr lang="en-IN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862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4" y="121783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331788" y="242596"/>
            <a:ext cx="8688387" cy="50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 dirty="0">
                <a:solidFill>
                  <a:srgbClr val="FF0000"/>
                </a:solidFill>
                <a:latin typeface="+mn-lt"/>
              </a:rPr>
              <a:t>SUMMARY:</a:t>
            </a:r>
            <a:endParaRPr lang="en-GB" altLang="en-US" sz="28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303213" y="966788"/>
            <a:ext cx="8229600" cy="321468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Weight is the measure of how heavy or light an object is. 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standard unit of weight is the kilogram.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We measure smaller weights in grams.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Capacity is measured in </a:t>
            </a:r>
            <a:r>
              <a:rPr lang="en-US" sz="2000" kern="0" dirty="0" err="1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millilitres</a:t>
            </a: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and </a:t>
            </a:r>
            <a:r>
              <a:rPr lang="en-US" sz="2000" kern="0" dirty="0" err="1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litres</a:t>
            </a: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. 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endParaRPr lang="en-US"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endParaRPr lang="en-US"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12978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4" y="121783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331788" y="242596"/>
            <a:ext cx="8688387" cy="50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 dirty="0">
                <a:solidFill>
                  <a:srgbClr val="FF0000"/>
                </a:solidFill>
                <a:latin typeface="+mn-lt"/>
              </a:rPr>
              <a:t>LEARNING OUTCOME</a:t>
            </a:r>
            <a:r>
              <a:rPr lang="en-GB" altLang="en-US" sz="2800" b="1" dirty="0">
                <a:solidFill>
                  <a:srgbClr val="FF0000"/>
                </a:solidFill>
                <a:latin typeface="Arial" charset="0"/>
              </a:rPr>
              <a:t>: 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03213" y="966788"/>
            <a:ext cx="8229600" cy="321468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400" b="1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Learners will be able to learn - 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GB" sz="24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about the units of weight and units of measuring  capacity.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12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endParaRPr lang="en-US"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201704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Google Shape;77;p16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009" y="272856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" name="Google Shape;78;p16"/>
          <p:cNvSpPr txBox="1"/>
          <p:nvPr/>
        </p:nvSpPr>
        <p:spPr>
          <a:xfrm>
            <a:off x="620713" y="742950"/>
            <a:ext cx="7802562" cy="356235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/>
          <a:lstStyle/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 dirty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kern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kern="0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kern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10680</TotalTime>
  <Words>423</Words>
  <Application>Microsoft Office PowerPoint</Application>
  <PresentationFormat>On-screen Show (16:9)</PresentationFormat>
  <Paragraphs>95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Smruti Shasani</cp:lastModifiedBy>
  <cp:revision>1189</cp:revision>
  <dcterms:created xsi:type="dcterms:W3CDTF">2021-04-07T05:01:00Z</dcterms:created>
  <dcterms:modified xsi:type="dcterms:W3CDTF">2022-05-31T07:25:44Z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1033-11.2.0.9926</vt:lpwstr>
  </property>
</Properties>
</file>