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3"/>
  </p:notesMasterIdLst>
  <p:sldIdLst>
    <p:sldId id="256" r:id="rId2"/>
    <p:sldId id="321" r:id="rId3"/>
    <p:sldId id="349" r:id="rId4"/>
    <p:sldId id="344" r:id="rId5"/>
    <p:sldId id="345" r:id="rId6"/>
    <p:sldId id="347" r:id="rId7"/>
    <p:sldId id="332" r:id="rId8"/>
    <p:sldId id="350" r:id="rId9"/>
    <p:sldId id="343" r:id="rId10"/>
    <p:sldId id="337" r:id="rId11"/>
    <p:sldId id="259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5/18/2022</a:t>
            </a:fld>
            <a:endParaRPr lang="en-US" altLang="en-US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0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44" y="221513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5" y="1333500"/>
            <a:ext cx="60325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 9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: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6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PARTS OF A PLANT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  :  ACTIVITY ON PLANTS, CLASS TEST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275" y="12700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691789" y="549025"/>
            <a:ext cx="51978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814413" y="1377188"/>
            <a:ext cx="5363187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learners will be able to–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assess themselves through the class test. 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75" y="130175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75" y="161665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325241" y="83976"/>
            <a:ext cx="8688388" cy="475859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LET’S RECAPITULATE: Click on the picture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3" y="2686664"/>
            <a:ext cx="1683204" cy="1064241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531846" y="1166327"/>
            <a:ext cx="2565918" cy="118498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The different parts of a plant are root , stem,leaves,flowers,fruits and seeds</a:t>
            </a:r>
            <a:endParaRPr lang="en-IN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68" y="2686663"/>
            <a:ext cx="1670180" cy="1064241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Cloud Callout 8"/>
          <p:cNvSpPr/>
          <p:nvPr/>
        </p:nvSpPr>
        <p:spPr>
          <a:xfrm>
            <a:off x="3448162" y="989045"/>
            <a:ext cx="2252842" cy="116632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Plants have either tap roots or fibrous roots.</a:t>
            </a:r>
            <a:endParaRPr lang="en-IN" b="1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17" y="2605703"/>
            <a:ext cx="1867157" cy="1059996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Cloud Callout 10"/>
          <p:cNvSpPr/>
          <p:nvPr/>
        </p:nvSpPr>
        <p:spPr>
          <a:xfrm>
            <a:off x="5921117" y="1066066"/>
            <a:ext cx="2886982" cy="117090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The root fixes the plant in the soil. They take in water and salts from the soil.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75" y="15517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325241" y="83976"/>
            <a:ext cx="8688388" cy="475859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LET’S RECAPITULATE: Click on the picture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" y="2351314"/>
            <a:ext cx="1875453" cy="1269603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13" name="Cloud Callout 12"/>
          <p:cNvSpPr/>
          <p:nvPr/>
        </p:nvSpPr>
        <p:spPr>
          <a:xfrm>
            <a:off x="3312367" y="681136"/>
            <a:ext cx="2313992" cy="130753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The leaf makes food for the plant. </a:t>
            </a:r>
            <a:endParaRPr lang="en-IN" b="1" i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6" y="2351314"/>
            <a:ext cx="1950098" cy="1329759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Cloud Callout 15"/>
          <p:cNvSpPr/>
          <p:nvPr/>
        </p:nvSpPr>
        <p:spPr>
          <a:xfrm>
            <a:off x="503510" y="774442"/>
            <a:ext cx="2239690" cy="128762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The stem supports the branches.</a:t>
            </a:r>
            <a:endParaRPr lang="en-IN" b="1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4" y="2351314"/>
            <a:ext cx="1807482" cy="1238882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18" name="Cloud Callout 17"/>
          <p:cNvSpPr/>
          <p:nvPr/>
        </p:nvSpPr>
        <p:spPr>
          <a:xfrm>
            <a:off x="6232849" y="681136"/>
            <a:ext cx="2258008" cy="130753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The flower grows into the fruit . The fruit has seed inside it. </a:t>
            </a:r>
            <a:endParaRPr lang="en-IN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32" y="15876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18776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LET’S RECAPITULATE:</a:t>
            </a:r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111968" y="662473"/>
            <a:ext cx="6587412" cy="4328627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 Each picture is having three statements. Lock the correct one.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1800" dirty="0"/>
              <a:t>  A. </a:t>
            </a:r>
            <a:r>
              <a:rPr lang="en-US" altLang="en-US" sz="1800" dirty="0" err="1"/>
              <a:t>Kartik</a:t>
            </a:r>
            <a:r>
              <a:rPr lang="en-US" altLang="en-US" sz="1800" dirty="0"/>
              <a:t> touching a trunk. </a:t>
            </a:r>
          </a:p>
          <a:p>
            <a:pPr marL="0" indent="0" algn="just">
              <a:buNone/>
            </a:pPr>
            <a:r>
              <a:rPr lang="en-US" altLang="en-US" sz="1800" dirty="0"/>
              <a:t>  B. </a:t>
            </a:r>
            <a:r>
              <a:rPr lang="en-US" altLang="en-US" sz="1800" dirty="0" err="1"/>
              <a:t>Kartik</a:t>
            </a:r>
            <a:r>
              <a:rPr lang="en-US" altLang="en-US" sz="1800" dirty="0"/>
              <a:t> touching a root. </a:t>
            </a:r>
          </a:p>
          <a:p>
            <a:pPr marL="0" indent="0" algn="just">
              <a:buNone/>
            </a:pPr>
            <a:r>
              <a:rPr lang="en-US" altLang="en-US" sz="1800" dirty="0"/>
              <a:t>  C. </a:t>
            </a:r>
            <a:r>
              <a:rPr lang="en-US" altLang="en-US" sz="1800" dirty="0" err="1"/>
              <a:t>Kartik</a:t>
            </a:r>
            <a:r>
              <a:rPr lang="en-US" altLang="en-US" sz="1800" dirty="0"/>
              <a:t> touching a weak stem.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1800" dirty="0"/>
              <a:t> </a:t>
            </a:r>
          </a:p>
          <a:p>
            <a:pPr algn="just">
              <a:buFont typeface="Arial" charset="0"/>
              <a:buAutoNum type="arabicPeriod"/>
            </a:pPr>
            <a:endParaRPr lang="en-US" alt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102637" y="1026367"/>
            <a:ext cx="4573344" cy="16888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ounded Rectangle 32"/>
          <p:cNvSpPr/>
          <p:nvPr/>
        </p:nvSpPr>
        <p:spPr>
          <a:xfrm>
            <a:off x="1726163" y="2949996"/>
            <a:ext cx="5570376" cy="1734716"/>
          </a:xfrm>
          <a:prstGeom prst="roundRect">
            <a:avLst>
              <a:gd name="adj" fmla="val 204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A. It prepares food for the plant.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B. It helps plant to breathe.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C. Both A &amp; B  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79910" y="1014703"/>
            <a:ext cx="4021494" cy="1775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                    </a:t>
            </a:r>
            <a:r>
              <a:rPr lang="en-US" sz="2000" dirty="0">
                <a:solidFill>
                  <a:schemeClr val="tx1"/>
                </a:solidFill>
              </a:rPr>
              <a:t>A. It is a fibrous root.                    I                  B. It is a tap root.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    C. It is a stem.</a:t>
            </a:r>
          </a:p>
          <a:p>
            <a:pPr algn="r"/>
            <a:endParaRPr lang="en-IN" sz="2000" dirty="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87" y="1256894"/>
            <a:ext cx="1073582" cy="1271100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46" y="1744824"/>
            <a:ext cx="660636" cy="4954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6" y="1256894"/>
            <a:ext cx="1040124" cy="1227786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86" y="1827899"/>
            <a:ext cx="479540" cy="500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08" y="3081916"/>
            <a:ext cx="1315617" cy="1470875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89" y="3945081"/>
            <a:ext cx="577659" cy="4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61" y="148792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18776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LET’S RECAPITULATE:</a:t>
            </a:r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111968" y="662473"/>
            <a:ext cx="6587412" cy="4328627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 Each picture is having three statements. Lock the correct one.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1800" dirty="0"/>
              <a:t>  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1800" dirty="0"/>
              <a:t>  A. Food stored in the stem. </a:t>
            </a:r>
          </a:p>
          <a:p>
            <a:pPr marL="0" indent="0" algn="just">
              <a:buNone/>
            </a:pPr>
            <a:r>
              <a:rPr lang="en-US" altLang="en-US" sz="1800" dirty="0"/>
              <a:t>  B. Food stored in the leaf.</a:t>
            </a:r>
          </a:p>
          <a:p>
            <a:pPr marL="0" indent="0" algn="just">
              <a:buNone/>
            </a:pPr>
            <a:r>
              <a:rPr lang="en-US" altLang="en-US" sz="1800" dirty="0"/>
              <a:t>  C. Food stored in the root.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endParaRPr lang="en-US" altLang="en-US" sz="1800" dirty="0"/>
          </a:p>
          <a:p>
            <a:pPr marL="0" indent="0" algn="just">
              <a:buNone/>
            </a:pPr>
            <a:r>
              <a:rPr lang="en-US" altLang="en-US" sz="1800" dirty="0"/>
              <a:t> </a:t>
            </a:r>
          </a:p>
          <a:p>
            <a:pPr algn="just">
              <a:buFont typeface="Arial" charset="0"/>
              <a:buAutoNum type="arabicPeriod"/>
            </a:pPr>
            <a:endParaRPr lang="en-US" alt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102637" y="1781246"/>
            <a:ext cx="4573344" cy="16888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ounded Rectangle 35"/>
          <p:cNvSpPr/>
          <p:nvPr/>
        </p:nvSpPr>
        <p:spPr>
          <a:xfrm>
            <a:off x="4842587" y="1738091"/>
            <a:ext cx="4177587" cy="1775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A. This is found in root.                                  </a:t>
            </a:r>
          </a:p>
          <a:p>
            <a:r>
              <a:rPr lang="en-US" sz="2000" dirty="0">
                <a:solidFill>
                  <a:schemeClr val="tx1"/>
                </a:solidFill>
              </a:rPr>
              <a:t>B.  This grows into fruits.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C.  This is called food factory.</a:t>
            </a:r>
          </a:p>
          <a:p>
            <a:pPr algn="r"/>
            <a:endParaRPr lang="en-IN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21" y="2097420"/>
            <a:ext cx="1113338" cy="1012360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83" y="1940764"/>
            <a:ext cx="510519" cy="4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29" y="2141552"/>
            <a:ext cx="861102" cy="968228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88" y="2402798"/>
            <a:ext cx="483773" cy="4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119788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181100"/>
            <a:ext cx="5714175" cy="31464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assess themselves on the topic</a:t>
            </a: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97" y="55907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19878"/>
          </a:xfrm>
        </p:spPr>
        <p:txBody>
          <a:bodyPr/>
          <a:lstStyle/>
          <a:p>
            <a:pPr algn="l"/>
            <a:r>
              <a:rPr lang="en-US" sz="2600" b="1" dirty="0">
                <a:solidFill>
                  <a:srgbClr val="FF0000"/>
                </a:solidFill>
              </a:rPr>
              <a:t>CLASS TEST:</a:t>
            </a:r>
            <a:endParaRPr lang="en-IN" sz="2600" b="1" dirty="0">
              <a:solidFill>
                <a:srgbClr val="FF0000"/>
              </a:solidFill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331789" y="411058"/>
            <a:ext cx="5191934" cy="4328627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z="2000" dirty="0"/>
              <a:t> </a:t>
            </a:r>
            <a:r>
              <a:rPr lang="en-US" altLang="en-US" sz="1800" dirty="0"/>
              <a:t>Fill in the blanks selecting the answers from the box.</a:t>
            </a:r>
          </a:p>
          <a:p>
            <a:pPr marL="0" indent="0" algn="just">
              <a:buNone/>
            </a:pPr>
            <a:r>
              <a:rPr lang="en-US" altLang="en-US" sz="2000" dirty="0"/>
              <a:t>1. Roots are classified into ________ parts.</a:t>
            </a:r>
          </a:p>
          <a:p>
            <a:pPr marL="0" indent="0" algn="just">
              <a:buNone/>
            </a:pPr>
            <a:endParaRPr lang="en-US" altLang="en-US" sz="1100" dirty="0"/>
          </a:p>
          <a:p>
            <a:pPr marL="0" indent="0" algn="just">
              <a:buNone/>
            </a:pPr>
            <a:r>
              <a:rPr lang="en-US" altLang="en-US" sz="2000" dirty="0"/>
              <a:t>2. Carrots and Radish have __________ roots.</a:t>
            </a:r>
          </a:p>
          <a:p>
            <a:pPr marL="0" indent="0" algn="just">
              <a:buNone/>
            </a:pPr>
            <a:endParaRPr lang="en-US" altLang="en-US" sz="1200" dirty="0"/>
          </a:p>
          <a:p>
            <a:pPr marL="0" indent="0" algn="just">
              <a:buNone/>
            </a:pPr>
            <a:r>
              <a:rPr lang="en-US" altLang="en-US" sz="2000" dirty="0"/>
              <a:t>3. The stem of a mango tree is called _________.</a:t>
            </a:r>
          </a:p>
          <a:p>
            <a:pPr marL="0" indent="0" algn="just">
              <a:buNone/>
            </a:pPr>
            <a:endParaRPr lang="en-US" altLang="en-US" sz="1200" dirty="0"/>
          </a:p>
          <a:p>
            <a:pPr marL="0" indent="0" algn="just">
              <a:buNone/>
            </a:pPr>
            <a:r>
              <a:rPr lang="en-US" altLang="en-US" sz="2000" dirty="0"/>
              <a:t>4. The main vein is found in ________ of the leaf.</a:t>
            </a:r>
          </a:p>
          <a:p>
            <a:pPr marL="0" indent="0" algn="just">
              <a:buNone/>
            </a:pPr>
            <a:endParaRPr lang="en-US" altLang="en-US" sz="1050" dirty="0"/>
          </a:p>
          <a:p>
            <a:pPr marL="0" indent="0" algn="just">
              <a:buNone/>
            </a:pPr>
            <a:r>
              <a:rPr lang="en-US" altLang="en-US" sz="2000" dirty="0"/>
              <a:t>5. Cabbage &amp; spinach stores food in the _______.</a:t>
            </a:r>
          </a:p>
          <a:p>
            <a:pPr marL="0" indent="0" algn="just">
              <a:buNone/>
            </a:pPr>
            <a:endParaRPr lang="en-US" altLang="en-US" sz="1800" dirty="0"/>
          </a:p>
          <a:p>
            <a:pPr algn="just">
              <a:buFont typeface="Arial" charset="0"/>
              <a:buAutoNum type="arabicPeriod"/>
            </a:pPr>
            <a:endParaRPr lang="en-US" altLang="en-US" sz="1800" dirty="0"/>
          </a:p>
        </p:txBody>
      </p:sp>
      <p:sp>
        <p:nvSpPr>
          <p:cNvPr id="5" name="Cube 4"/>
          <p:cNvSpPr/>
          <p:nvPr/>
        </p:nvSpPr>
        <p:spPr>
          <a:xfrm>
            <a:off x="5458408" y="727921"/>
            <a:ext cx="3561767" cy="3514158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3328023" y="737385"/>
            <a:ext cx="671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3524638" y="1259432"/>
            <a:ext cx="950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swollen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69168" y="2242569"/>
            <a:ext cx="783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trunk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3744223" y="2782192"/>
            <a:ext cx="793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82679" y="3951109"/>
            <a:ext cx="65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leaf</a:t>
            </a:r>
            <a:endParaRPr lang="en-IN" dirty="0"/>
          </a:p>
        </p:txBody>
      </p:sp>
      <p:sp>
        <p:nvSpPr>
          <p:cNvPr id="23" name="Left-Right Arrow 22"/>
          <p:cNvSpPr/>
          <p:nvPr/>
        </p:nvSpPr>
        <p:spPr>
          <a:xfrm>
            <a:off x="5763888" y="2396456"/>
            <a:ext cx="1054359" cy="385735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leaf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638218" y="1651187"/>
            <a:ext cx="1007706" cy="373155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two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6943918" y="2069888"/>
            <a:ext cx="1164383" cy="433774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middle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6879996" y="2931184"/>
            <a:ext cx="1292226" cy="49894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swollen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5638216" y="3444028"/>
            <a:ext cx="1305701" cy="433569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trunk</a:t>
            </a:r>
            <a:endParaRPr lang="en-I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138725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Write ‘T’ for TRUE and ‘F’ for FALSE statement: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965200"/>
            <a:ext cx="8191500" cy="3413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lIns="91425" tIns="91425" rIns="91425" bIns="91425"/>
          <a:lstStyle/>
          <a:p>
            <a:pPr algn="just">
              <a:buFont typeface="Arial" charset="0"/>
              <a:buAutoNum type="arabicPeriod"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altLang="en-US" sz="2000" dirty="0"/>
              <a:t>The root of a plant fixes the plant in the soil.</a:t>
            </a:r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dirty="0"/>
              <a:t>2. A papaya has two seeds.</a:t>
            </a:r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dirty="0"/>
              <a:t>3. Stem turn into fruits.</a:t>
            </a:r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dirty="0"/>
              <a:t>4. The leaf of the plant is called its kitchen.</a:t>
            </a:r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dirty="0"/>
              <a:t>5. Onion plant has fibrous root.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3011" y="980622"/>
            <a:ext cx="1175657" cy="2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TRUE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2048" y="1683528"/>
            <a:ext cx="1175657" cy="2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FALSE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4219" y="2299348"/>
            <a:ext cx="1175657" cy="2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FALSE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8921" y="2844542"/>
            <a:ext cx="1175657" cy="2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TRUE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2636" y="3502997"/>
            <a:ext cx="1175657" cy="2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TRUE</a:t>
            </a:r>
            <a:endParaRPr lang="en-IN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075" y="12700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86727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Summary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altLang="en-US" sz="2000" dirty="0"/>
              <a:t> </a:t>
            </a:r>
            <a:endParaRPr lang="en-IN" sz="2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837" y="1007706"/>
            <a:ext cx="7959012" cy="3586519"/>
          </a:xfrm>
        </p:spPr>
        <p:txBody>
          <a:bodyPr/>
          <a:lstStyle/>
          <a:p>
            <a:r>
              <a:rPr lang="en-US" sz="2000" dirty="0"/>
              <a:t>Roots are of two types – Tap roots and Fibrous roots.</a:t>
            </a:r>
          </a:p>
          <a:p>
            <a:r>
              <a:rPr lang="en-US" sz="2000" dirty="0"/>
              <a:t>Green leaves prepare food for the plant with the help of air, water and sunlight.</a:t>
            </a:r>
          </a:p>
          <a:p>
            <a:r>
              <a:rPr lang="en-US" sz="2000" dirty="0"/>
              <a:t>Flowers grow into fruits and the fruit has seeds inside it.</a:t>
            </a:r>
          </a:p>
          <a:p>
            <a:r>
              <a:rPr lang="en-US" sz="2000" dirty="0"/>
              <a:t>Some vegetables like carrots and beetroot have thick swollen roots. We eat the roots of such plant.</a:t>
            </a:r>
          </a:p>
          <a:p>
            <a:r>
              <a:rPr lang="en-US" sz="2000" dirty="0"/>
              <a:t>The stem of some plants are very weak and soft. They need support to stay upright.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49348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5838</TotalTime>
  <Words>563</Words>
  <Application>Microsoft Office PowerPoint</Application>
  <PresentationFormat>On-screen Show (16:9)</PresentationFormat>
  <Paragraphs>139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LET’S RECAPITULATE:</vt:lpstr>
      <vt:lpstr>LET’S RECAPITULATE:</vt:lpstr>
      <vt:lpstr>PowerPoint Presentation</vt:lpstr>
      <vt:lpstr>CLASS TEST:</vt:lpstr>
      <vt:lpstr>PowerPoint Presentation</vt:lpstr>
      <vt:lpstr>Summary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771</cp:revision>
  <dcterms:created xsi:type="dcterms:W3CDTF">2021-04-07T05:01:00Z</dcterms:created>
  <dcterms:modified xsi:type="dcterms:W3CDTF">2022-05-18T02:54:21Z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