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4167" r:id="rId1"/>
  </p:sldMasterIdLst>
  <p:notesMasterIdLst>
    <p:notesMasterId r:id="rId10"/>
  </p:notesMasterIdLst>
  <p:sldIdLst>
    <p:sldId id="256" r:id="rId2"/>
    <p:sldId id="345" r:id="rId3"/>
    <p:sldId id="321" r:id="rId4"/>
    <p:sldId id="332" r:id="rId5"/>
    <p:sldId id="344" r:id="rId6"/>
    <p:sldId id="343" r:id="rId7"/>
    <p:sldId id="337" r:id="rId8"/>
    <p:sldId id="259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07" autoAdjust="0"/>
  </p:normalViewPr>
  <p:slideViewPr>
    <p:cSldViewPr snapToGrid="0">
      <p:cViewPr varScale="1">
        <p:scale>
          <a:sx n="102" d="100"/>
          <a:sy n="102" d="100"/>
        </p:scale>
        <p:origin x="746" y="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3;n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323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1pPr>
    <a:lvl2pPr marL="914400" lvl="1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2pPr>
    <a:lvl3pPr marL="1371600" lvl="2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3pPr>
    <a:lvl4pPr marL="1828800" lvl="3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4pPr>
    <a:lvl5pPr marL="2286000" lvl="4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3555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4579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6627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0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28675" name="Google Shape;61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Google Shape;74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30723" name="Google Shape;75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alt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B2523-4984-4181-A731-F499DE54D512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0A76C-4AF3-4EEF-BB15-269D1D5A7C2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67691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A4667-5B06-4A5A-8B66-79934B5C95F0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FB478-A471-4D6F-96C9-FD914E2533B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328736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407C6-FBB5-42CC-B485-F1ADB14EF2C2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186CE-EADB-463B-BB1F-064446FD73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493175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t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16;p3"/>
          <p:cNvSpPr txBox="1">
            <a:spLocks noGrp="1"/>
          </p:cNvSpPr>
          <p:nvPr>
            <p:ph type="sldNum" idx="10"/>
          </p:nvPr>
        </p:nvSpPr>
        <p:spPr>
          <a:xfrm>
            <a:off x="8472488" y="4662488"/>
            <a:ext cx="549275" cy="393700"/>
          </a:xfrm>
        </p:spPr>
        <p:txBody>
          <a:bodyPr lIns="91425" tIns="91425" rIns="91425" bIns="91425"/>
          <a:lstStyle>
            <a:lvl1pPr>
              <a:buSzPts val="1000"/>
              <a:defRPr sz="1000">
                <a:solidFill>
                  <a:srgbClr val="1F497D"/>
                </a:solidFill>
              </a:defRPr>
            </a:lvl1pPr>
          </a:lstStyle>
          <a:p>
            <a:pPr>
              <a:defRPr/>
            </a:pPr>
            <a:fld id="{0EF08A74-54A1-490F-99A2-E9FF019826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1974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A94F8-92CA-461F-8BFB-EEC528C37DCF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5A67E-6044-40BC-9E3E-9BE8F1F9999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356054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6553B-72F6-4710-9153-1409D3D8CEA2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215BE-C6DF-499C-855A-3527FDF474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292280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956BE-D0ED-45A0-96D0-44335BCB1F7D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D15C6-C8C8-4C44-AB74-EE462521F00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946876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EE87-C656-42D6-86DB-4A5664FE1674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02140-A7F2-4305-B682-4644FB4C81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8641610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61593-33CC-40F0-835C-2E149D5A5DED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CFCDA-263C-4D3A-8EAC-145726B6265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316008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6DF53-482E-4AED-AE59-91F87E5C9177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2E63F-CAC3-4987-A585-A4D9738AA9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18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1A5E2-118A-40B6-8013-4A7D4AB208EC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CE952-66C8-4BDB-89B5-7E8121775C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706011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4E69-F11D-43DA-B248-D25F8BE63B14}" type="datetimeFigureOut">
              <a:rPr lang="en-US" altLang="en-US"/>
              <a:pPr>
                <a:defRPr/>
              </a:pPr>
              <a:t>5/17/2022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724AE-E4A4-46AD-8326-689DB84AA5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717842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70C8813-6A3B-4E43-9ABC-31C60D498A42}" type="datetimeFigureOut">
              <a:rPr lang="en-US" altLang="en-US"/>
              <a:pPr>
                <a:defRPr/>
              </a:pPr>
              <a:t>5/17/2022</a:t>
            </a:fld>
            <a:endParaRPr lang="en-US" altLang="en-US">
              <a:solidFill>
                <a:srgbClr val="1D4577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767263"/>
            <a:ext cx="2895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1D4577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767263"/>
            <a:ext cx="21336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000000"/>
              </a:buClr>
              <a:buFont typeface="Arial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2A1D2D4-DF0D-4E5D-9E0A-082BAE7D41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  <p:sldLayoutId id="2147484391" r:id="rId8"/>
    <p:sldLayoutId id="2147484392" r:id="rId9"/>
    <p:sldLayoutId id="2147484393" r:id="rId10"/>
    <p:sldLayoutId id="2147484394" r:id="rId11"/>
    <p:sldLayoutId id="2147484395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Google Shape;54;p1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0"/>
            <a:ext cx="9144000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Google Shape;55;p1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044" y="98425"/>
            <a:ext cx="157956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Google Shape;57;p13"/>
          <p:cNvSpPr txBox="1">
            <a:spLocks noChangeArrowheads="1"/>
          </p:cNvSpPr>
          <p:nvPr/>
        </p:nvSpPr>
        <p:spPr bwMode="auto">
          <a:xfrm>
            <a:off x="5873750" y="98425"/>
            <a:ext cx="31765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endParaRPr lang="en-US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341" name="Google Shape;57;p13"/>
          <p:cNvSpPr txBox="1">
            <a:spLocks noChangeArrowheads="1"/>
          </p:cNvSpPr>
          <p:nvPr/>
        </p:nvSpPr>
        <p:spPr bwMode="auto">
          <a:xfrm>
            <a:off x="2054225" y="1333500"/>
            <a:ext cx="6032500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SESSION             	   </a:t>
            </a:r>
            <a:r>
              <a:rPr lang="en-US" altLang="en-US" sz="1400" b="1">
                <a:solidFill>
                  <a:srgbClr val="000000"/>
                </a:solidFill>
                <a:latin typeface="Arial" charset="0"/>
              </a:rPr>
              <a:t>: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7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CLASS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              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en-IN" sz="1400" b="1" dirty="0">
                <a:solidFill>
                  <a:srgbClr val="000000"/>
                </a:solidFill>
                <a:latin typeface="Arial" charset="0"/>
              </a:rPr>
              <a:t>	   </a:t>
            </a:r>
            <a:r>
              <a:rPr lang="en-IN" altLang="en-US" sz="1400" b="1" dirty="0">
                <a:solidFill>
                  <a:srgbClr val="000000"/>
                </a:solidFill>
                <a:latin typeface="Arial" charset="0"/>
              </a:rPr>
              <a:t>:  III</a:t>
            </a:r>
            <a:endParaRPr lang="en-GB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SUBJECT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	               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:  </a:t>
            </a:r>
            <a:r>
              <a:rPr lang="en-US" altLang="en-US" sz="1400" b="1" dirty="0">
                <a:solidFill>
                  <a:srgbClr val="000000"/>
                </a:solidFill>
                <a:latin typeface="Arial" charset="0"/>
              </a:rPr>
              <a:t>SCIENCE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NUMBER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: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6</a:t>
            </a:r>
            <a:endParaRPr lang="en-US" altLang="en-US" sz="1400" b="1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CHAPTER NAME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</a:t>
            </a: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    :  PARTS OF A PLANT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charset="0"/>
              <a:buNone/>
            </a:pPr>
            <a:r>
              <a:rPr lang="en-GB" altLang="en-US" sz="1400" b="1" dirty="0">
                <a:solidFill>
                  <a:srgbClr val="000000"/>
                </a:solidFill>
                <a:latin typeface="Arial" charset="0"/>
              </a:rPr>
              <a:t>SUBTOPIC </a:t>
            </a:r>
            <a:r>
              <a:rPr lang="en-US" altLang="en-GB" sz="1400" b="1" dirty="0">
                <a:solidFill>
                  <a:srgbClr val="000000"/>
                </a:solidFill>
                <a:latin typeface="Arial" charset="0"/>
              </a:rPr>
              <a:t>                </a:t>
            </a:r>
            <a:r>
              <a:rPr lang="en-GB" altLang="en-GB" sz="1400" b="1" dirty="0">
                <a:solidFill>
                  <a:srgbClr val="000000"/>
                </a:solidFill>
                <a:latin typeface="Arial" charset="0"/>
              </a:rPr>
              <a:t>     :  LONG Q/A: ANSWER THESE  QUESTIONS.	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1075" y="62706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569166" y="285750"/>
            <a:ext cx="8392271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LEARNING OBJECTIVE: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485191" y="1181100"/>
            <a:ext cx="7982533" cy="314642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</a:t>
            </a:r>
            <a:r>
              <a:rPr lang="en-GB" sz="24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–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the long question answers from the chapter.</a:t>
            </a:r>
            <a:endParaRPr lang="en-GB" sz="24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061256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538" y="159125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Google Shape;64;p14"/>
          <p:cNvSpPr txBox="1"/>
          <p:nvPr/>
        </p:nvSpPr>
        <p:spPr>
          <a:xfrm>
            <a:off x="485192" y="285750"/>
            <a:ext cx="8476246" cy="779463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rgbClr val="FF0000"/>
                </a:solidFill>
                <a:latin typeface="+mn-lt"/>
                <a:ea typeface="Arial" panose="020B0604020202020204"/>
                <a:cs typeface="Arial" panose="020B0604020202020204"/>
                <a:sym typeface="Arial" panose="020B0604020202020204"/>
              </a:rPr>
              <a:t>LET’S RECAPITULATE: </a:t>
            </a:r>
            <a:endParaRPr sz="2400" b="1" kern="0" dirty="0">
              <a:solidFill>
                <a:srgbClr val="FF0000"/>
              </a:solidFill>
              <a:latin typeface="+mn-lt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82555" y="675481"/>
            <a:ext cx="7011845" cy="383120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r>
              <a:rPr lang="en-GB" sz="20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Choose the correct answer: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 The function of the root is to __________.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a. hold the plant firmly to the soil    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b. make food for the plant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c. help the plant to make more of its own food.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The leaves are called the ______ of the plant.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a. bedroom          b. kitchen         c. drawing room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3.  _______ help to make seeds for the plant.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a. flowers              b. roots             c. stems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4. Water travels to all parts of the plant from the _____.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a. roots                  b. stems            c. leaves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5. In which of these plants is the food stored in the root?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r>
              <a:rPr lang="en-GB" sz="18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a. onion                   b. carrot            c. bamboo              d. mango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 startAt="4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lvl="2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AutoNum type="arabicPeriod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tx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bg2">
                  <a:lumMod val="50000"/>
                </a:schemeClr>
              </a:buClr>
              <a:buSzPct val="90000"/>
              <a:buFont typeface="Arial" panose="020B0604020202020204"/>
              <a:buNone/>
              <a:defRPr/>
            </a:pPr>
            <a:endParaRPr lang="en-GB" sz="2000" kern="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kern="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18655" y="2600412"/>
            <a:ext cx="1259633" cy="2734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b. kitchen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5107" y="3125756"/>
            <a:ext cx="1231641" cy="3265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a. flowers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7115" y="3657601"/>
            <a:ext cx="1166328" cy="289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a. roots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83967" y="4232145"/>
            <a:ext cx="1231641" cy="2923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b. carrot</a:t>
            </a:r>
            <a:endParaRPr lang="en-IN" sz="2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7115" y="1474236"/>
            <a:ext cx="3688024" cy="3016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a. hold the plant firmly to the soil</a:t>
            </a:r>
            <a:endParaRPr lang="en-IN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875" y="152400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43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418776"/>
          </a:xfrm>
        </p:spPr>
        <p:txBody>
          <a:bodyPr/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Let Us Answer: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17412" name="Content Placeholder 2"/>
          <p:cNvSpPr>
            <a:spLocks noGrp="1"/>
          </p:cNvSpPr>
          <p:nvPr>
            <p:ph idx="1"/>
          </p:nvPr>
        </p:nvSpPr>
        <p:spPr>
          <a:xfrm>
            <a:off x="612499" y="662473"/>
            <a:ext cx="8126963" cy="4328627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en-US" altLang="en-US" sz="2000" dirty="0"/>
              <a:t>F. Answer these questions.</a:t>
            </a:r>
          </a:p>
          <a:p>
            <a:pPr marL="0" indent="0" algn="just">
              <a:buNone/>
            </a:pPr>
            <a:r>
              <a:rPr lang="en-US" altLang="en-US" sz="2000" dirty="0"/>
              <a:t>1. How is the root of a plant different from its shoot ?</a:t>
            </a:r>
          </a:p>
          <a:p>
            <a:pPr marL="0" indent="0" algn="just">
              <a:buNone/>
            </a:pPr>
            <a:r>
              <a:rPr lang="en-US" altLang="en-US" sz="2000" dirty="0" err="1"/>
              <a:t>Ans</a:t>
            </a:r>
            <a:r>
              <a:rPr lang="en-US" altLang="en-US" sz="2000" dirty="0"/>
              <a:t>: </a:t>
            </a:r>
            <a:r>
              <a:rPr lang="en-US" sz="2000" dirty="0"/>
              <a:t>The part of a plant which grows above the ground is called the shoot and the part of the plant which grows below the ground is called the root.</a:t>
            </a:r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US" sz="2000" dirty="0"/>
              <a:t>2. Write two functions of the root.</a:t>
            </a:r>
          </a:p>
          <a:p>
            <a:pPr marL="0" indent="0">
              <a:buNone/>
            </a:pPr>
            <a:r>
              <a:rPr lang="en-US" sz="2000" dirty="0" err="1"/>
              <a:t>Ans</a:t>
            </a:r>
            <a:r>
              <a:rPr lang="en-US" sz="2000" dirty="0"/>
              <a:t>:  The two functions of the root are -</a:t>
            </a:r>
            <a:endParaRPr lang="en-IN" sz="2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000" dirty="0"/>
              <a:t>The root fixes the plant in the soil. </a:t>
            </a:r>
            <a:endParaRPr lang="en-IN" sz="2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000" dirty="0"/>
              <a:t>It helps the plant to take water and salt from the soil.</a:t>
            </a:r>
            <a:endParaRPr lang="en-IN" sz="2000" dirty="0"/>
          </a:p>
          <a:p>
            <a:pPr algn="just">
              <a:buFont typeface="Wingdings" panose="05000000000000000000" pitchFamily="2" charset="2"/>
              <a:buChar char="Ø"/>
            </a:pPr>
            <a:endParaRPr lang="en-IN" sz="2000" dirty="0"/>
          </a:p>
          <a:p>
            <a:pPr marL="0" indent="0" algn="just"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r>
              <a:rPr lang="en-US" altLang="en-US" sz="2000" dirty="0"/>
              <a:t> </a:t>
            </a:r>
            <a:endParaRPr lang="en-US" altLang="en-US" sz="18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1050" dirty="0"/>
          </a:p>
          <a:p>
            <a:pPr marL="0" indent="0" algn="just">
              <a:buFont typeface="Arial" charset="0"/>
              <a:buNone/>
            </a:pPr>
            <a:endParaRPr lang="en-US" altLang="en-US" sz="105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3475" y="109375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43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418776"/>
          </a:xfrm>
        </p:spPr>
        <p:txBody>
          <a:bodyPr/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Let Us Answer: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17412" name="Content Placeholder 2"/>
          <p:cNvSpPr>
            <a:spLocks noGrp="1"/>
          </p:cNvSpPr>
          <p:nvPr>
            <p:ph idx="1"/>
          </p:nvPr>
        </p:nvSpPr>
        <p:spPr>
          <a:xfrm>
            <a:off x="429208" y="671804"/>
            <a:ext cx="8229600" cy="3788229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 sz="2000" dirty="0"/>
              <a:t>3. What are the uses of the stem?</a:t>
            </a:r>
          </a:p>
          <a:p>
            <a:pPr marL="0" indent="0">
              <a:buNone/>
            </a:pPr>
            <a:r>
              <a:rPr lang="en-US" sz="2000" dirty="0"/>
              <a:t>The uses of the stem are –</a:t>
            </a:r>
            <a:endParaRPr lang="en-IN" sz="2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000" dirty="0"/>
              <a:t>The stem holds the plant upright and supports the branches. </a:t>
            </a:r>
            <a:endParaRPr lang="en-IN" sz="2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000" dirty="0"/>
              <a:t>The water taken in by the roots travels through the stem to leaves and the stem also carries the food made by leaves to different parts of the plant.</a:t>
            </a:r>
          </a:p>
          <a:p>
            <a:pPr marL="0" lvl="0" indent="0">
              <a:buNone/>
            </a:pPr>
            <a:endParaRPr lang="en-IN" sz="2000" dirty="0"/>
          </a:p>
          <a:p>
            <a:pPr marL="0" indent="0" algn="just">
              <a:buNone/>
            </a:pPr>
            <a:r>
              <a:rPr lang="en-US" sz="2000" dirty="0"/>
              <a:t>4. What does a seed need to grow into a plant 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/>
              <a:t>Ans :  A seed needs air, water and warmth to grow into a plant.</a:t>
            </a:r>
            <a:endParaRPr lang="en-IN" sz="2000" dirty="0"/>
          </a:p>
          <a:p>
            <a:pPr algn="just">
              <a:buFont typeface="Wingdings" panose="05000000000000000000" pitchFamily="2" charset="2"/>
              <a:buChar char="Ø"/>
            </a:pPr>
            <a:endParaRPr lang="en-IN" sz="2000" dirty="0"/>
          </a:p>
          <a:p>
            <a:pPr marL="0" indent="0" algn="just"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r>
              <a:rPr lang="en-US" altLang="en-US" sz="2000" dirty="0"/>
              <a:t> </a:t>
            </a:r>
            <a:endParaRPr lang="en-US" altLang="en-US" sz="18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1050" dirty="0"/>
          </a:p>
          <a:p>
            <a:pPr marL="0" indent="0" algn="just">
              <a:buFont typeface="Arial" charset="0"/>
              <a:buNone/>
            </a:pPr>
            <a:endParaRPr lang="en-US" altLang="en-US" sz="105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  <a:p>
            <a:pPr marL="0" indent="0" algn="just">
              <a:buFont typeface="Arial" charset="0"/>
              <a:buNone/>
            </a:pP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2694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288" y="139667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Google Shape;64;p14"/>
          <p:cNvSpPr txBox="1">
            <a:spLocks noChangeArrowheads="1"/>
          </p:cNvSpPr>
          <p:nvPr/>
        </p:nvSpPr>
        <p:spPr bwMode="auto">
          <a:xfrm>
            <a:off x="331788" y="127000"/>
            <a:ext cx="8688387" cy="638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endParaRPr lang="en-GB" alt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811762" y="446055"/>
            <a:ext cx="7875037" cy="617570"/>
          </a:xfrm>
        </p:spPr>
        <p:txBody>
          <a:bodyPr/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Summary :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altLang="en-US" sz="2000" dirty="0"/>
              <a:t> </a:t>
            </a:r>
            <a:endParaRPr lang="en-IN" sz="2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3143" y="1129004"/>
            <a:ext cx="7847046" cy="2957804"/>
          </a:xfrm>
        </p:spPr>
        <p:txBody>
          <a:bodyPr/>
          <a:lstStyle/>
          <a:p>
            <a:r>
              <a:rPr lang="en-US" sz="2000" dirty="0"/>
              <a:t>Plants have two main parts – the root and the shoot.</a:t>
            </a:r>
          </a:p>
          <a:p>
            <a:r>
              <a:rPr lang="en-US" sz="2000" dirty="0"/>
              <a:t>The root grows below the ground and the shoot grows above the ground.</a:t>
            </a:r>
          </a:p>
          <a:p>
            <a:r>
              <a:rPr lang="en-US" sz="2000" dirty="0"/>
              <a:t>The roots fixes the plant in the soil, and take in water and salts from the soil.</a:t>
            </a:r>
          </a:p>
          <a:p>
            <a:r>
              <a:rPr lang="en-US" sz="2000" dirty="0"/>
              <a:t>The stem supports the plant and carries water and food for the plant.</a:t>
            </a:r>
          </a:p>
          <a:p>
            <a:r>
              <a:rPr lang="en-US" sz="2000" dirty="0"/>
              <a:t>Seed grow into a new plant when it gets enough air, water and warmth.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493483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Google Shape;63;p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275" y="108725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331788" y="345232"/>
            <a:ext cx="8688387" cy="62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00000"/>
              </a:buClr>
              <a:buSzPts val="2200"/>
              <a:buFont typeface="Arial" charset="0"/>
              <a:buNone/>
            </a:pPr>
            <a:r>
              <a:rPr lang="en-GB" altLang="en-US" sz="2800" b="1" dirty="0">
                <a:solidFill>
                  <a:srgbClr val="FF0000"/>
                </a:solidFill>
                <a:latin typeface="Arial" charset="0"/>
              </a:rPr>
              <a:t>LEARNING OUTCOME: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213" y="966788"/>
            <a:ext cx="8229600" cy="3214687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/>
          <a:lstStyle/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400" b="1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Students are able to– </a:t>
            </a:r>
          </a:p>
          <a:p>
            <a:pPr marL="342900" indent="-342900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kern="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solve the long questions and answers from the chapter. </a:t>
            </a:r>
            <a:endParaRPr lang="en-GB"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GB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eaLnBrk="1" fontAlgn="auto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r>
              <a:rPr lang="en-US" sz="2000" b="1" kern="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</a:t>
            </a:r>
            <a:endParaRPr sz="2000" b="1" kern="0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82862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Google Shape;77;p16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875" y="130175"/>
            <a:ext cx="12319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" name="Google Shape;78;p16"/>
          <p:cNvSpPr txBox="1"/>
          <p:nvPr/>
        </p:nvSpPr>
        <p:spPr>
          <a:xfrm>
            <a:off x="620713" y="742950"/>
            <a:ext cx="7802562" cy="356235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ker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  <a:defRPr/>
            </a:pPr>
            <a:r>
              <a:rPr lang="en-GB" sz="4000" b="1" ker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/>
            </a:pPr>
            <a:endParaRPr kern="0"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5367</TotalTime>
  <Words>532</Words>
  <Application>Microsoft Office PowerPoint</Application>
  <PresentationFormat>On-screen Show (16:9)</PresentationFormat>
  <Paragraphs>102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Let Us Answer:</vt:lpstr>
      <vt:lpstr>Let Us Answer:</vt:lpstr>
      <vt:lpstr>Summary :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Smruti Shasani</cp:lastModifiedBy>
  <cp:revision>724</cp:revision>
  <dcterms:created xsi:type="dcterms:W3CDTF">2021-04-07T05:01:00Z</dcterms:created>
  <dcterms:modified xsi:type="dcterms:W3CDTF">2022-05-17T03:04:47Z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