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167" r:id="rId1"/>
  </p:sldMasterIdLst>
  <p:notesMasterIdLst>
    <p:notesMasterId r:id="rId15"/>
  </p:notesMasterIdLst>
  <p:sldIdLst>
    <p:sldId id="256" r:id="rId2"/>
    <p:sldId id="321" r:id="rId3"/>
    <p:sldId id="332" r:id="rId4"/>
    <p:sldId id="335" r:id="rId5"/>
    <p:sldId id="336" r:id="rId6"/>
    <p:sldId id="338" r:id="rId7"/>
    <p:sldId id="339" r:id="rId8"/>
    <p:sldId id="340" r:id="rId9"/>
    <p:sldId id="331" r:id="rId10"/>
    <p:sldId id="341" r:id="rId11"/>
    <p:sldId id="337" r:id="rId12"/>
    <p:sldId id="334" r:id="rId13"/>
    <p:sldId id="259" r:id="rId14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3300"/>
    <a:srgbClr val="F30D1D"/>
    <a:srgbClr val="FC95A6"/>
    <a:srgbClr val="996600"/>
    <a:srgbClr val="FF3399"/>
    <a:srgbClr val="E43CD8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07" autoAdjust="0"/>
  </p:normalViewPr>
  <p:slideViewPr>
    <p:cSldViewPr snapToGrid="0">
      <p:cViewPr varScale="1">
        <p:scale>
          <a:sx n="102" d="100"/>
          <a:sy n="102" d="100"/>
        </p:scale>
        <p:origin x="746" y="7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6323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1pPr>
    <a:lvl2pPr marL="914400" lvl="1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2pPr>
    <a:lvl3pPr marL="1371600" lvl="2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3pPr>
    <a:lvl4pPr marL="1828800" lvl="3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4pPr>
    <a:lvl5pPr marL="2286000" lvl="4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Google Shape;51;p1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5" name="Google Shape;52;p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969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74;p4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0723" name="Google Shape;75;p4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B2523-4984-4181-A731-F499DE54D512}" type="datetimeFigureOut">
              <a:rPr lang="en-US" altLang="en-US"/>
              <a:pPr>
                <a:defRPr/>
              </a:pPr>
              <a:t>5/17/2022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0A76C-4AF3-4EEF-BB15-269D1D5A7C2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667691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A4667-5B06-4A5A-8B66-79934B5C95F0}" type="datetimeFigureOut">
              <a:rPr lang="en-US" altLang="en-US"/>
              <a:pPr>
                <a:defRPr/>
              </a:pPr>
              <a:t>5/17/2022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FB478-A471-4D6F-96C9-FD914E2533B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3287360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407C6-FBB5-42CC-B485-F1ADB14EF2C2}" type="datetimeFigureOut">
              <a:rPr lang="en-US" altLang="en-US"/>
              <a:pPr>
                <a:defRPr/>
              </a:pPr>
              <a:t>5/17/2022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186CE-EADB-463B-BB1F-064446FD739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4931752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6;p3"/>
          <p:cNvSpPr txBox="1">
            <a:spLocks noGrp="1"/>
          </p:cNvSpPr>
          <p:nvPr>
            <p:ph type="sldNum" idx="10"/>
          </p:nvPr>
        </p:nvSpPr>
        <p:spPr>
          <a:xfrm>
            <a:off x="8472488" y="4662488"/>
            <a:ext cx="549275" cy="393700"/>
          </a:xfrm>
        </p:spPr>
        <p:txBody>
          <a:bodyPr lIns="91425" tIns="91425" rIns="91425" bIns="91425"/>
          <a:lstStyle>
            <a:lvl1pPr>
              <a:buSzPts val="1000"/>
              <a:defRPr sz="1000">
                <a:solidFill>
                  <a:srgbClr val="1F497D"/>
                </a:solidFill>
              </a:defRPr>
            </a:lvl1pPr>
          </a:lstStyle>
          <a:p>
            <a:pPr>
              <a:defRPr/>
            </a:pPr>
            <a:fld id="{0EF08A74-54A1-490F-99A2-E9FF019826E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1974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A94F8-92CA-461F-8BFB-EEC528C37DCF}" type="datetimeFigureOut">
              <a:rPr lang="en-US" altLang="en-US"/>
              <a:pPr>
                <a:defRPr/>
              </a:pPr>
              <a:t>5/17/2022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5A67E-6044-40BC-9E3E-9BE8F1F9999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356054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6553B-72F6-4710-9153-1409D3D8CEA2}" type="datetimeFigureOut">
              <a:rPr lang="en-US" altLang="en-US"/>
              <a:pPr>
                <a:defRPr/>
              </a:pPr>
              <a:t>5/17/2022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215BE-C6DF-499C-855A-3527FDF4747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292280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956BE-D0ED-45A0-96D0-44335BCB1F7D}" type="datetimeFigureOut">
              <a:rPr lang="en-US" altLang="en-US"/>
              <a:pPr>
                <a:defRPr/>
              </a:pPr>
              <a:t>5/17/2022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D15C6-C8C8-4C44-AB74-EE462521F00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6946876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8EE87-C656-42D6-86DB-4A5664FE1674}" type="datetimeFigureOut">
              <a:rPr lang="en-US" altLang="en-US"/>
              <a:pPr>
                <a:defRPr/>
              </a:pPr>
              <a:t>5/17/2022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02140-A7F2-4305-B682-4644FB4C81A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8641610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61593-33CC-40F0-835C-2E149D5A5DED}" type="datetimeFigureOut">
              <a:rPr lang="en-US" altLang="en-US"/>
              <a:pPr>
                <a:defRPr/>
              </a:pPr>
              <a:t>5/17/2022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CFCDA-263C-4D3A-8EAC-145726B6265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7316008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6DF53-482E-4AED-AE59-91F87E5C9177}" type="datetimeFigureOut">
              <a:rPr lang="en-US" altLang="en-US"/>
              <a:pPr>
                <a:defRPr/>
              </a:pPr>
              <a:t>5/17/2022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2E63F-CAC3-4987-A585-A4D9738AA9D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44181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1A5E2-118A-40B6-8013-4A7D4AB208EC}" type="datetimeFigureOut">
              <a:rPr lang="en-US" altLang="en-US"/>
              <a:pPr>
                <a:defRPr/>
              </a:pPr>
              <a:t>5/17/2022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CE952-66C8-4BDB-89B5-7E8121775C9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5706011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D4E69-F11D-43DA-B248-D25F8BE63B14}" type="datetimeFigureOut">
              <a:rPr lang="en-US" altLang="en-US"/>
              <a:pPr>
                <a:defRPr/>
              </a:pPr>
              <a:t>5/17/2022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724AE-E4A4-46AD-8326-689DB84AA58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871784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70C8813-6A3B-4E43-9ABC-31C60D498A42}" type="datetimeFigureOut">
              <a:rPr lang="en-US" altLang="en-US"/>
              <a:pPr>
                <a:defRPr/>
              </a:pPr>
              <a:t>5/17/2022</a:t>
            </a:fld>
            <a:endParaRPr lang="en-US" altLang="en-US">
              <a:solidFill>
                <a:srgbClr val="1D4577"/>
              </a:solidFill>
            </a:endParaRPr>
          </a:p>
        </p:txBody>
      </p:sp>
      <p:sp>
        <p:nvSpPr>
          <p:cNvPr id="102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1D4577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A1D2D4-DF0D-4E5D-9E0A-082BAE7D414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  <p:sldLayoutId id="214748439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Relationship Id="rId9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Google Shape;54;p1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8250"/>
            <a:ext cx="91440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Google Shape;55;p1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913" y="169708"/>
            <a:ext cx="157956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Google Shape;57;p13"/>
          <p:cNvSpPr txBox="1">
            <a:spLocks noChangeArrowheads="1"/>
          </p:cNvSpPr>
          <p:nvPr/>
        </p:nvSpPr>
        <p:spPr bwMode="auto">
          <a:xfrm>
            <a:off x="5873750" y="98425"/>
            <a:ext cx="317658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endParaRPr lang="en-US" altLang="en-US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41" name="Google Shape;57;p13"/>
          <p:cNvSpPr txBox="1">
            <a:spLocks noChangeArrowheads="1"/>
          </p:cNvSpPr>
          <p:nvPr/>
        </p:nvSpPr>
        <p:spPr bwMode="auto">
          <a:xfrm>
            <a:off x="2054225" y="1333500"/>
            <a:ext cx="603250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Arial" charset="0"/>
              </a:rPr>
              <a:t>SESSION             	   </a:t>
            </a: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: 3</a:t>
            </a:r>
            <a:endParaRPr lang="en-US" altLang="en-US" sz="1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IN" altLang="en-US" sz="1400" b="1" dirty="0">
                <a:solidFill>
                  <a:srgbClr val="000000"/>
                </a:solidFill>
                <a:latin typeface="Arial" charset="0"/>
              </a:rPr>
              <a:t>CLASS</a:t>
            </a:r>
            <a:r>
              <a:rPr lang="en-US" altLang="en-IN" sz="1400" b="1" dirty="0">
                <a:solidFill>
                  <a:srgbClr val="000000"/>
                </a:solidFill>
                <a:latin typeface="Arial" charset="0"/>
              </a:rPr>
              <a:t>                 </a:t>
            </a:r>
            <a:r>
              <a:rPr lang="en-IN" altLang="en-US" sz="1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IN" sz="1400" b="1" dirty="0">
                <a:solidFill>
                  <a:srgbClr val="000000"/>
                </a:solidFill>
                <a:latin typeface="Arial" charset="0"/>
              </a:rPr>
              <a:t>	   </a:t>
            </a:r>
            <a:r>
              <a:rPr lang="en-IN" altLang="en-US" sz="1400" b="1" dirty="0">
                <a:solidFill>
                  <a:srgbClr val="000000"/>
                </a:solidFill>
                <a:latin typeface="Arial" charset="0"/>
              </a:rPr>
              <a:t>:  III</a:t>
            </a:r>
            <a:endParaRPr lang="en-GB" altLang="en-US" sz="1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SUBJECT 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	                      </a:t>
            </a: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: </a:t>
            </a:r>
            <a:r>
              <a:rPr lang="en-US" altLang="en-US" sz="1400" b="1" dirty="0">
                <a:solidFill>
                  <a:srgbClr val="000000"/>
                </a:solidFill>
                <a:latin typeface="Arial" charset="0"/>
              </a:rPr>
              <a:t>SCIENCE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CHAPTER NUMBER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      :</a:t>
            </a: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  6</a:t>
            </a:r>
            <a:endParaRPr lang="en-US" altLang="en-US" sz="1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CHAPTER NAME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       </a:t>
            </a: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    :  PARTS OF A PLANT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SUBTOPIC 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                </a:t>
            </a:r>
            <a:r>
              <a:rPr lang="en-GB" altLang="en-GB" sz="1400" b="1" dirty="0">
                <a:solidFill>
                  <a:srgbClr val="000000"/>
                </a:solidFill>
                <a:latin typeface="Arial" charset="0"/>
              </a:rPr>
              <a:t>     : THE LEAF, THE FLOWER, FRUITS AND     		      SEEDS	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706" y="9622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31788" y="127000"/>
            <a:ext cx="8688387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000" b="1" dirty="0">
                <a:solidFill>
                  <a:srgbClr val="FF0000"/>
                </a:solidFill>
                <a:latin typeface="Arial" charset="0"/>
              </a:rPr>
              <a:t>Fill in the blanks selecting the correct word from the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000" b="1" dirty="0">
                <a:solidFill>
                  <a:srgbClr val="FF0000"/>
                </a:solidFill>
                <a:latin typeface="Arial" charset="0"/>
              </a:rPr>
              <a:t>answers</a:t>
            </a:r>
            <a:r>
              <a:rPr lang="en-GB" altLang="en-US" sz="2800" b="1" dirty="0">
                <a:solidFill>
                  <a:srgbClr val="FF0000"/>
                </a:solidFill>
                <a:latin typeface="Arial" charset="0"/>
              </a:rPr>
              <a:t>. 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331788" y="913717"/>
            <a:ext cx="7562493" cy="355826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1. Most of the flowers grows into _____________.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a. leaf   b. seeds c. fruit  d. none of these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Mango fruit has _______ seed/seeds.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a. many  b. few  c. one  d. no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3.   ___________ fruit has no seed.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a. mango   </a:t>
            </a:r>
            <a:r>
              <a:rPr lang="en-US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b. apple   c. orange   d. banana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US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4. Seeds are protected inside the ___________.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US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a. flower  b. root  c. leaf  d. fruit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US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5. The baby plant grows into a plant with the help of ______________.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US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a. air, water &amp; warmth b. flower, leaf &amp; stem c. fruit, root &amp; shoot.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US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d. none of these.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US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  <a:endParaRPr sz="2000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2343" y="1152397"/>
            <a:ext cx="1315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Ans: fruit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82343" y="1730895"/>
            <a:ext cx="1315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Ans: 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82343" y="235429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Ans: banana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56986" y="2967134"/>
            <a:ext cx="124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Ans: fruit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46291" y="4002965"/>
            <a:ext cx="2671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Ans: air, water &amp; warmth</a:t>
            </a:r>
          </a:p>
        </p:txBody>
      </p:sp>
    </p:spTree>
    <p:extLst>
      <p:ext uri="{BB962C8B-B14F-4D97-AF65-F5344CB8AC3E}">
        <p14:creationId xmlns:p14="http://schemas.microsoft.com/office/powerpoint/2010/main" val="409797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312" y="3492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31788" y="127000"/>
            <a:ext cx="8688387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Arial" charset="0"/>
              </a:rPr>
              <a:t>LEARNING OUTCOME: 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303213" y="966788"/>
            <a:ext cx="8229600" cy="321468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learner will be able to know about: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the different parts of the leaf and its functions,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the flower, fruits and seeds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2000" ker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how </a:t>
            </a: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most of the plants grow from seeds?</a:t>
            </a: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82862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246856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Google Shape;64;p14"/>
          <p:cNvSpPr txBox="1">
            <a:spLocks noChangeArrowheads="1"/>
          </p:cNvSpPr>
          <p:nvPr/>
        </p:nvSpPr>
        <p:spPr bwMode="auto">
          <a:xfrm>
            <a:off x="331788" y="127000"/>
            <a:ext cx="8688387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>
                <a:solidFill>
                  <a:srgbClr val="FF0000"/>
                </a:solidFill>
                <a:latin typeface="Arial" charset="0"/>
              </a:rPr>
              <a:t>HOME ASSIGNMENT: 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303213" y="966787"/>
            <a:ext cx="8229600" cy="321468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Ø"/>
              <a:defRPr/>
            </a:pPr>
            <a:r>
              <a:rPr lang="en-GB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Draw and label a leaf in Project Record.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GB" sz="2000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Google Shape;77;p1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500" y="436562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Google Shape;78;p16"/>
          <p:cNvSpPr txBox="1"/>
          <p:nvPr/>
        </p:nvSpPr>
        <p:spPr>
          <a:xfrm>
            <a:off x="620713" y="742950"/>
            <a:ext cx="7802562" cy="356235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/>
          <a:p>
            <a:pPr marL="457200"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/>
            </a:pPr>
            <a:r>
              <a:rPr lang="en-GB" sz="4000" b="1" kern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THANKING YOU</a:t>
            </a:r>
            <a:endParaRPr sz="4000" b="1" kern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/>
            </a:pPr>
            <a:r>
              <a:rPr lang="en-GB" sz="4000" b="1" kern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ODM EDUCATIONAL GROUP</a:t>
            </a:r>
            <a:endParaRPr sz="4000" b="1" kern="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kern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080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285750"/>
            <a:ext cx="8688388" cy="77946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LEARNING OBJECTIVE : </a:t>
            </a:r>
            <a:endParaRPr sz="2400" b="1" kern="0" dirty="0">
              <a:solidFill>
                <a:srgbClr val="FF0000"/>
              </a:solidFill>
              <a:latin typeface="+mn-lt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76225" y="1181100"/>
            <a:ext cx="8191500" cy="3146425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enable the learner to know about: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different parts of the leaf and their functions.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flower, fruits, and seeds.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how do most of the plants grow from seeds?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v"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900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accent1">
                  <a:lumMod val="50000"/>
                </a:schemeClr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312" y="253449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127000"/>
            <a:ext cx="8688387" cy="43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400" b="1" dirty="0">
                <a:solidFill>
                  <a:srgbClr val="FF0000"/>
                </a:solidFill>
                <a:latin typeface="+mn-lt"/>
              </a:rPr>
              <a:t>LET’S RECAPITULATE: </a:t>
            </a:r>
            <a:r>
              <a:rPr lang="en-GB" altLang="en-US" sz="1600" b="1" dirty="0">
                <a:solidFill>
                  <a:srgbClr val="FF0000"/>
                </a:solidFill>
                <a:latin typeface="+mn-lt"/>
              </a:rPr>
              <a:t>Select the correct description from the box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1600" b="1" dirty="0">
                <a:solidFill>
                  <a:srgbClr val="FF0000"/>
                </a:solidFill>
                <a:latin typeface="+mn-lt"/>
              </a:rPr>
              <a:t>and match with the image. </a:t>
            </a:r>
          </a:p>
        </p:txBody>
      </p:sp>
      <p:sp>
        <p:nvSpPr>
          <p:cNvPr id="17412" name="Content Placeholder 2"/>
          <p:cNvSpPr>
            <a:spLocks noGrp="1"/>
          </p:cNvSpPr>
          <p:nvPr>
            <p:ph sz="half" idx="1"/>
          </p:nvPr>
        </p:nvSpPr>
        <p:spPr>
          <a:xfrm>
            <a:off x="475860" y="875001"/>
            <a:ext cx="5346442" cy="3634564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endParaRPr lang="en-US" altLang="en-US" sz="1600" dirty="0"/>
          </a:p>
          <a:p>
            <a:pPr marL="0" indent="0" algn="just">
              <a:buFont typeface="Arial" charset="0"/>
              <a:buNone/>
            </a:pPr>
            <a:endParaRPr lang="en-US" altLang="en-US" sz="1800" dirty="0"/>
          </a:p>
          <a:p>
            <a:pPr marL="0" indent="0" algn="just">
              <a:buFont typeface="Arial" charset="0"/>
              <a:buNone/>
            </a:pPr>
            <a:endParaRPr lang="en-US" altLang="en-US" sz="2000" dirty="0"/>
          </a:p>
          <a:p>
            <a:pPr marL="0" indent="0" algn="just">
              <a:buFont typeface="Arial" charset="0"/>
              <a:buNone/>
            </a:pPr>
            <a:endParaRPr lang="en-US" altLang="en-US" sz="1050" dirty="0"/>
          </a:p>
          <a:p>
            <a:pPr marL="0" indent="0" algn="just">
              <a:buFont typeface="Arial" charset="0"/>
              <a:buNone/>
            </a:pPr>
            <a:r>
              <a:rPr lang="en-US" altLang="en-US" sz="2000" dirty="0"/>
              <a:t>1.____________ 2.  ___________  3. __________</a:t>
            </a:r>
          </a:p>
          <a:p>
            <a:pPr marL="0" indent="0" algn="just">
              <a:buFont typeface="Arial" charset="0"/>
              <a:buNone/>
            </a:pPr>
            <a:endParaRPr lang="en-US" altLang="en-US" sz="1050" dirty="0"/>
          </a:p>
          <a:p>
            <a:pPr marL="0" indent="0" algn="just">
              <a:buFont typeface="Arial" charset="0"/>
              <a:buNone/>
            </a:pPr>
            <a:endParaRPr lang="en-US" altLang="en-US" sz="2000" dirty="0"/>
          </a:p>
          <a:p>
            <a:pPr marL="0" indent="0" algn="just">
              <a:buFont typeface="Arial" charset="0"/>
              <a:buNone/>
            </a:pPr>
            <a:endParaRPr lang="en-US" altLang="en-US" sz="2000" dirty="0"/>
          </a:p>
          <a:p>
            <a:pPr marL="0" indent="0" algn="just">
              <a:buFont typeface="Arial" charset="0"/>
              <a:buNone/>
            </a:pPr>
            <a:endParaRPr lang="en-US" altLang="en-US" sz="2000" dirty="0"/>
          </a:p>
          <a:p>
            <a:pPr marL="0" indent="0" algn="just">
              <a:buFont typeface="Arial" charset="0"/>
              <a:buNone/>
            </a:pPr>
            <a:endParaRPr lang="en-US" altLang="en-US" sz="2000" dirty="0"/>
          </a:p>
          <a:p>
            <a:pPr marL="0" indent="0" algn="just">
              <a:buFont typeface="Arial" charset="0"/>
              <a:buNone/>
            </a:pPr>
            <a:r>
              <a:rPr lang="en-US" altLang="en-US" sz="2000" dirty="0"/>
              <a:t>4.___________  5.___________     6.__________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74" y="924729"/>
            <a:ext cx="1113194" cy="86827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621" y="924729"/>
            <a:ext cx="1101114" cy="87914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06" y="3050137"/>
            <a:ext cx="1259262" cy="87287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187" y="874675"/>
            <a:ext cx="1118588" cy="89004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58" y="2996687"/>
            <a:ext cx="1213117" cy="91537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811" y="3059819"/>
            <a:ext cx="1192733" cy="87781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4" name="Flowchart: Predefined Process 13"/>
          <p:cNvSpPr/>
          <p:nvPr/>
        </p:nvSpPr>
        <p:spPr>
          <a:xfrm>
            <a:off x="5756989" y="1219235"/>
            <a:ext cx="3263186" cy="2267338"/>
          </a:xfrm>
          <a:prstGeom prst="flowChartPredefined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i="1" dirty="0">
                <a:solidFill>
                  <a:schemeClr val="tx1"/>
                </a:solidFill>
              </a:rPr>
              <a:t>I am having a tap root.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i="1" dirty="0">
                <a:solidFill>
                  <a:schemeClr val="tx1"/>
                </a:solidFill>
              </a:rPr>
              <a:t>I store my food in stem.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i="1" dirty="0">
                <a:solidFill>
                  <a:schemeClr val="tx1"/>
                </a:solidFill>
              </a:rPr>
              <a:t>My stem is called as Trunk.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i="1" dirty="0">
                <a:solidFill>
                  <a:schemeClr val="tx1"/>
                </a:solidFill>
              </a:rPr>
              <a:t>I do have weak stem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i="1" dirty="0">
                <a:solidFill>
                  <a:schemeClr val="tx1"/>
                </a:solidFill>
              </a:rPr>
              <a:t>I have a swollen root</a:t>
            </a:r>
            <a:r>
              <a:rPr lang="en-US" i="1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i="1" dirty="0">
                <a:solidFill>
                  <a:schemeClr val="tx1"/>
                </a:solidFill>
              </a:rPr>
              <a:t>My root is fibrous.</a:t>
            </a:r>
            <a:endParaRPr lang="en-US" i="1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9705" y="1885667"/>
            <a:ext cx="136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n-lt"/>
              </a:rPr>
              <a:t>I have a swollen root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8621" y="1894114"/>
            <a:ext cx="1240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n-lt"/>
              </a:rPr>
              <a:t>My root is fibrous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43188" y="1878103"/>
            <a:ext cx="1118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n-lt"/>
              </a:rPr>
              <a:t>I am having a tap root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0064" y="3937633"/>
            <a:ext cx="1218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n-lt"/>
              </a:rPr>
              <a:t>I store my food in stem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12703" y="3999188"/>
            <a:ext cx="1240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+mn-lt"/>
              </a:rPr>
              <a:t>My stem is called as Trunk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52270" y="3943319"/>
            <a:ext cx="1005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n-lt"/>
              </a:rPr>
              <a:t>I do have weak 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312" y="36100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127000"/>
            <a:ext cx="8688387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Arial" charset="0"/>
              </a:rPr>
              <a:t>THE LEAF</a:t>
            </a:r>
          </a:p>
        </p:txBody>
      </p:sp>
      <p:sp>
        <p:nvSpPr>
          <p:cNvPr id="17412" name="Content Placeholder 2"/>
          <p:cNvSpPr>
            <a:spLocks noGrp="1"/>
          </p:cNvSpPr>
          <p:nvPr>
            <p:ph sz="half" idx="2"/>
          </p:nvPr>
        </p:nvSpPr>
        <p:spPr>
          <a:xfrm>
            <a:off x="199832" y="507908"/>
            <a:ext cx="4267993" cy="3110398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most important part of shoot is the leaf.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Most living plants have green leaves.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flat and broad part of leaf is called the leaf blade or lamina.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 the middle of the leaf is the main vein.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 number of side veins branch out from the main vein.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veins carry water to the leaf.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Font typeface="Arial" charset="0"/>
              <a:buNone/>
            </a:pPr>
            <a:endParaRPr lang="en-US" altLang="en-US" sz="1700" dirty="0"/>
          </a:p>
          <a:p>
            <a:pPr marL="0" indent="0" algn="just">
              <a:buFont typeface="Arial" charset="0"/>
              <a:buNone/>
            </a:pPr>
            <a:endParaRPr lang="en-US" altLang="en-US" sz="1700" dirty="0"/>
          </a:p>
          <a:p>
            <a:pPr marL="0" indent="0" algn="just">
              <a:buFont typeface="Arial" charset="0"/>
              <a:buNone/>
            </a:pPr>
            <a:endParaRPr lang="en-US" altLang="en-US" sz="1700" dirty="0"/>
          </a:p>
          <a:p>
            <a:pPr marL="0" indent="0" algn="just">
              <a:buFont typeface="Arial" charset="0"/>
              <a:buNone/>
            </a:pPr>
            <a:endParaRPr lang="en-US" altLang="en-US" sz="2000" dirty="0"/>
          </a:p>
          <a:p>
            <a:pPr marL="0" indent="0" algn="just">
              <a:buFont typeface="Arial" charset="0"/>
              <a:buNone/>
            </a:pPr>
            <a:endParaRPr lang="en-US" alt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43" y="1424658"/>
            <a:ext cx="3124704" cy="274506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92663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275" y="82279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75928"/>
            <a:ext cx="8688387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Arial" charset="0"/>
              </a:rPr>
              <a:t>THE LEAF</a:t>
            </a:r>
          </a:p>
        </p:txBody>
      </p:sp>
      <p:sp>
        <p:nvSpPr>
          <p:cNvPr id="17412" name="Content Placeholder 2"/>
          <p:cNvSpPr>
            <a:spLocks noGrp="1"/>
          </p:cNvSpPr>
          <p:nvPr>
            <p:ph sz="half" idx="2"/>
          </p:nvPr>
        </p:nvSpPr>
        <p:spPr>
          <a:xfrm>
            <a:off x="331788" y="576108"/>
            <a:ext cx="5280992" cy="4296046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 plant like all other living things needs food to grow and live.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 green leaf makes food for the plant with the help of air, water and sunlight.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process is called photosynthesis.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leaf is called the kitchen or the food factory of a plant.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 some plants, such as cabbage, spinach and lettuce, the leaves store food. We eat the leaves of such plants.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Leaves help a plant to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a. prepare its own food.   b. breathe and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c.  give out extra water</a:t>
            </a:r>
          </a:p>
          <a:p>
            <a:pPr marL="0" indent="0" algn="just">
              <a:buNone/>
            </a:pP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Font typeface="Arial" charset="0"/>
              <a:buNone/>
            </a:pP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Font typeface="Arial" charset="0"/>
              <a:buNone/>
            </a:pP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Font typeface="Arial" charset="0"/>
              <a:buNone/>
            </a:pP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Font typeface="Arial" charset="0"/>
              <a:buNone/>
            </a:pP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Font typeface="Arial" charset="0"/>
              <a:buNone/>
            </a:pP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31" y="860749"/>
            <a:ext cx="2761546" cy="331567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5940943" y="4254100"/>
            <a:ext cx="2463282" cy="1959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Photosynthesis </a:t>
            </a:r>
          </a:p>
        </p:txBody>
      </p:sp>
    </p:spTree>
    <p:extLst>
      <p:ext uri="{BB962C8B-B14F-4D97-AF65-F5344CB8AC3E}">
        <p14:creationId xmlns:p14="http://schemas.microsoft.com/office/powerpoint/2010/main" val="3915857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909" y="107221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89191" y="32104"/>
            <a:ext cx="8688387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Arial" charset="0"/>
              </a:rPr>
              <a:t>THE FLOWER</a:t>
            </a:r>
          </a:p>
        </p:txBody>
      </p:sp>
      <p:sp>
        <p:nvSpPr>
          <p:cNvPr id="17412" name="Content Placeholder 2"/>
          <p:cNvSpPr>
            <a:spLocks noGrp="1"/>
          </p:cNvSpPr>
          <p:nvPr>
            <p:ph sz="half" idx="2"/>
          </p:nvPr>
        </p:nvSpPr>
        <p:spPr>
          <a:xfrm>
            <a:off x="101423" y="736827"/>
            <a:ext cx="4955770" cy="3110398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en-US" altLang="en-US" sz="2200" dirty="0"/>
              <a:t>The flower is the most beautiful part of a plant.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en-US" sz="2200" dirty="0"/>
              <a:t>Most of the flowers grows into fruit.         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en-US" sz="2200" dirty="0"/>
              <a:t>The farmer feels happy when he sees flowers on the mango tree. He knows that these flowers will turn into fruits.    </a:t>
            </a:r>
          </a:p>
          <a:p>
            <a:pPr marL="0" indent="0" algn="just">
              <a:buNone/>
            </a:pPr>
            <a:endParaRPr lang="en-US" altLang="en-US" sz="1700" dirty="0"/>
          </a:p>
          <a:p>
            <a:pPr algn="just">
              <a:buFont typeface="Wingdings" panose="05000000000000000000" pitchFamily="2" charset="2"/>
              <a:buChar char="Ø"/>
            </a:pPr>
            <a:endParaRPr lang="en-US" altLang="en-US" sz="1700" dirty="0"/>
          </a:p>
          <a:p>
            <a:pPr marL="0" indent="0" algn="just">
              <a:buFont typeface="Arial" charset="0"/>
              <a:buNone/>
            </a:pPr>
            <a:endParaRPr lang="en-US" altLang="en-US" sz="1700" dirty="0"/>
          </a:p>
          <a:p>
            <a:pPr marL="0" indent="0" algn="just">
              <a:buFont typeface="Arial" charset="0"/>
              <a:buNone/>
            </a:pPr>
            <a:endParaRPr lang="en-US" altLang="en-US" sz="1700" dirty="0"/>
          </a:p>
          <a:p>
            <a:pPr marL="0" indent="0" algn="just">
              <a:buFont typeface="Arial" charset="0"/>
              <a:buNone/>
            </a:pPr>
            <a:endParaRPr lang="en-US" altLang="en-US" sz="1700" dirty="0"/>
          </a:p>
          <a:p>
            <a:pPr marL="0" indent="0" algn="just">
              <a:buFont typeface="Arial" charset="0"/>
              <a:buNone/>
            </a:pPr>
            <a:endParaRPr lang="en-US" altLang="en-US" sz="2000" dirty="0"/>
          </a:p>
          <a:p>
            <a:pPr marL="0" indent="0" algn="just">
              <a:buFont typeface="Arial" charset="0"/>
              <a:buNone/>
            </a:pPr>
            <a:endParaRPr lang="en-US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507" y="242948"/>
            <a:ext cx="1216965" cy="94848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532" y="1253876"/>
            <a:ext cx="1225467" cy="100523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256" y="2118044"/>
            <a:ext cx="1275509" cy="100664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847" y="3382583"/>
            <a:ext cx="1412154" cy="106291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0" name="Left Arrow 9"/>
          <p:cNvSpPr/>
          <p:nvPr/>
        </p:nvSpPr>
        <p:spPr>
          <a:xfrm>
            <a:off x="6609793" y="471583"/>
            <a:ext cx="1368943" cy="491218"/>
          </a:xfrm>
          <a:prstGeom prst="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ROSE</a:t>
            </a:r>
          </a:p>
        </p:txBody>
      </p:sp>
      <p:sp>
        <p:nvSpPr>
          <p:cNvPr id="14" name="Left Arrow 13"/>
          <p:cNvSpPr/>
          <p:nvPr/>
        </p:nvSpPr>
        <p:spPr>
          <a:xfrm>
            <a:off x="6488118" y="2383944"/>
            <a:ext cx="1612296" cy="491218"/>
          </a:xfrm>
          <a:prstGeom prst="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BOUGAINVILLEA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5057193" y="1366951"/>
            <a:ext cx="1558037" cy="51318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SUN FLOWER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3343807" y="3475715"/>
            <a:ext cx="2885769" cy="51318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FLOWER GROWS INTO FRUIT</a:t>
            </a:r>
          </a:p>
        </p:txBody>
      </p:sp>
    </p:spTree>
    <p:extLst>
      <p:ext uri="{BB962C8B-B14F-4D97-AF65-F5344CB8AC3E}">
        <p14:creationId xmlns:p14="http://schemas.microsoft.com/office/powerpoint/2010/main" val="299594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1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275" y="212339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127163"/>
            <a:ext cx="8688387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Arial" charset="0"/>
              </a:rPr>
              <a:t>FRUITS AND SEEDS</a:t>
            </a:r>
          </a:p>
        </p:txBody>
      </p:sp>
      <p:sp>
        <p:nvSpPr>
          <p:cNvPr id="17412" name="Content Placeholder 2"/>
          <p:cNvSpPr>
            <a:spLocks noGrp="1"/>
          </p:cNvSpPr>
          <p:nvPr>
            <p:ph sz="half" idx="2"/>
          </p:nvPr>
        </p:nvSpPr>
        <p:spPr>
          <a:xfrm>
            <a:off x="407988" y="695054"/>
            <a:ext cx="4267993" cy="4296046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endParaRPr lang="en-US" altLang="en-US" sz="1700" dirty="0"/>
          </a:p>
          <a:p>
            <a:pPr marL="0" indent="0" algn="just">
              <a:buFont typeface="Arial" charset="0"/>
              <a:buNone/>
            </a:pPr>
            <a:r>
              <a:rPr lang="en-US" altLang="en-US" sz="1700" dirty="0"/>
              <a:t>Fruits have seeds inside them.</a:t>
            </a:r>
          </a:p>
          <a:p>
            <a:pPr marL="0" indent="0" algn="just">
              <a:buFont typeface="Arial" charset="0"/>
              <a:buNone/>
            </a:pPr>
            <a:endParaRPr lang="en-US" altLang="en-US" sz="1700" dirty="0"/>
          </a:p>
          <a:p>
            <a:pPr marL="0" indent="0" algn="just">
              <a:buFont typeface="Arial" charset="0"/>
              <a:buNone/>
            </a:pPr>
            <a:r>
              <a:rPr lang="en-US" altLang="en-US" sz="1700" dirty="0"/>
              <a:t>Some fruits like mango have one seed.</a:t>
            </a:r>
          </a:p>
          <a:p>
            <a:pPr marL="0" indent="0" algn="just">
              <a:buFont typeface="Arial" charset="0"/>
              <a:buNone/>
            </a:pPr>
            <a:endParaRPr lang="en-US" altLang="en-US" sz="1700" dirty="0"/>
          </a:p>
          <a:p>
            <a:pPr marL="0" indent="0" algn="just">
              <a:buFont typeface="Arial" charset="0"/>
              <a:buNone/>
            </a:pPr>
            <a:r>
              <a:rPr lang="en-US" altLang="en-US" sz="1700" dirty="0"/>
              <a:t>Some fruits like orange and papaya has many seeds.</a:t>
            </a:r>
          </a:p>
          <a:p>
            <a:pPr marL="0" indent="0" algn="just">
              <a:buFont typeface="Arial" charset="0"/>
              <a:buNone/>
            </a:pPr>
            <a:endParaRPr lang="en-US" altLang="en-US" sz="1700" dirty="0"/>
          </a:p>
          <a:p>
            <a:pPr marL="0" indent="0" algn="just">
              <a:buFont typeface="Arial" charset="0"/>
              <a:buNone/>
            </a:pPr>
            <a:r>
              <a:rPr lang="en-US" altLang="en-US" sz="1700" dirty="0"/>
              <a:t>There are very few fruits like banana that have no seeds.</a:t>
            </a:r>
          </a:p>
          <a:p>
            <a:pPr marL="0" indent="0" algn="just">
              <a:buNone/>
            </a:pPr>
            <a:endParaRPr lang="en-US" altLang="en-US" sz="1700" dirty="0"/>
          </a:p>
          <a:p>
            <a:pPr algn="just">
              <a:buFont typeface="Wingdings" panose="05000000000000000000" pitchFamily="2" charset="2"/>
              <a:buChar char="Ø"/>
            </a:pPr>
            <a:endParaRPr lang="en-US" altLang="en-US" sz="1000" dirty="0"/>
          </a:p>
          <a:p>
            <a:pPr algn="just">
              <a:buFont typeface="Wingdings" panose="05000000000000000000" pitchFamily="2" charset="2"/>
              <a:buChar char="Ø"/>
            </a:pPr>
            <a:endParaRPr lang="en-US" altLang="en-US" sz="1700" dirty="0"/>
          </a:p>
          <a:p>
            <a:pPr marL="0" indent="0" algn="just">
              <a:buFont typeface="Arial" charset="0"/>
              <a:buNone/>
            </a:pPr>
            <a:endParaRPr lang="en-US" altLang="en-US" sz="1700" dirty="0"/>
          </a:p>
          <a:p>
            <a:pPr marL="0" indent="0" algn="just">
              <a:buFont typeface="Arial" charset="0"/>
              <a:buNone/>
            </a:pPr>
            <a:endParaRPr lang="en-US" altLang="en-US" sz="1700" dirty="0"/>
          </a:p>
          <a:p>
            <a:pPr marL="0" indent="0" algn="just">
              <a:buFont typeface="Arial" charset="0"/>
              <a:buNone/>
            </a:pPr>
            <a:endParaRPr lang="en-US" altLang="en-US" sz="1700" dirty="0"/>
          </a:p>
          <a:p>
            <a:pPr marL="0" indent="0" algn="just">
              <a:buFont typeface="Arial" charset="0"/>
              <a:buNone/>
            </a:pPr>
            <a:endParaRPr lang="en-US" altLang="en-US" sz="2000" dirty="0"/>
          </a:p>
          <a:p>
            <a:pPr marL="0" indent="0" algn="just">
              <a:buFont typeface="Arial" charset="0"/>
              <a:buNone/>
            </a:pPr>
            <a:endParaRPr lang="en-US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162" y="592005"/>
            <a:ext cx="1866900" cy="122872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81" y="1847098"/>
            <a:ext cx="1847073" cy="138530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10" y="3322348"/>
            <a:ext cx="1986766" cy="119431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7" name="Right Arrow 6"/>
          <p:cNvSpPr/>
          <p:nvPr/>
        </p:nvSpPr>
        <p:spPr>
          <a:xfrm>
            <a:off x="3590799" y="770041"/>
            <a:ext cx="2170363" cy="52251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MANGO WITH ONE SEED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915792" y="3502237"/>
            <a:ext cx="2008718" cy="50074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BANANA WITH NO SEED</a:t>
            </a:r>
          </a:p>
        </p:txBody>
      </p:sp>
      <p:sp>
        <p:nvSpPr>
          <p:cNvPr id="9" name="Left Arrow 8"/>
          <p:cNvSpPr/>
          <p:nvPr/>
        </p:nvSpPr>
        <p:spPr>
          <a:xfrm>
            <a:off x="6523054" y="1955647"/>
            <a:ext cx="2037027" cy="608973"/>
          </a:xfrm>
          <a:prstGeom prst="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PAPAYA WITH MANY SEEDS</a:t>
            </a:r>
          </a:p>
        </p:txBody>
      </p:sp>
    </p:spTree>
    <p:extLst>
      <p:ext uri="{BB962C8B-B14F-4D97-AF65-F5344CB8AC3E}">
        <p14:creationId xmlns:p14="http://schemas.microsoft.com/office/powerpoint/2010/main" val="307733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293" y="214345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127000"/>
            <a:ext cx="8688387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Arial" charset="0"/>
              </a:rPr>
              <a:t>MOST PLANTS GROWS FROM SEED</a:t>
            </a:r>
          </a:p>
        </p:txBody>
      </p:sp>
      <p:sp>
        <p:nvSpPr>
          <p:cNvPr id="17412" name="Content Placeholder 2"/>
          <p:cNvSpPr>
            <a:spLocks noGrp="1"/>
          </p:cNvSpPr>
          <p:nvPr>
            <p:ph sz="half" idx="2"/>
          </p:nvPr>
        </p:nvSpPr>
        <p:spPr>
          <a:xfrm>
            <a:off x="331788" y="619266"/>
            <a:ext cx="4582544" cy="3952734"/>
          </a:xfrm>
        </p:spPr>
        <p:txBody>
          <a:bodyPr/>
          <a:lstStyle/>
          <a:p>
            <a:pPr marL="0" indent="0" algn="just">
              <a:buNone/>
            </a:pPr>
            <a:r>
              <a:rPr lang="en-US" altLang="en-US" sz="2000" dirty="0"/>
              <a:t>Most new plants grow from seeds.</a:t>
            </a:r>
          </a:p>
          <a:p>
            <a:pPr marL="0" indent="0" algn="just">
              <a:buNone/>
            </a:pPr>
            <a:endParaRPr lang="en-US" altLang="en-US" sz="9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en-US" sz="2000" dirty="0"/>
              <a:t>Seeds are usually protected inside the fruit.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en-US" sz="2000" dirty="0"/>
              <a:t>There is a baby plant and its food inside the seed of the mother plant.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en-US" sz="2000" dirty="0"/>
              <a:t>When the seed gets enough air , water and warmth, the baby plant starts growing into a fully grown plant.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en-US" sz="2000" dirty="0"/>
              <a:t>Banana seeds do not grow into new plants.</a:t>
            </a:r>
          </a:p>
          <a:p>
            <a:pPr marL="0" indent="0" algn="just">
              <a:buNone/>
            </a:pPr>
            <a:endParaRPr lang="en-US" altLang="en-US" sz="2000" dirty="0"/>
          </a:p>
          <a:p>
            <a:pPr marL="0" indent="0" algn="just">
              <a:buNone/>
            </a:pPr>
            <a:endParaRPr lang="en-US" altLang="en-US" sz="2000" dirty="0"/>
          </a:p>
          <a:p>
            <a:pPr marL="0" indent="0" algn="just">
              <a:buNone/>
            </a:pPr>
            <a:endParaRPr lang="en-US" altLang="en-US" sz="2000" dirty="0"/>
          </a:p>
          <a:p>
            <a:pPr marL="0" indent="0" algn="just">
              <a:buFont typeface="Arial" charset="0"/>
              <a:buNone/>
            </a:pPr>
            <a:endParaRPr lang="en-US" altLang="en-US" sz="1700" dirty="0"/>
          </a:p>
          <a:p>
            <a:pPr marL="0" indent="0" algn="just">
              <a:buFont typeface="Arial" charset="0"/>
              <a:buNone/>
            </a:pPr>
            <a:endParaRPr lang="en-US" altLang="en-US" sz="1700" dirty="0"/>
          </a:p>
          <a:p>
            <a:pPr marL="0" indent="0" algn="just">
              <a:buFont typeface="Arial" charset="0"/>
              <a:buNone/>
            </a:pPr>
            <a:endParaRPr lang="en-US" altLang="en-US" sz="1700" dirty="0"/>
          </a:p>
          <a:p>
            <a:pPr marL="0" indent="0" algn="just">
              <a:buFont typeface="Arial" charset="0"/>
              <a:buNone/>
            </a:pPr>
            <a:endParaRPr lang="en-US" altLang="en-US" sz="2000" dirty="0"/>
          </a:p>
          <a:p>
            <a:pPr marL="0" indent="0" algn="just">
              <a:buFont typeface="Arial" charset="0"/>
              <a:buNone/>
            </a:pPr>
            <a:endParaRPr lang="en-US" alt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995" y="1526429"/>
            <a:ext cx="2810756" cy="1636648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934268" y="3312368"/>
            <a:ext cx="2423303" cy="30791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PLANTS GROWING FROM SEED</a:t>
            </a:r>
          </a:p>
        </p:txBody>
      </p:sp>
    </p:spTree>
    <p:extLst>
      <p:ext uri="{BB962C8B-B14F-4D97-AF65-F5344CB8AC3E}">
        <p14:creationId xmlns:p14="http://schemas.microsoft.com/office/powerpoint/2010/main" val="699301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312" y="185857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31788" y="127000"/>
            <a:ext cx="8688387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Arial" charset="0"/>
              </a:rPr>
              <a:t>FILL IN THE  BLANKS : 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303213" y="966788"/>
            <a:ext cx="8229600" cy="3334624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arenR"/>
              <a:defRPr/>
            </a:pPr>
            <a:r>
              <a:rPr lang="en-GB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flat and broad part of a leaf is called ____________.</a:t>
            </a: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arenR"/>
              <a:defRPr/>
            </a:pPr>
            <a:r>
              <a:rPr lang="en-GB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most important part of the shoot is the ___________.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arenR"/>
              <a:defRPr/>
            </a:pPr>
            <a:r>
              <a:rPr lang="en-GB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process of making food for the plant with the help of air , water and sunlight is called _________________.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arenR"/>
              <a:defRPr/>
            </a:pPr>
            <a:r>
              <a:rPr lang="en-GB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leaf is called as the _______________.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arenR"/>
              <a:defRPr/>
            </a:pPr>
            <a:r>
              <a:rPr lang="en-GB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 cabbage plant the food is stored in ____________ 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arenR"/>
              <a:defRPr/>
            </a:pPr>
            <a:r>
              <a:rPr lang="en-GB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Leaves help a plant to prepare its own food, __________ and give out extra water.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36701" y="1147665"/>
            <a:ext cx="1796111" cy="307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leaf blade or lamina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95323" y="1628258"/>
            <a:ext cx="475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31837" y="2326323"/>
            <a:ext cx="1474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photosynthesis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3094" y="2634100"/>
            <a:ext cx="2241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food factory or kitchen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48611" y="2951207"/>
            <a:ext cx="5306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58007" y="3554962"/>
            <a:ext cx="839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breathe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4833</TotalTime>
  <Words>848</Words>
  <Application>Microsoft Office PowerPoint</Application>
  <PresentationFormat>On-screen Show (16:9)</PresentationFormat>
  <Paragraphs>168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Smruti Shasani</cp:lastModifiedBy>
  <cp:revision>674</cp:revision>
  <dcterms:created xsi:type="dcterms:W3CDTF">2021-04-07T05:01:00Z</dcterms:created>
  <dcterms:modified xsi:type="dcterms:W3CDTF">2022-05-17T02:56:46Z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1033-11.2.0.9926</vt:lpwstr>
  </property>
</Properties>
</file>