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1"/>
  </p:notesMasterIdLst>
  <p:sldIdLst>
    <p:sldId id="256" r:id="rId2"/>
    <p:sldId id="321" r:id="rId3"/>
    <p:sldId id="327" r:id="rId4"/>
    <p:sldId id="332" r:id="rId5"/>
    <p:sldId id="333" r:id="rId6"/>
    <p:sldId id="335" r:id="rId7"/>
    <p:sldId id="331" r:id="rId8"/>
    <p:sldId id="336" r:id="rId9"/>
    <p:sldId id="259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07" autoAdjust="0"/>
  </p:normalViewPr>
  <p:slideViewPr>
    <p:cSldViewPr snapToGrid="0">
      <p:cViewPr varScale="1">
        <p:scale>
          <a:sx n="102" d="100"/>
          <a:sy n="102" d="100"/>
        </p:scale>
        <p:origin x="746" y="7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4019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52;p1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5603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7651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9699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1747" name="Google Shape;61;p2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2771" name="Google Shape;75;p4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F031A-2A7A-4CFD-8E34-7CFDDCEC98BD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62C0E-312B-45B7-99DD-00F9965BBD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16436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E1A5B-F0BE-4B8A-9FC9-31EAE161075C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C65D8-E3A2-4947-B78C-DFE53A94E0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07912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2DB37-F054-47E3-9DBA-0522695FB6A2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6D835-2AAD-4D3C-85BE-EDE761264B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09519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D63200FE-989F-4085-8FA2-BEA8183E25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809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181B-6C65-4BD4-8C3F-4B7010F7E17D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585F2-3443-4C0F-8CE0-13F0AA6829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62822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F7366-886D-437A-BF38-7C11DB15B2CF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63339-E091-449F-A3CE-0E5E5A2171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5519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3DD09-ECC7-4405-8E69-6E402BD3182A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0F3FF-2CE5-4A85-AFF3-2B0190E39A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65269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0C69-BC96-46E0-A8EF-8314C2959239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C88F4-0200-49F9-ADD6-461DE79CD4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978464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7CB74-7327-484A-AE65-A29C001AAB4F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F957E-E8EC-4EB3-A24E-5CBEB80F1E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172954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721DF-8131-41EE-8DA2-08EF2A3CFAEF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26216-3841-4513-950D-44FF2C52C5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905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8F83A-D58A-41F3-BCCC-5723318D8F4C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EDE4D-4FDC-4D36-A5F0-CE3ABFB33E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428508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74F4-E92A-44CE-BF64-C3E73B906A64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169BD-3322-447F-A2E8-EBA72563F2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29537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9BB7EF7-56A8-4831-9B03-B9414E4C8B2C}" type="datetimeFigureOut">
              <a:rPr lang="en-US" altLang="en-US"/>
              <a:pPr>
                <a:defRPr/>
              </a:pPr>
              <a:t>5/17/2022</a:t>
            </a:fld>
            <a:endParaRPr lang="en-US" altLang="en-US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9103C68-1CEE-4A5D-AC3D-A7EDB02D0B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2" r:id="rId1"/>
    <p:sldLayoutId id="2147484313" r:id="rId2"/>
    <p:sldLayoutId id="2147484314" r:id="rId3"/>
    <p:sldLayoutId id="2147484315" r:id="rId4"/>
    <p:sldLayoutId id="2147484316" r:id="rId5"/>
    <p:sldLayoutId id="2147484317" r:id="rId6"/>
    <p:sldLayoutId id="2147484318" r:id="rId7"/>
    <p:sldLayoutId id="2147484319" r:id="rId8"/>
    <p:sldLayoutId id="2147484320" r:id="rId9"/>
    <p:sldLayoutId id="2147484321" r:id="rId10"/>
    <p:sldLayoutId id="2147484322" r:id="rId11"/>
    <p:sldLayoutId id="2147484323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704" y="98425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5" y="1333500"/>
            <a:ext cx="6032500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</a:t>
            </a:r>
            <a:r>
              <a:rPr lang="en-US" altLang="en-US" sz="1400" b="1">
                <a:solidFill>
                  <a:srgbClr val="000000"/>
                </a:solidFill>
                <a:latin typeface="Arial" charset="0"/>
              </a:rPr>
              <a:t>: 1</a:t>
            </a:r>
            <a:endParaRPr lang="en-US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6</a:t>
            </a:r>
            <a:endParaRPr lang="en-US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: PARTS OF A PLANT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 :  INTRODUCTION, SHOOT AND ROOT,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		      THE ROOT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646" y="20320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1181100"/>
            <a:ext cx="8191500" cy="314642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 to know about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Introduction of the chapter Parts of a Plant.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About Shoot and Root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About the Root.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5" y="212725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331789" y="127000"/>
            <a:ext cx="6191411" cy="1023938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GET SET !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18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UNSCRAMBLE THE LETTERS TO MAKE A MEANINGFUL WORD. AFTER CLICK ON THE WORD.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</p:nvPr>
        </p:nvGraphicFramePr>
        <p:xfrm>
          <a:off x="498475" y="1423988"/>
          <a:ext cx="3925888" cy="23466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4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6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SCRAMBLE </a:t>
                      </a:r>
                      <a:endParaRPr lang="en-IN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47900" marR="47900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UNSCRAMBLE</a:t>
                      </a:r>
                      <a:endParaRPr lang="en-IN" sz="1800" b="1" dirty="0"/>
                    </a:p>
                  </a:txBody>
                  <a:tcPr marL="47900" marR="47900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TORO</a:t>
                      </a:r>
                      <a:endParaRPr lang="en-IN" sz="2000" dirty="0"/>
                    </a:p>
                  </a:txBody>
                  <a:tcPr marL="47900" marR="47900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/>
                    </a:p>
                  </a:txBody>
                  <a:tcPr marL="47900" marR="47900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EMST</a:t>
                      </a:r>
                      <a:endParaRPr lang="en-IN" sz="2000" dirty="0"/>
                    </a:p>
                  </a:txBody>
                  <a:tcPr marL="47900" marR="47900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/>
                    </a:p>
                  </a:txBody>
                  <a:tcPr marL="47900" marR="47900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TUIFR</a:t>
                      </a:r>
                      <a:endParaRPr lang="en-IN" sz="2000" dirty="0"/>
                    </a:p>
                  </a:txBody>
                  <a:tcPr marL="47900" marR="47900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/>
                    </a:p>
                  </a:txBody>
                  <a:tcPr marL="47900" marR="47900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WEROFL</a:t>
                      </a:r>
                      <a:endParaRPr lang="en-IN" sz="2000" dirty="0"/>
                    </a:p>
                  </a:txBody>
                  <a:tcPr marL="47900" marR="47900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/>
                    </a:p>
                  </a:txBody>
                  <a:tcPr marL="47900" marR="47900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FEAL</a:t>
                      </a:r>
                      <a:endParaRPr lang="en-IN" sz="2000" dirty="0"/>
                    </a:p>
                  </a:txBody>
                  <a:tcPr marL="47900" marR="47900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/>
                    </a:p>
                  </a:txBody>
                  <a:tcPr marL="47900" marR="47900" marT="45691" marB="456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54613" y="3473450"/>
            <a:ext cx="3508375" cy="1006475"/>
          </a:xfrm>
        </p:spPr>
      </p:pic>
      <p:sp>
        <p:nvSpPr>
          <p:cNvPr id="13" name="Title 4"/>
          <p:cNvSpPr txBox="1">
            <a:spLocks/>
          </p:cNvSpPr>
          <p:nvPr/>
        </p:nvSpPr>
        <p:spPr>
          <a:xfrm>
            <a:off x="382588" y="293688"/>
            <a:ext cx="8229600" cy="458787"/>
          </a:xfrm>
          <a:prstGeom prst="rect">
            <a:avLst/>
          </a:prstGeom>
        </p:spPr>
        <p:txBody>
          <a:bodyPr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IN" dirty="0">
              <a:sym typeface="Arial" panose="020B060402020202020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600" y="3113088"/>
            <a:ext cx="372427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2143125"/>
            <a:ext cx="371157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714500"/>
            <a:ext cx="38322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050" y="1039813"/>
            <a:ext cx="3902075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62275" y="1838325"/>
            <a:ext cx="102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    ROOT</a:t>
            </a:r>
            <a:endParaRPr lang="en-IN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35300" y="2295525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  STEM</a:t>
            </a:r>
            <a:endParaRPr lang="en-IN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101975" y="2627313"/>
            <a:ext cx="708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FRUIT</a:t>
            </a:r>
            <a:endParaRPr lang="en-IN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981325" y="3054350"/>
            <a:ext cx="9890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FLOWER</a:t>
            </a:r>
            <a:endParaRPr lang="en-IN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981325" y="3473450"/>
            <a:ext cx="9890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    LEAF</a:t>
            </a:r>
            <a:endParaRPr lang="en-IN" altLang="en-US" sz="14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831" y="261279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440861"/>
            <a:ext cx="868838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>
                <a:solidFill>
                  <a:srgbClr val="FF0000"/>
                </a:solidFill>
                <a:latin typeface="Arial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5138" y="914400"/>
            <a:ext cx="4040187" cy="2963863"/>
          </a:xfrm>
        </p:spPr>
        <p:txBody>
          <a:bodyPr/>
          <a:lstStyle/>
          <a:p>
            <a:pPr algn="just">
              <a:defRPr/>
            </a:pPr>
            <a:endParaRPr lang="en-US" sz="2000" dirty="0"/>
          </a:p>
          <a:p>
            <a:pPr marL="0" indent="0" algn="just">
              <a:buFont typeface="Arial" charset="0"/>
              <a:buNone/>
              <a:defRPr/>
            </a:pPr>
            <a:endParaRPr lang="en-US" sz="2000" dirty="0"/>
          </a:p>
          <a:p>
            <a:pPr marL="0" indent="0" algn="just">
              <a:buFont typeface="Arial" charset="0"/>
              <a:buNone/>
              <a:defRPr/>
            </a:pPr>
            <a:r>
              <a:rPr lang="en-US" dirty="0"/>
              <a:t>Like our body parts the plant body too has different parts. They are  root, stem, fruit, leaf,  flower and bud.</a:t>
            </a:r>
            <a:endParaRPr lang="en-IN" dirty="0"/>
          </a:p>
        </p:txBody>
      </p:sp>
      <p:pic>
        <p:nvPicPr>
          <p:cNvPr id="1741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587" y="1004656"/>
            <a:ext cx="3730625" cy="34353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388" y="15875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27806" y="284163"/>
            <a:ext cx="8688387" cy="5461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8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SHOOT AND ROOT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49263" y="1020763"/>
            <a:ext cx="4040187" cy="2963862"/>
          </a:xfrm>
        </p:spPr>
        <p:txBody>
          <a:bodyPr/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The part of a plant which grows above the ground is called the shoot. It has stem, branches,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2000" dirty="0"/>
              <a:t>      leaves, buds, flower and fruits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2000" dirty="0"/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2000" dirty="0"/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2000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The part which grows below the ground is called the root.</a:t>
            </a:r>
            <a:endParaRPr lang="en-IN" sz="2000" dirty="0"/>
          </a:p>
        </p:txBody>
      </p:sp>
      <p:pic>
        <p:nvPicPr>
          <p:cNvPr id="18437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88" y="955675"/>
            <a:ext cx="3486150" cy="19621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8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88" y="3265488"/>
            <a:ext cx="3448050" cy="922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312" y="222637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331788" y="127000"/>
            <a:ext cx="8688387" cy="5461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8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THE ROOT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4625" y="400050"/>
            <a:ext cx="1895475" cy="2108200"/>
          </a:xfrm>
          <a:prstGeom prst="rec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766763"/>
            <a:ext cx="4040188" cy="382746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1800" dirty="0"/>
              <a:t>There are two types of roots, </a:t>
            </a:r>
            <a:r>
              <a:rPr lang="en-US" sz="1800" i="1" dirty="0"/>
              <a:t>tap root and fibrous root.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sz="1800" b="1" i="1" dirty="0"/>
              <a:t>Tap root</a:t>
            </a:r>
            <a:r>
              <a:rPr lang="en-US" sz="1800" dirty="0"/>
              <a:t>: When a main root grows from the end of the stem and many small roots grow from the main root is called as tap root. Plants like balsam, bean and mustard have </a:t>
            </a:r>
            <a:r>
              <a:rPr lang="en-US" sz="1800" b="1" i="1" dirty="0"/>
              <a:t>tap root</a:t>
            </a:r>
            <a:r>
              <a:rPr lang="en-US" sz="1800" dirty="0"/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en-US" sz="800" dirty="0"/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sz="1800" b="1" i="1" dirty="0"/>
              <a:t>Fibrous root</a:t>
            </a:r>
            <a:r>
              <a:rPr lang="en-US" sz="1800" dirty="0"/>
              <a:t>: When a number of roots grow from the end of the stem, it is fibrous root. Plants like grass , wheat , rice and onion have </a:t>
            </a:r>
            <a:r>
              <a:rPr lang="en-US" sz="1800" b="1" i="1" dirty="0"/>
              <a:t>fibrous root</a:t>
            </a:r>
            <a:r>
              <a:rPr lang="en-US" sz="1800" dirty="0"/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en-IN" sz="1800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4625" y="2605088"/>
            <a:ext cx="1892300" cy="2079625"/>
          </a:xfrm>
          <a:prstGeom prst="rec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</p:pic>
      <p:sp>
        <p:nvSpPr>
          <p:cNvPr id="9" name="Rounded Rectangle 8"/>
          <p:cNvSpPr/>
          <p:nvPr/>
        </p:nvSpPr>
        <p:spPr>
          <a:xfrm>
            <a:off x="7240588" y="1211263"/>
            <a:ext cx="1244600" cy="4857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Tap root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240588" y="3270250"/>
            <a:ext cx="1524000" cy="4778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Fibrous root</a:t>
            </a:r>
            <a:endParaRPr lang="en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738" y="439737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>
                <a:solidFill>
                  <a:srgbClr val="FF0000"/>
                </a:solidFill>
                <a:latin typeface="Arial" charset="0"/>
              </a:rPr>
              <a:t>LEARNING OUTCOME 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 will be able to know about: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Regarding different parts of the plant.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what is shoot and root ?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v"/>
              <a:defRPr/>
            </a:pPr>
            <a:r>
              <a:rPr lang="en-GB" sz="2000" ker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what 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are the different kinds of roots?</a:t>
            </a:r>
            <a:endParaRPr lang="en-GB" sz="2000" kern="0" dirty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312" y="246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>
                <a:solidFill>
                  <a:srgbClr val="FF0000"/>
                </a:solidFill>
                <a:latin typeface="Arial" charset="0"/>
              </a:rPr>
              <a:t>HOME ASSIGNMENT: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Draw a plant and label different parts of it in the notebook.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739" y="225425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4380</TotalTime>
  <Words>336</Words>
  <Application>Microsoft Office PowerPoint</Application>
  <PresentationFormat>On-screen Show (16:9)</PresentationFormat>
  <Paragraphs>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632</cp:revision>
  <dcterms:created xsi:type="dcterms:W3CDTF">2021-04-07T05:01:00Z</dcterms:created>
  <dcterms:modified xsi:type="dcterms:W3CDTF">2022-05-17T02:53:01Z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