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9" r:id="rId12"/>
    <p:sldId id="270" r:id="rId13"/>
    <p:sldId id="271" r:id="rId14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2" roundtripDataSignature="AMtx7mjQ4XAM0NKoB2n0DyfIfHyJeOrfv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5C625F8-92F4-4432-96EE-345BD5CF1D27}">
  <a:tblStyle styleId="{C5C625F8-92F4-4432-96EE-345BD5CF1D27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4">
              <a:alpha val="20000"/>
            </a:schemeClr>
          </a:solidFill>
        </a:fill>
      </a:tcStyle>
    </a:band1V>
    <a:band2V>
      <a:tcTxStyle/>
      <a:tcStyle>
        <a:tcBdr/>
      </a:tcStyle>
    </a:band2V>
    <a:lastCol>
      <a:tcTxStyle b="on" i="off"/>
      <a:tcStyle>
        <a:tcBdr/>
      </a:tcStyle>
    </a:lastCol>
    <a:firstCol>
      <a:tcTxStyle b="on" i="off"/>
      <a:tcStyle>
        <a:tcBdr/>
      </a:tcStyle>
    </a:firstCol>
    <a:lastRow>
      <a:tcTxStyle b="on" i="off"/>
      <a:tcStyle>
        <a:tcBdr>
          <a:top>
            <a:ln w="508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FFFFFF">
              <a:alpha val="0"/>
            </a:srgbClr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/>
      <a:tcStyle>
        <a:tcBdr>
          <a:bottom>
            <a:ln w="254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FFFFFF">
              <a:alpha val="0"/>
            </a:srgbClr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723" y="6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5" name="Google Shape;185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7" name="Google Shape;217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" name="Google Shape;169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7" name="Google Shape;177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2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8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72" name="Google Shape;72;p28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3" name="Google Shape;73;p2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2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9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2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2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30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30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3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3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3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20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0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2" name="Google Shape;22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2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22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4" name="Google Shape;34;p2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3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23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8" name="Google Shape;38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24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5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25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1" name="Google Shape;51;p25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25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" name="Google Shape;53;p25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7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5" name="Google Shape;65;p27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6" name="Google Shape;66;p2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fjcasadop.blogspot.com/2008/12/indios-en-el-espacio.html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3.jpeg"/><Relationship Id="rId5" Type="http://schemas.openxmlformats.org/officeDocument/2006/relationships/image" Target="../media/image11.png"/><Relationship Id="rId4" Type="http://schemas.openxmlformats.org/officeDocument/2006/relationships/hyperlink" Target="https://creativecommons.org/licenses/by-nc-sa/3.0/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Google Shape;92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" y="5411810"/>
            <a:ext cx="12192000" cy="1446189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990575" y="192330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"/>
          <p:cNvSpPr txBox="1"/>
          <p:nvPr/>
        </p:nvSpPr>
        <p:spPr>
          <a:xfrm>
            <a:off x="508754" y="1122825"/>
            <a:ext cx="10521600" cy="43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SESSION : 7</a:t>
            </a: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CLASS : </a:t>
            </a:r>
            <a:r>
              <a:rPr lang="en-US" sz="2800" b="1" dirty="0"/>
              <a:t>3</a:t>
            </a: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SUBJECT- SCIENCE</a:t>
            </a: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NUMBER: </a:t>
            </a:r>
            <a:r>
              <a:rPr lang="en-US" sz="2800" b="1" dirty="0"/>
              <a:t>11</a:t>
            </a: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NAME :</a:t>
            </a:r>
            <a:r>
              <a:rPr lang="en-US" sz="2800" b="1" dirty="0"/>
              <a:t> OUR EARTH AND ITS NEIGHBOURS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SUBTOPIC :  ACTIVITY</a:t>
            </a: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b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2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Calibri"/>
              <a:buNone/>
            </a:pPr>
            <a:r>
              <a:rPr lang="en-US" sz="4400" b="1">
                <a:solidFill>
                  <a:srgbClr val="002060"/>
                </a:solidFill>
              </a:rPr>
              <a:t>WHO AM I ? </a:t>
            </a:r>
            <a:br>
              <a:rPr lang="en-US" sz="4400" b="1" cap="none">
                <a:solidFill>
                  <a:srgbClr val="F7CAAC"/>
                </a:solidFill>
              </a:rPr>
            </a:br>
            <a:endParaRPr/>
          </a:p>
        </p:txBody>
      </p:sp>
      <p:sp>
        <p:nvSpPr>
          <p:cNvPr id="189" name="Google Shape;189;p13"/>
          <p:cNvSpPr txBox="1"/>
          <p:nvPr/>
        </p:nvSpPr>
        <p:spPr>
          <a:xfrm>
            <a:off x="247651" y="9591675"/>
            <a:ext cx="5705474" cy="230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This Photo</a:t>
            </a:r>
            <a:r>
              <a:rPr lang="en-US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by Unknown Author is licensed under </a:t>
            </a:r>
            <a:r>
              <a:rPr lang="en-US" sz="9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BY-SA-NC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13"/>
          <p:cNvSpPr txBox="1"/>
          <p:nvPr/>
        </p:nvSpPr>
        <p:spPr>
          <a:xfrm>
            <a:off x="6591301" y="3715821"/>
            <a:ext cx="5153024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>
                <a:solidFill>
                  <a:srgbClr val="002060"/>
                </a:solidFill>
                <a:latin typeface="arial"/>
                <a:ea typeface="Calibri"/>
                <a:cs typeface="arial"/>
                <a:sym typeface="arial"/>
              </a:rPr>
              <a:t>VARAHAMIHIRA</a:t>
            </a:r>
            <a:endParaRPr sz="4800" dirty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1" name="Google Shape;191;p1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0283408" y="223526"/>
            <a:ext cx="1643368" cy="815833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F3A14B-7141-1F9F-8228-65571E59AF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199" y="1825625"/>
            <a:ext cx="10906125" cy="4351338"/>
          </a:xfrm>
        </p:spPr>
        <p:txBody>
          <a:bodyPr/>
          <a:lstStyle/>
          <a:p>
            <a:endParaRPr lang="en-IN" dirty="0"/>
          </a:p>
        </p:txBody>
      </p:sp>
      <p:pic>
        <p:nvPicPr>
          <p:cNvPr id="4" name="Picture 4" descr="Indian Sage &quot;Varahamihira&quot; who Predicted Water Discovery on Mars 1500 Years  Ago">
            <a:extLst>
              <a:ext uri="{FF2B5EF4-FFF2-40B4-BE49-F238E27FC236}">
                <a16:creationId xmlns:a16="http://schemas.microsoft.com/office/drawing/2014/main" id="{2F83ABF1-A059-5EC9-FF54-F2AED9FF98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764" y="2020284"/>
            <a:ext cx="5356411" cy="392331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15"/>
          <p:cNvSpPr txBox="1">
            <a:spLocks noGrp="1"/>
          </p:cNvSpPr>
          <p:nvPr>
            <p:ph type="title"/>
          </p:nvPr>
        </p:nvSpPr>
        <p:spPr>
          <a:xfrm>
            <a:off x="838200" y="1649413"/>
            <a:ext cx="10515600" cy="1762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/>
              <a:buNone/>
            </a:pPr>
            <a:r>
              <a:rPr lang="en-US" sz="4400" b="1" i="0" u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LEARNING OUTCOME :</a:t>
            </a:r>
            <a:br>
              <a:rPr lang="en-US" sz="4400" b="1"/>
            </a:br>
            <a:br>
              <a:rPr lang="en-US"/>
            </a:br>
            <a:br>
              <a:rPr lang="en-US"/>
            </a:br>
            <a:endParaRPr/>
          </a:p>
        </p:txBody>
      </p:sp>
      <p:pic>
        <p:nvPicPr>
          <p:cNvPr id="206" name="Google Shape;206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297708" y="352101"/>
            <a:ext cx="1643368" cy="815833"/>
          </a:xfrm>
          <a:prstGeom prst="rect">
            <a:avLst/>
          </a:prstGeom>
          <a:noFill/>
          <a:ln>
            <a:noFill/>
          </a:ln>
        </p:spPr>
      </p:pic>
      <p:sp>
        <p:nvSpPr>
          <p:cNvPr id="207" name="Google Shape;207;p15"/>
          <p:cNvSpPr/>
          <p:nvPr/>
        </p:nvSpPr>
        <p:spPr>
          <a:xfrm>
            <a:off x="679186" y="2426561"/>
            <a:ext cx="8579100" cy="138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Learner will able to know</a:t>
            </a:r>
            <a:endParaRPr dirty="0"/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en-US" sz="2800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 solve the questions 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1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6"/>
          <p:cNvSpPr txBox="1">
            <a:spLocks noGrp="1"/>
          </p:cNvSpPr>
          <p:nvPr>
            <p:ph type="title"/>
          </p:nvPr>
        </p:nvSpPr>
        <p:spPr>
          <a:xfrm>
            <a:off x="1295400" y="514000"/>
            <a:ext cx="6038850" cy="968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b="1" dirty="0">
                <a:solidFill>
                  <a:srgbClr val="FF0000"/>
                </a:solidFill>
              </a:rPr>
              <a:t>HOME ASSIGNMENT</a:t>
            </a:r>
            <a:endParaRPr dirty="0"/>
          </a:p>
        </p:txBody>
      </p:sp>
      <p:sp>
        <p:nvSpPr>
          <p:cNvPr id="213" name="Google Shape;213;p16"/>
          <p:cNvSpPr txBox="1">
            <a:spLocks noGrp="1"/>
          </p:cNvSpPr>
          <p:nvPr>
            <p:ph type="body" idx="1"/>
          </p:nvPr>
        </p:nvSpPr>
        <p:spPr>
          <a:xfrm>
            <a:off x="1452562" y="1873250"/>
            <a:ext cx="8315325" cy="2346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</a:pPr>
            <a:r>
              <a:rPr lang="en-US" sz="3200" dirty="0"/>
              <a:t>Do the crossword puzzle of page no-101 Q-H in project record.</a:t>
            </a:r>
            <a:endParaRPr sz="3200" dirty="0"/>
          </a:p>
        </p:txBody>
      </p:sp>
      <p:pic>
        <p:nvPicPr>
          <p:cNvPr id="214" name="Google Shape;214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459423" y="51400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9" name="Google Shape;219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207208" y="301234"/>
            <a:ext cx="1643368" cy="815833"/>
          </a:xfrm>
          <a:prstGeom prst="rect">
            <a:avLst/>
          </a:prstGeom>
          <a:noFill/>
          <a:ln>
            <a:noFill/>
          </a:ln>
        </p:spPr>
      </p:pic>
      <p:sp>
        <p:nvSpPr>
          <p:cNvPr id="220" name="Google Shape;220;p17"/>
          <p:cNvSpPr txBox="1"/>
          <p:nvPr/>
        </p:nvSpPr>
        <p:spPr>
          <a:xfrm>
            <a:off x="828567" y="991333"/>
            <a:ext cx="104016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609585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333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5333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09585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333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5333" b="1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"/>
          <p:cNvSpPr txBox="1">
            <a:spLocks noGrp="1"/>
          </p:cNvSpPr>
          <p:nvPr>
            <p:ph type="ctrTitle"/>
          </p:nvPr>
        </p:nvSpPr>
        <p:spPr>
          <a:xfrm>
            <a:off x="923925" y="331788"/>
            <a:ext cx="9144000" cy="8683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None/>
            </a:pPr>
            <a:r>
              <a:rPr lang="en-US" b="1">
                <a:solidFill>
                  <a:srgbClr val="FF0000"/>
                </a:solidFill>
              </a:rPr>
              <a:t>SOLVE THE RIDDLES</a:t>
            </a:r>
            <a:endParaRPr b="1">
              <a:solidFill>
                <a:srgbClr val="FF0000"/>
              </a:solidFill>
            </a:endParaRPr>
          </a:p>
        </p:txBody>
      </p:sp>
      <p:graphicFrame>
        <p:nvGraphicFramePr>
          <p:cNvPr id="100" name="Google Shape;100;p3"/>
          <p:cNvGraphicFramePr/>
          <p:nvPr/>
        </p:nvGraphicFramePr>
        <p:xfrm>
          <a:off x="6819901" y="1524793"/>
          <a:ext cx="5086375" cy="3708500"/>
        </p:xfrm>
        <a:graphic>
          <a:graphicData uri="http://schemas.openxmlformats.org/drawingml/2006/table">
            <a:tbl>
              <a:tblPr firstRow="1" bandRow="1">
                <a:noFill/>
                <a:tableStyleId>{C5C625F8-92F4-4432-96EE-345BD5CF1D27}</a:tableStyleId>
              </a:tblPr>
              <a:tblGrid>
                <a:gridCol w="466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2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5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3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3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707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56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232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232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232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>
                          <a:solidFill>
                            <a:schemeClr val="dk1"/>
                          </a:solidFill>
                        </a:rPr>
                        <a:t>S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</a:t>
                      </a:r>
                      <a:endParaRPr sz="1800" b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</a:rPr>
                        <a:t>A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</a:rPr>
                        <a:t>R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</a:rPr>
                        <a:t>S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T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Z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L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E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R</a:t>
                      </a: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A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Y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T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V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T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A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O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O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W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I</a:t>
                      </a:r>
                      <a:endParaRPr sz="1800" b="1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S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U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M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A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G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E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L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L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A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N</a:t>
                      </a:r>
                      <a:endParaRPr sz="1800" b="1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T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C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O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A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S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T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J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K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T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E</a:t>
                      </a:r>
                      <a:endParaRPr sz="1800" b="1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R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D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S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W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E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A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H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P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E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D</a:t>
                      </a:r>
                      <a:endParaRPr sz="1800" b="1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O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O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P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E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A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W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F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L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R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A</a:t>
                      </a:r>
                      <a:endParaRPr sz="1800" b="1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N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P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H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R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J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G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C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N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Q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S</a:t>
                      </a:r>
                      <a:endParaRPr sz="1800" b="1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A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I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E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A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R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T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H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M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A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D</a:t>
                      </a:r>
                      <a:endParaRPr sz="1800" b="1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U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T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R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I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K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F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B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O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Z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E</a:t>
                      </a:r>
                      <a:endParaRPr sz="1800" b="1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T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O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E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P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L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D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N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I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X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W</a:t>
                      </a:r>
                      <a:endParaRPr sz="1800" b="1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01" name="Google Shape;101;p3"/>
          <p:cNvSpPr/>
          <p:nvPr/>
        </p:nvSpPr>
        <p:spPr>
          <a:xfrm>
            <a:off x="432619" y="1900535"/>
            <a:ext cx="6174658" cy="25853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There are millions of these in the night sky.</a:t>
            </a:r>
            <a:endParaRPr sz="5400" b="1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2" name="Google Shape;102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819901" y="1386185"/>
            <a:ext cx="2510912" cy="514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416548" y="33181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"/>
          <p:cNvSpPr txBox="1">
            <a:spLocks noGrp="1"/>
          </p:cNvSpPr>
          <p:nvPr>
            <p:ph type="ctrTitle"/>
          </p:nvPr>
        </p:nvSpPr>
        <p:spPr>
          <a:xfrm>
            <a:off x="923925" y="331788"/>
            <a:ext cx="9144000" cy="8683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None/>
            </a:pPr>
            <a:r>
              <a:rPr lang="en-US" b="1">
                <a:solidFill>
                  <a:srgbClr val="FF0000"/>
                </a:solidFill>
              </a:rPr>
              <a:t>SOLVE THE RIDDLES</a:t>
            </a:r>
            <a:endParaRPr b="1">
              <a:solidFill>
                <a:srgbClr val="FF0000"/>
              </a:solidFill>
            </a:endParaRPr>
          </a:p>
        </p:txBody>
      </p:sp>
      <p:graphicFrame>
        <p:nvGraphicFramePr>
          <p:cNvPr id="109" name="Google Shape;109;p4"/>
          <p:cNvGraphicFramePr/>
          <p:nvPr/>
        </p:nvGraphicFramePr>
        <p:xfrm>
          <a:off x="6819901" y="1524793"/>
          <a:ext cx="5086375" cy="3708500"/>
        </p:xfrm>
        <a:graphic>
          <a:graphicData uri="http://schemas.openxmlformats.org/drawingml/2006/table">
            <a:tbl>
              <a:tblPr firstRow="1" bandRow="1">
                <a:noFill/>
                <a:tableStyleId>{C5C625F8-92F4-4432-96EE-345BD5CF1D27}</a:tableStyleId>
              </a:tblPr>
              <a:tblGrid>
                <a:gridCol w="466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2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5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3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3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707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56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232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232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232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</a:rPr>
                        <a:t>S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</a:t>
                      </a:r>
                      <a:endParaRPr sz="1800" b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</a:rPr>
                        <a:t>A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</a:rPr>
                        <a:t>R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</a:rPr>
                        <a:t>S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T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Z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L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E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R</a:t>
                      </a: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A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Y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T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V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T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A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O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O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W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I</a:t>
                      </a:r>
                      <a:endParaRPr sz="1800" b="1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S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U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M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A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G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E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L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L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A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N</a:t>
                      </a:r>
                      <a:endParaRPr sz="1800" b="1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T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C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O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A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S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T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J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K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T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E</a:t>
                      </a:r>
                      <a:endParaRPr sz="1800" b="1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R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D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S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W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E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A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H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P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E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D</a:t>
                      </a:r>
                      <a:endParaRPr sz="1800" b="1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O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O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P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E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A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W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F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L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R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A</a:t>
                      </a:r>
                      <a:endParaRPr sz="1800" b="1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N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P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H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R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J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G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C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N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Q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S</a:t>
                      </a:r>
                      <a:endParaRPr sz="1800" b="1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A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I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E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A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R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T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H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M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A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D</a:t>
                      </a:r>
                      <a:endParaRPr sz="1800" b="1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U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T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R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I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K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F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B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O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Z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E</a:t>
                      </a:r>
                      <a:endParaRPr sz="1800" b="1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T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O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E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P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L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D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N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I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X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W</a:t>
                      </a:r>
                      <a:endParaRPr sz="1800" b="1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10" name="Google Shape;110;p4"/>
          <p:cNvSpPr/>
          <p:nvPr/>
        </p:nvSpPr>
        <p:spPr>
          <a:xfrm>
            <a:off x="432619" y="1900535"/>
            <a:ext cx="6174658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vast water body. </a:t>
            </a:r>
            <a:endParaRPr/>
          </a:p>
        </p:txBody>
      </p:sp>
      <p:pic>
        <p:nvPicPr>
          <p:cNvPr id="111" name="Google Shape;111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839201" y="2619375"/>
            <a:ext cx="476250" cy="1200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259398" y="46005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7"/>
          <p:cNvSpPr txBox="1">
            <a:spLocks noGrp="1"/>
          </p:cNvSpPr>
          <p:nvPr>
            <p:ph type="ctrTitle"/>
          </p:nvPr>
        </p:nvSpPr>
        <p:spPr>
          <a:xfrm>
            <a:off x="923925" y="331788"/>
            <a:ext cx="9144000" cy="8683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None/>
            </a:pPr>
            <a:r>
              <a:rPr lang="en-US" b="1">
                <a:solidFill>
                  <a:srgbClr val="FF0000"/>
                </a:solidFill>
              </a:rPr>
              <a:t>SOLVE THE RIDDLES</a:t>
            </a:r>
            <a:endParaRPr b="1">
              <a:solidFill>
                <a:srgbClr val="FF0000"/>
              </a:solidFill>
            </a:endParaRPr>
          </a:p>
        </p:txBody>
      </p:sp>
      <p:graphicFrame>
        <p:nvGraphicFramePr>
          <p:cNvPr id="136" name="Google Shape;136;p7"/>
          <p:cNvGraphicFramePr/>
          <p:nvPr/>
        </p:nvGraphicFramePr>
        <p:xfrm>
          <a:off x="6791325" y="1524000"/>
          <a:ext cx="5114950" cy="3709275"/>
        </p:xfrm>
        <a:graphic>
          <a:graphicData uri="http://schemas.openxmlformats.org/drawingml/2006/table">
            <a:tbl>
              <a:tblPr firstRow="1" bandRow="1">
                <a:noFill/>
                <a:tableStyleId>{C5C625F8-92F4-4432-96EE-345BD5CF1D27}</a:tableStyleId>
              </a:tblPr>
              <a:tblGrid>
                <a:gridCol w="495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2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5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3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3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707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56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232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232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232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16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</a:rPr>
                        <a:t>S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</a:t>
                      </a:r>
                      <a:endParaRPr sz="1800" b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</a:rPr>
                        <a:t>A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</a:rPr>
                        <a:t>R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</a:rPr>
                        <a:t>S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T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Z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L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E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R</a:t>
                      </a: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A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Y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T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V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T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A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O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O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W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I</a:t>
                      </a:r>
                      <a:endParaRPr sz="1800" b="1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S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U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M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A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G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E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L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L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A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N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T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C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O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A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S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T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J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K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T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E</a:t>
                      </a:r>
                      <a:endParaRPr sz="1800" b="1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R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D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S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W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E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A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H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P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E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D</a:t>
                      </a:r>
                      <a:endParaRPr sz="1800" b="1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O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O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P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E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A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W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F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L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R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A</a:t>
                      </a:r>
                      <a:endParaRPr sz="1800" b="1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N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P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H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R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J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G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C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N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Q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S</a:t>
                      </a:r>
                      <a:endParaRPr sz="1800" b="1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A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I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E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A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R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T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H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M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A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D</a:t>
                      </a:r>
                      <a:endParaRPr sz="1800" b="1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U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T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R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I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K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F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B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O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Z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E</a:t>
                      </a:r>
                      <a:endParaRPr sz="1800" b="1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T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O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E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P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L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D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N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I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X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W</a:t>
                      </a:r>
                      <a:endParaRPr sz="1800" b="1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37" name="Google Shape;137;p7"/>
          <p:cNvSpPr/>
          <p:nvPr/>
        </p:nvSpPr>
        <p:spPr>
          <a:xfrm>
            <a:off x="432619" y="1900535"/>
            <a:ext cx="6174658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People who travel to space</a:t>
            </a:r>
            <a:endParaRPr sz="5400" b="1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8" name="Google Shape;138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791325" y="1900535"/>
            <a:ext cx="476250" cy="3343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" name="Google Shape;139;p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651812" y="249937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8"/>
          <p:cNvSpPr txBox="1">
            <a:spLocks noGrp="1"/>
          </p:cNvSpPr>
          <p:nvPr>
            <p:ph type="ctrTitle"/>
          </p:nvPr>
        </p:nvSpPr>
        <p:spPr>
          <a:xfrm>
            <a:off x="923925" y="331788"/>
            <a:ext cx="9144000" cy="8683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None/>
            </a:pPr>
            <a:r>
              <a:rPr lang="en-US" b="1">
                <a:solidFill>
                  <a:srgbClr val="FF0000"/>
                </a:solidFill>
              </a:rPr>
              <a:t>SOLVE THE RIDDLES</a:t>
            </a:r>
            <a:endParaRPr b="1">
              <a:solidFill>
                <a:srgbClr val="FF0000"/>
              </a:solidFill>
            </a:endParaRPr>
          </a:p>
        </p:txBody>
      </p:sp>
      <p:graphicFrame>
        <p:nvGraphicFramePr>
          <p:cNvPr id="145" name="Google Shape;145;p8"/>
          <p:cNvGraphicFramePr/>
          <p:nvPr/>
        </p:nvGraphicFramePr>
        <p:xfrm>
          <a:off x="6791325" y="1524000"/>
          <a:ext cx="5114950" cy="3709275"/>
        </p:xfrm>
        <a:graphic>
          <a:graphicData uri="http://schemas.openxmlformats.org/drawingml/2006/table">
            <a:tbl>
              <a:tblPr firstRow="1" bandRow="1">
                <a:noFill/>
                <a:tableStyleId>{C5C625F8-92F4-4432-96EE-345BD5CF1D27}</a:tableStyleId>
              </a:tblPr>
              <a:tblGrid>
                <a:gridCol w="495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2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5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3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3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707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56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232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232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232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16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</a:rPr>
                        <a:t>S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</a:t>
                      </a:r>
                      <a:endParaRPr sz="1800" b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</a:rPr>
                        <a:t>A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</a:rPr>
                        <a:t>R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</a:rPr>
                        <a:t>S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T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Z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L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E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R</a:t>
                      </a: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A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Y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T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V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T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A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O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O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W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I</a:t>
                      </a:r>
                      <a:endParaRPr sz="1800" b="1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S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U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M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A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G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E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L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L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A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N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T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C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O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A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S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T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J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K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T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E</a:t>
                      </a:r>
                      <a:endParaRPr sz="1800" b="1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R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D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S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W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E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A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H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P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E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D</a:t>
                      </a:r>
                      <a:endParaRPr sz="1800" b="1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O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O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P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E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A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W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F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L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R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A</a:t>
                      </a:r>
                      <a:endParaRPr sz="1800" b="1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N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P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H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R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J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G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C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N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Q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S</a:t>
                      </a:r>
                      <a:endParaRPr sz="1800" b="1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A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I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E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A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R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T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H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M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A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D</a:t>
                      </a:r>
                      <a:endParaRPr sz="1800" b="1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U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T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R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I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K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F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B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O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Z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E</a:t>
                      </a:r>
                      <a:endParaRPr sz="1800" b="1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T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O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E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P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L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D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N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I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X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W</a:t>
                      </a:r>
                      <a:endParaRPr sz="1800" b="1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46" name="Google Shape;146;p8"/>
          <p:cNvSpPr/>
          <p:nvPr/>
        </p:nvSpPr>
        <p:spPr>
          <a:xfrm>
            <a:off x="432619" y="1900535"/>
            <a:ext cx="6174658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planet on which we live</a:t>
            </a:r>
            <a:endParaRPr sz="5400" b="1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7" name="Google Shape;147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34300" y="4124325"/>
            <a:ext cx="2628900" cy="419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8" name="Google Shape;148;p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721374" y="24516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9"/>
          <p:cNvSpPr txBox="1">
            <a:spLocks noGrp="1"/>
          </p:cNvSpPr>
          <p:nvPr>
            <p:ph type="ctrTitle"/>
          </p:nvPr>
        </p:nvSpPr>
        <p:spPr>
          <a:xfrm>
            <a:off x="923925" y="331788"/>
            <a:ext cx="9144000" cy="8683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None/>
            </a:pPr>
            <a:r>
              <a:rPr lang="en-US" b="1">
                <a:solidFill>
                  <a:srgbClr val="FF0000"/>
                </a:solidFill>
              </a:rPr>
              <a:t>SOLVE THE RIDDLES</a:t>
            </a:r>
            <a:endParaRPr b="1">
              <a:solidFill>
                <a:srgbClr val="FF0000"/>
              </a:solidFill>
            </a:endParaRPr>
          </a:p>
        </p:txBody>
      </p:sp>
      <p:graphicFrame>
        <p:nvGraphicFramePr>
          <p:cNvPr id="154" name="Google Shape;154;p9"/>
          <p:cNvGraphicFramePr/>
          <p:nvPr/>
        </p:nvGraphicFramePr>
        <p:xfrm>
          <a:off x="6791325" y="1524000"/>
          <a:ext cx="5114950" cy="3709275"/>
        </p:xfrm>
        <a:graphic>
          <a:graphicData uri="http://schemas.openxmlformats.org/drawingml/2006/table">
            <a:tbl>
              <a:tblPr firstRow="1" bandRow="1">
                <a:noFill/>
                <a:tableStyleId>{C5C625F8-92F4-4432-96EE-345BD5CF1D27}</a:tableStyleId>
              </a:tblPr>
              <a:tblGrid>
                <a:gridCol w="495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2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5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3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3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707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56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232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232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232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16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</a:rPr>
                        <a:t>S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</a:t>
                      </a:r>
                      <a:endParaRPr sz="1800" b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</a:rPr>
                        <a:t>A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</a:rPr>
                        <a:t>R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</a:rPr>
                        <a:t>S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T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Z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L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E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R</a:t>
                      </a: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A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Y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T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V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T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A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O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O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W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I</a:t>
                      </a:r>
                      <a:endParaRPr sz="1800" b="1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S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U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M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A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G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E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L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L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A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N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T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C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O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A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S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T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J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K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T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E</a:t>
                      </a:r>
                      <a:endParaRPr sz="1800" b="1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R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D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S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W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E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A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H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P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E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D</a:t>
                      </a:r>
                      <a:endParaRPr sz="1800" b="1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O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O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P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E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A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W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F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L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R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A</a:t>
                      </a:r>
                      <a:endParaRPr sz="1800" b="1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N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P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H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R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J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G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C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N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Q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S</a:t>
                      </a:r>
                      <a:endParaRPr sz="1800" b="1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A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I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E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A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R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T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H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M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A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D</a:t>
                      </a:r>
                      <a:endParaRPr sz="1800" b="1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U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T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R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I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K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F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B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O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Z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E</a:t>
                      </a:r>
                      <a:endParaRPr sz="1800" b="1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T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O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E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P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L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D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N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I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X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W</a:t>
                      </a:r>
                      <a:endParaRPr sz="1800" b="1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55" name="Google Shape;155;p9"/>
          <p:cNvSpPr/>
          <p:nvPr/>
        </p:nvSpPr>
        <p:spPr>
          <a:xfrm>
            <a:off x="432619" y="1900535"/>
            <a:ext cx="6174658" cy="25853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Three-fourth</a:t>
            </a:r>
            <a:r>
              <a:rPr lang="en-US" sz="5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 of the Earth is covered with this</a:t>
            </a:r>
            <a:endParaRPr sz="5400" b="1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6" name="Google Shape;156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834687" y="1852910"/>
            <a:ext cx="638175" cy="1876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7" name="Google Shape;157;p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651812" y="34897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0"/>
          <p:cNvSpPr txBox="1">
            <a:spLocks noGrp="1"/>
          </p:cNvSpPr>
          <p:nvPr>
            <p:ph type="ctrTitle"/>
          </p:nvPr>
        </p:nvSpPr>
        <p:spPr>
          <a:xfrm>
            <a:off x="923925" y="331788"/>
            <a:ext cx="9144000" cy="8683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None/>
            </a:pPr>
            <a:r>
              <a:rPr lang="en-US" b="1">
                <a:solidFill>
                  <a:srgbClr val="FF0000"/>
                </a:solidFill>
              </a:rPr>
              <a:t>SOLVE THE RIDDLES</a:t>
            </a:r>
            <a:endParaRPr b="1">
              <a:solidFill>
                <a:srgbClr val="FF0000"/>
              </a:solidFill>
            </a:endParaRPr>
          </a:p>
        </p:txBody>
      </p:sp>
      <p:graphicFrame>
        <p:nvGraphicFramePr>
          <p:cNvPr id="163" name="Google Shape;163;p10"/>
          <p:cNvGraphicFramePr/>
          <p:nvPr/>
        </p:nvGraphicFramePr>
        <p:xfrm>
          <a:off x="6791325" y="1524000"/>
          <a:ext cx="5114950" cy="3709275"/>
        </p:xfrm>
        <a:graphic>
          <a:graphicData uri="http://schemas.openxmlformats.org/drawingml/2006/table">
            <a:tbl>
              <a:tblPr firstRow="1" bandRow="1">
                <a:noFill/>
                <a:tableStyleId>{C5C625F8-92F4-4432-96EE-345BD5CF1D27}</a:tableStyleId>
              </a:tblPr>
              <a:tblGrid>
                <a:gridCol w="495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2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5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3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3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707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56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232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232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232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16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</a:rPr>
                        <a:t>S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</a:t>
                      </a:r>
                      <a:endParaRPr sz="1800" b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</a:rPr>
                        <a:t>A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</a:rPr>
                        <a:t>R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</a:rPr>
                        <a:t>S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T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Z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L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E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R</a:t>
                      </a: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A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Y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T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V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T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A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O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O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W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I</a:t>
                      </a:r>
                      <a:endParaRPr sz="1800" b="1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S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U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M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A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G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E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L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L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A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N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T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C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O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A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S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T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J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K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T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E</a:t>
                      </a:r>
                      <a:endParaRPr sz="1800" b="1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R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D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S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W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E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A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H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P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E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D</a:t>
                      </a:r>
                      <a:endParaRPr sz="1800" b="1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O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O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P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E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A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W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F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L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R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A</a:t>
                      </a:r>
                      <a:endParaRPr sz="1800" b="1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N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P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H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R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J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G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C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N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Q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S</a:t>
                      </a:r>
                      <a:endParaRPr sz="1800" b="1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A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I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E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A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R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T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H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M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A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D</a:t>
                      </a:r>
                      <a:endParaRPr sz="1800" b="1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U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T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R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I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K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F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B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O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Z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E</a:t>
                      </a:r>
                      <a:endParaRPr sz="1800" b="1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T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O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E</a:t>
                      </a:r>
                      <a:endParaRPr sz="18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P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L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D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N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I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X</a:t>
                      </a:r>
                      <a:endParaRPr sz="18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/>
                        <a:t>W</a:t>
                      </a:r>
                      <a:endParaRPr sz="1800" b="1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64" name="Google Shape;164;p10"/>
          <p:cNvSpPr/>
          <p:nvPr/>
        </p:nvSpPr>
        <p:spPr>
          <a:xfrm>
            <a:off x="432619" y="1900535"/>
            <a:ext cx="6174658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layer of air that surrounds the Earth</a:t>
            </a:r>
            <a:endParaRPr/>
          </a:p>
        </p:txBody>
      </p:sp>
      <p:pic>
        <p:nvPicPr>
          <p:cNvPr id="165" name="Google Shape;165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39062" y="1575593"/>
            <a:ext cx="466725" cy="3657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6" name="Google Shape;166;p1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673748" y="33181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1"/>
          <p:cNvSpPr/>
          <p:nvPr/>
        </p:nvSpPr>
        <p:spPr>
          <a:xfrm>
            <a:off x="737393" y="345430"/>
            <a:ext cx="4552951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WHO AM I ? </a:t>
            </a:r>
            <a:endParaRPr sz="5400" b="1" cap="none">
              <a:solidFill>
                <a:srgbClr val="F7CAA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11"/>
          <p:cNvSpPr txBox="1"/>
          <p:nvPr/>
        </p:nvSpPr>
        <p:spPr>
          <a:xfrm>
            <a:off x="7972425" y="2339459"/>
            <a:ext cx="6096000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ARYABHATA</a:t>
            </a:r>
            <a:endParaRPr sz="4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4" name="Google Shape;174;p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02273" y="407087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7CF1DB-A769-A902-78B5-CF9F52859D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pic>
        <p:nvPicPr>
          <p:cNvPr id="4" name="Picture 2" descr="Aryabhata I, Indian Astronomer">
            <a:extLst>
              <a:ext uri="{FF2B5EF4-FFF2-40B4-BE49-F238E27FC236}">
                <a16:creationId xmlns:a16="http://schemas.microsoft.com/office/drawing/2014/main" id="{BD80ED8E-519F-6BCC-F823-A15EF8217F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176" y="1971674"/>
            <a:ext cx="5267324" cy="380047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3409950" cy="1101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None/>
            </a:pPr>
            <a:r>
              <a:rPr lang="en-US" sz="4400" b="1">
                <a:solidFill>
                  <a:srgbClr val="002060"/>
                </a:solidFill>
              </a:rPr>
              <a:t>WHO AM I ? </a:t>
            </a:r>
            <a:br>
              <a:rPr lang="en-US" sz="4400" b="1" cap="none">
                <a:solidFill>
                  <a:srgbClr val="F7CAAC"/>
                </a:solidFill>
              </a:rPr>
            </a:br>
            <a:endParaRPr/>
          </a:p>
        </p:txBody>
      </p:sp>
      <p:pic>
        <p:nvPicPr>
          <p:cNvPr id="182" name="Google Shape;182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426308" y="266376"/>
            <a:ext cx="1643368" cy="815833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6" descr="Indian Astronomers, Indian Astronomy">
            <a:extLst>
              <a:ext uri="{FF2B5EF4-FFF2-40B4-BE49-F238E27FC236}">
                <a16:creationId xmlns:a16="http://schemas.microsoft.com/office/drawing/2014/main" id="{04F3CDBE-8C8C-7F86-CB1C-33145BEB89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842" y="2051796"/>
            <a:ext cx="5103158" cy="391085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Google Shape;190;p13">
            <a:extLst>
              <a:ext uri="{FF2B5EF4-FFF2-40B4-BE49-F238E27FC236}">
                <a16:creationId xmlns:a16="http://schemas.microsoft.com/office/drawing/2014/main" id="{43E072CB-52E6-4AAC-85B8-0C95F8115EB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09342" y="2901950"/>
            <a:ext cx="4192033" cy="757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 err="1">
                <a:solidFill>
                  <a:srgbClr val="002060"/>
                </a:solidFill>
                <a:latin typeface="arial"/>
                <a:cs typeface="arial"/>
                <a:sym typeface="arial"/>
              </a:rPr>
              <a:t>Bhaskara</a:t>
            </a:r>
            <a:endParaRPr sz="4800" dirty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745</Words>
  <Application>Microsoft Office PowerPoint</Application>
  <PresentationFormat>Widescreen</PresentationFormat>
  <Paragraphs>634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Arial</vt:lpstr>
      <vt:lpstr>Calibri</vt:lpstr>
      <vt:lpstr>Office Theme</vt:lpstr>
      <vt:lpstr>PowerPoint Presentation</vt:lpstr>
      <vt:lpstr>SOLVE THE RIDDLES</vt:lpstr>
      <vt:lpstr>SOLVE THE RIDDLES</vt:lpstr>
      <vt:lpstr>SOLVE THE RIDDLES</vt:lpstr>
      <vt:lpstr>SOLVE THE RIDDLES</vt:lpstr>
      <vt:lpstr>SOLVE THE RIDDLES</vt:lpstr>
      <vt:lpstr>SOLVE THE RIDDLES</vt:lpstr>
      <vt:lpstr>PowerPoint Presentation</vt:lpstr>
      <vt:lpstr>WHO AM I ?  </vt:lpstr>
      <vt:lpstr>WHO AM I ?  </vt:lpstr>
      <vt:lpstr>LEARNING OUTCOME :   </vt:lpstr>
      <vt:lpstr>HOME ASSIGNMENT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samir paul</dc:creator>
  <cp:lastModifiedBy>Smruti Shasani</cp:lastModifiedBy>
  <cp:revision>7</cp:revision>
  <dcterms:created xsi:type="dcterms:W3CDTF">2021-05-08T09:15:09Z</dcterms:created>
  <dcterms:modified xsi:type="dcterms:W3CDTF">2022-11-27T15:49:17Z</dcterms:modified>
</cp:coreProperties>
</file>