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4"/>
  </p:notesMasterIdLst>
  <p:sldIdLst>
    <p:sldId id="256" r:id="rId3"/>
    <p:sldId id="675" r:id="rId5"/>
    <p:sldId id="682" r:id="rId6"/>
    <p:sldId id="676" r:id="rId7"/>
    <p:sldId id="637" r:id="rId8"/>
    <p:sldId id="683" r:id="rId9"/>
    <p:sldId id="687" r:id="rId10"/>
    <p:sldId id="688" r:id="rId11"/>
    <p:sldId id="684" r:id="rId12"/>
    <p:sldId id="658" r:id="rId13"/>
    <p:sldId id="685" r:id="rId14"/>
    <p:sldId id="698" r:id="rId15"/>
    <p:sldId id="548" r:id="rId16"/>
    <p:sldId id="549" r:id="rId17"/>
    <p:sldId id="657" r:id="rId1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810"/>
    <a:srgbClr val="FF6C0D"/>
    <a:srgbClr val="13ECFF"/>
    <a:srgbClr val="003AA6"/>
    <a:srgbClr val="17E50D"/>
    <a:srgbClr val="0EB00A"/>
    <a:srgbClr val="1A1A56"/>
    <a:srgbClr val="F3A6F4"/>
    <a:srgbClr val="C48EB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62" y="62"/>
      </p:cViewPr>
      <p:guideLst>
        <p:guide orient="horz" pos="1248"/>
        <p:guide pos="2932"/>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2" Type="http://schemas.openxmlformats.org/officeDocument/2006/relationships/commentAuthors" Target="commentAuthors.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L="914400" marR="0" lvl="1"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L="1371600" marR="0" lvl="2"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L="1828800" marR="0" lvl="3"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L="2286000" marR="0" lvl="4"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L="2743200" marR="0" lvl="5"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L="3200400" marR="0" lvl="6"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L="3657600" marR="0" lvl="7"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L="4114800" marR="0" lvl="8"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matchingNam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panose="020B0604020202020204"/>
              <a:buChar char="●"/>
              <a:defRPr sz="18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914400" marR="0" lvl="1"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1371600" marR="0" lvl="2"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1828800" marR="0" lvl="3"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2286000" marR="0" lvl="4"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2743200" marR="0" lvl="5"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3200400" marR="0" lvl="6"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3657600" marR="0" lvl="7"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4114800" marR="0" lvl="8" indent="-317500" algn="l" rtl="0">
              <a:lnSpc>
                <a:spcPct val="115000"/>
              </a:lnSpc>
              <a:spcBef>
                <a:spcPts val="1600"/>
              </a:spcBef>
              <a:spcAft>
                <a:spcPts val="160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5" Type="http://schemas.openxmlformats.org/officeDocument/2006/relationships/comments" Target="../comments/comment1.xml"/><Relationship Id="rId4" Type="http://schemas.openxmlformats.org/officeDocument/2006/relationships/notesSlide" Target="../notesSlides/notesSlide10.xml"/><Relationship Id="rId3" Type="http://schemas.openxmlformats.org/officeDocument/2006/relationships/slideLayout" Target="../slideLayouts/slideLayout2.xml"/><Relationship Id="rId2" Type="http://schemas.openxmlformats.org/officeDocument/2006/relationships/image" Target="../media/image2.png"/><Relationship Id="rId1" Type="http://schemas.openxmlformats.org/officeDocument/2006/relationships/image" Target="../media/image12.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3.xml.rels><?xml version="1.0" encoding="UTF-8" standalone="yes"?>
<Relationships xmlns="http://schemas.openxmlformats.org/package/2006/relationships"><Relationship Id="rId4" Type="http://schemas.openxmlformats.org/officeDocument/2006/relationships/notesSlide" Target="../notesSlides/notesSlide13.xml"/><Relationship Id="rId3" Type="http://schemas.openxmlformats.org/officeDocument/2006/relationships/slideLayout" Target="../slideLayouts/slideLayout2.xml"/><Relationship Id="rId2" Type="http://schemas.openxmlformats.org/officeDocument/2006/relationships/image" Target="../media/image13.jpeg"/><Relationship Id="rId1"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9" Type="http://schemas.openxmlformats.org/officeDocument/2006/relationships/image" Target="../media/image11.png"/><Relationship Id="rId8" Type="http://schemas.openxmlformats.org/officeDocument/2006/relationships/image" Target="../media/image10.png"/><Relationship Id="rId7" Type="http://schemas.openxmlformats.org/officeDocument/2006/relationships/image" Target="../media/image9.png"/><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 Id="rId3" Type="http://schemas.openxmlformats.org/officeDocument/2006/relationships/image" Target="../media/image5.png"/><Relationship Id="rId2" Type="http://schemas.openxmlformats.org/officeDocument/2006/relationships/image" Target="../media/image4.png"/><Relationship Id="rId11" Type="http://schemas.openxmlformats.org/officeDocument/2006/relationships/notesSlide" Target="../notesSlides/notesSlide9.xml"/><Relationship Id="rId10" Type="http://schemas.openxmlformats.org/officeDocument/2006/relationships/slideLayout" Target="../slideLayouts/slideLayout2.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1"/>
          <a:srcRect/>
          <a:stretch>
            <a:fill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2"/>
          <a:srcRect/>
          <a:stretch>
            <a:fillRect/>
          </a:stretch>
        </p:blipFill>
        <p:spPr>
          <a:xfrm>
            <a:off x="7414050" y="179935"/>
            <a:ext cx="1578401" cy="783575"/>
          </a:xfrm>
          <a:prstGeom prst="rect">
            <a:avLst/>
          </a:prstGeom>
          <a:noFill/>
          <a:ln>
            <a:noFill/>
          </a:ln>
        </p:spPr>
      </p:pic>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p>
        </p:txBody>
      </p:sp>
      <p:sp>
        <p:nvSpPr>
          <p:cNvPr id="10" name="Google Shape;57;p13"/>
          <p:cNvSpPr txBox="1"/>
          <p:nvPr/>
        </p:nvSpPr>
        <p:spPr>
          <a:xfrm>
            <a:off x="612775" y="1543685"/>
            <a:ext cx="8212455" cy="215709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a:pPr marL="0" lvl="0" indent="0" algn="l" rtl="0">
              <a:lnSpc>
                <a:spcPct val="100000"/>
              </a:lnSpc>
              <a:spcBef>
                <a:spcPts val="0"/>
              </a:spcBef>
              <a:spcAft>
                <a:spcPts val="0"/>
              </a:spcAft>
              <a:buNone/>
            </a:pPr>
            <a:r>
              <a:rPr lang="en-US" sz="1800" b="1" dirty="0">
                <a:latin typeface="Arial" panose="020B0604020202020204" pitchFamily="34" charset="0"/>
                <a:cs typeface="Arial" panose="020B0604020202020204" pitchFamily="34" charset="0"/>
              </a:rPr>
              <a:t>SESSION : 3</a:t>
            </a:r>
            <a:endParaRPr lang="en-US" sz="1800" b="1" dirty="0">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r>
              <a:rPr lang="en-IN" sz="1800" b="1" dirty="0">
                <a:latin typeface="Arial" panose="020B0604020202020204" pitchFamily="34" charset="0"/>
                <a:cs typeface="Arial" panose="020B0604020202020204" pitchFamily="34" charset="0"/>
              </a:rPr>
              <a:t>CLASS : 3</a:t>
            </a:r>
            <a:endParaRPr lang="en-GB" sz="1800" b="1" dirty="0">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r>
              <a:rPr lang="en-GB" sz="1800" b="1" dirty="0">
                <a:latin typeface="Arial" panose="020B0604020202020204" pitchFamily="34" charset="0"/>
                <a:cs typeface="Arial" panose="020B0604020202020204" pitchFamily="34" charset="0"/>
              </a:rPr>
              <a:t>SUBJECT : </a:t>
            </a:r>
            <a:r>
              <a:rPr lang="en-US" sz="1800" b="1" dirty="0">
                <a:latin typeface="Arial" panose="020B0604020202020204" pitchFamily="34" charset="0"/>
                <a:cs typeface="Arial" panose="020B0604020202020204" pitchFamily="34" charset="0"/>
              </a:rPr>
              <a:t>MATHEMATICS</a:t>
            </a:r>
            <a:endParaRPr sz="1800" b="1" dirty="0">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r>
              <a:rPr lang="en-GB" sz="1800" b="1" dirty="0">
                <a:latin typeface="Arial" panose="020B0604020202020204" pitchFamily="34" charset="0"/>
                <a:cs typeface="Arial" panose="020B0604020202020204" pitchFamily="34" charset="0"/>
              </a:rPr>
              <a:t>CHAPTER NUMBER: </a:t>
            </a:r>
            <a:r>
              <a:rPr lang="en-US" altLang="en-GB" sz="1800" b="1" dirty="0">
                <a:latin typeface="Arial" panose="020B0604020202020204" pitchFamily="34" charset="0"/>
                <a:cs typeface="Arial" panose="020B0604020202020204" pitchFamily="34" charset="0"/>
              </a:rPr>
              <a:t>7</a:t>
            </a:r>
            <a:endParaRPr sz="1800" b="1" dirty="0">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r>
              <a:rPr lang="en-GB" sz="1800" b="1" dirty="0">
                <a:latin typeface="Arial" panose="020B0604020202020204" pitchFamily="34" charset="0"/>
                <a:cs typeface="Arial" panose="020B0604020202020204" pitchFamily="34" charset="0"/>
              </a:rPr>
              <a:t>CHAPTER NAME : </a:t>
            </a:r>
            <a:r>
              <a:rPr lang="en-US" altLang="en-GB" sz="1800" b="1" dirty="0">
                <a:latin typeface="Arial" panose="020B0604020202020204" pitchFamily="34" charset="0"/>
                <a:cs typeface="Arial" panose="020B0604020202020204" pitchFamily="34" charset="0"/>
              </a:rPr>
              <a:t>GEOMETRY</a:t>
            </a:r>
            <a:endParaRPr lang="en-US" altLang="en-GB" sz="1800" b="1" dirty="0">
              <a:latin typeface="Arial" panose="020B0604020202020204" pitchFamily="34" charset="0"/>
              <a:cs typeface="Arial" panose="020B0604020202020204" pitchFamily="34" charset="0"/>
              <a:sym typeface="+mn-ea"/>
            </a:endParaRPr>
          </a:p>
          <a:p>
            <a:r>
              <a:rPr lang="en-GB" sz="1800" b="1" dirty="0">
                <a:latin typeface="Arial" panose="020B0604020202020204" pitchFamily="34" charset="0"/>
                <a:cs typeface="Arial" panose="020B0604020202020204" pitchFamily="34" charset="0"/>
              </a:rPr>
              <a:t>SUBTOPIC : </a:t>
            </a:r>
            <a:r>
              <a:rPr lang="en-US" altLang="en-GB" sz="1800" b="1" dirty="0">
                <a:latin typeface="Arial" panose="020B0604020202020204" pitchFamily="34" charset="0"/>
                <a:cs typeface="Arial" panose="020B0604020202020204" pitchFamily="34" charset="0"/>
              </a:rPr>
              <a:t> TANGRAMS</a:t>
            </a:r>
            <a:endParaRPr lang="en-US" altLang="en-GB" sz="1800" b="1" dirty="0">
              <a:latin typeface="Arial" panose="020B0604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4" name="Picture 3" descr="images.jpegzxc"/>
          <p:cNvPicPr>
            <a:picLocks noChangeAspect="1"/>
          </p:cNvPicPr>
          <p:nvPr/>
        </p:nvPicPr>
        <p:blipFill>
          <a:blip r:embed="rId1">
            <a:clrChange>
              <a:clrFrom>
                <a:srgbClr val="EAEAEA">
                  <a:alpha val="100000"/>
                </a:srgbClr>
              </a:clrFrom>
              <a:clrTo>
                <a:srgbClr val="EAEAEA">
                  <a:alpha val="100000"/>
                  <a:alpha val="0"/>
                </a:srgbClr>
              </a:clrTo>
            </a:clrChange>
          </a:blip>
          <a:stretch>
            <a:fillRect/>
          </a:stretch>
        </p:blipFill>
        <p:spPr>
          <a:xfrm>
            <a:off x="6992620" y="1979930"/>
            <a:ext cx="1971675" cy="2771775"/>
          </a:xfrm>
          <a:prstGeom prst="rect">
            <a:avLst/>
          </a:prstGeom>
        </p:spPr>
      </p:pic>
      <p:sp>
        <p:nvSpPr>
          <p:cNvPr id="5" name="Rectangles 4"/>
          <p:cNvSpPr/>
          <p:nvPr/>
        </p:nvSpPr>
        <p:spPr>
          <a:xfrm>
            <a:off x="2287270" y="1513840"/>
            <a:ext cx="5019675" cy="2115820"/>
          </a:xfrm>
          <a:prstGeom prst="rect">
            <a:avLst/>
          </a:prstGeom>
          <a:solidFill>
            <a:schemeClr val="accent5">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3" name="Google Shape;63;p14"/>
          <p:cNvPicPr preferRelativeResize="0"/>
          <p:nvPr/>
        </p:nvPicPr>
        <p:blipFill rotWithShape="1">
          <a:blip r:embed="rId2"/>
          <a:srcRect/>
          <a:stretch>
            <a:fillRect/>
          </a:stretch>
        </p:blipFill>
        <p:spPr>
          <a:xfrm>
            <a:off x="7604060" y="147870"/>
            <a:ext cx="1232526" cy="611875"/>
          </a:xfrm>
          <a:prstGeom prst="rect">
            <a:avLst/>
          </a:prstGeom>
          <a:noFill/>
          <a:ln>
            <a:noFill/>
          </a:ln>
        </p:spPr>
      </p:pic>
      <p:sp>
        <p:nvSpPr>
          <p:cNvPr id="11" name="Rectangle 6"/>
          <p:cNvSpPr/>
          <p:nvPr/>
        </p:nvSpPr>
        <p:spPr>
          <a:xfrm>
            <a:off x="13286769" y="3726815"/>
            <a:ext cx="258097" cy="271498"/>
          </a:xfrm>
          <a:prstGeom prst="rect">
            <a:avLst/>
          </a:prstGeom>
          <a:solidFill>
            <a:srgbClr val="0000FF"/>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rgbClr val="0000FF"/>
              </a:solidFill>
            </a:endParaRPr>
          </a:p>
        </p:txBody>
      </p:sp>
      <p:sp>
        <p:nvSpPr>
          <p:cNvPr id="3" name="Rectangles 2"/>
          <p:cNvSpPr/>
          <p:nvPr/>
        </p:nvSpPr>
        <p:spPr>
          <a:xfrm>
            <a:off x="2444115" y="1694815"/>
            <a:ext cx="4705350" cy="175387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r>
              <a:rPr lang="en-US" sz="2400" b="1" dirty="0">
                <a:solidFill>
                  <a:schemeClr val="bg1"/>
                </a:solidFill>
                <a:latin typeface="Arial" panose="020B0604020202020204" pitchFamily="34" charset="0"/>
                <a:cs typeface="Arial" panose="020B0604020202020204" pitchFamily="34" charset="0"/>
                <a:sym typeface="+mn-ea"/>
              </a:rPr>
              <a:t> Exercise-7 B  in the </a:t>
            </a:r>
            <a:r>
              <a:rPr lang="en-IN" altLang="en-US" sz="2400" b="1" dirty="0">
                <a:solidFill>
                  <a:schemeClr val="bg1"/>
                </a:solidFill>
                <a:latin typeface="Arial" panose="020B0604020202020204" pitchFamily="34" charset="0"/>
                <a:cs typeface="Arial" panose="020B0604020202020204" pitchFamily="34" charset="0"/>
                <a:sym typeface="+mn-ea"/>
              </a:rPr>
              <a:t>note</a:t>
            </a:r>
            <a:r>
              <a:rPr lang="en-US" sz="2400" b="1" dirty="0">
                <a:solidFill>
                  <a:schemeClr val="bg1"/>
                </a:solidFill>
                <a:latin typeface="Arial" panose="020B0604020202020204" pitchFamily="34" charset="0"/>
                <a:cs typeface="Arial" panose="020B0604020202020204" pitchFamily="34" charset="0"/>
                <a:sym typeface="+mn-ea"/>
              </a:rPr>
              <a:t>book.</a:t>
            </a:r>
            <a:endParaRPr lang="en-US" sz="2400" b="1" dirty="0">
              <a:solidFill>
                <a:schemeClr val="bg1"/>
              </a:solidFill>
              <a:latin typeface="Arial" panose="020B0604020202020204" pitchFamily="34" charset="0"/>
              <a:cs typeface="Arial" panose="020B0604020202020204" pitchFamily="34" charset="0"/>
              <a:sym typeface="+mn-ea"/>
            </a:endParaRPr>
          </a:p>
        </p:txBody>
      </p:sp>
      <p:sp>
        <p:nvSpPr>
          <p:cNvPr id="2" name="Rectangle 3"/>
          <p:cNvSpPr/>
          <p:nvPr/>
        </p:nvSpPr>
        <p:spPr>
          <a:xfrm>
            <a:off x="111760" y="4602480"/>
            <a:ext cx="2089785" cy="4527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2400" b="1" dirty="0">
                <a:solidFill>
                  <a:schemeClr val="tx1"/>
                </a:solidFill>
                <a:effectLst>
                  <a:outerShdw blurRad="38100" dist="19050" dir="2700000" algn="tl" rotWithShape="0">
                    <a:schemeClr val="dk1">
                      <a:alpha val="40000"/>
                    </a:schemeClr>
                  </a:outerShdw>
                </a:effectLst>
                <a:latin typeface="Edwardian Script ITC" panose="030303020407070D0804" pitchFamily="66" charset="0"/>
              </a:rPr>
              <a:t>M A T H S</a:t>
            </a:r>
            <a:endParaRPr lang="en-US" sz="2400" b="1" dirty="0">
              <a:solidFill>
                <a:schemeClr val="tx1"/>
              </a:solidFill>
              <a:effectLst>
                <a:outerShdw blurRad="38100" dist="19050" dir="2700000" algn="tl" rotWithShape="0">
                  <a:schemeClr val="dk1">
                    <a:alpha val="40000"/>
                  </a:schemeClr>
                </a:outerShdw>
              </a:effectLst>
              <a:latin typeface="Edwardian Script ITC" panose="030303020407070D0804" pitchFamily="66" charset="0"/>
            </a:endParaRPr>
          </a:p>
        </p:txBody>
      </p:sp>
      <p:sp>
        <p:nvSpPr>
          <p:cNvPr id="6" name="Google Shape;64;p14"/>
          <p:cNvSpPr txBox="1"/>
          <p:nvPr/>
        </p:nvSpPr>
        <p:spPr>
          <a:xfrm>
            <a:off x="179705" y="147955"/>
            <a:ext cx="2767330" cy="781050"/>
          </a:xfrm>
          <a:prstGeom prst="rect">
            <a:avLst/>
          </a:prstGeom>
          <a:noFill/>
          <a:ln>
            <a:noFill/>
          </a:ln>
        </p:spPr>
        <p:txBody>
          <a:bodyPr spcFirstLastPara="1" wrap="square" lIns="91425" tIns="91425" rIns="91425" bIns="91425" anchor="t" anchorCtr="0">
            <a:noAutofit/>
          </a:bodyPr>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r>
              <a:rPr lang="en-US" sz="1800" b="1" dirty="0">
                <a:solidFill>
                  <a:schemeClr val="tx1"/>
                </a:solidFill>
                <a:latin typeface="Algerian" panose="04020705040A02060702" pitchFamily="82" charset="0"/>
                <a:sym typeface="+mn-ea"/>
              </a:rPr>
              <a:t>  </a:t>
            </a:r>
            <a:endParaRPr lang="en-US" sz="1800" b="1" dirty="0">
              <a:solidFill>
                <a:schemeClr val="bg1"/>
              </a:solidFill>
              <a:latin typeface="Algerian" panose="04020705040A02060702" pitchFamily="82"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TANGRAMS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spTree>
  </p:cSld>
  <p:clrMapOvr>
    <a:masterClrMapping/>
  </p:clrMapOvr>
  <p:transition>
    <p:cover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31695" y="83100"/>
            <a:ext cx="1232526" cy="611875"/>
          </a:xfrm>
          <a:prstGeom prst="rect">
            <a:avLst/>
          </a:prstGeom>
          <a:noFill/>
          <a:ln>
            <a:noFill/>
          </a:ln>
        </p:spPr>
      </p:pic>
      <p:sp>
        <p:nvSpPr>
          <p:cNvPr id="9" name="Google Shape;64;p14"/>
          <p:cNvSpPr txBox="1"/>
          <p:nvPr/>
        </p:nvSpPr>
        <p:spPr>
          <a:xfrm>
            <a:off x="179705" y="147955"/>
            <a:ext cx="2767330" cy="781050"/>
          </a:xfrm>
          <a:prstGeom prst="rect">
            <a:avLst/>
          </a:prstGeom>
          <a:noFill/>
          <a:ln>
            <a:noFill/>
          </a:ln>
        </p:spPr>
        <p:txBody>
          <a:bodyPr spcFirstLastPara="1" wrap="square" lIns="91425" tIns="91425" rIns="91425" bIns="91425" anchor="t" anchorCtr="0">
            <a:noAutofit/>
          </a:bodyPr>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r>
              <a:rPr lang="en-US" sz="1800" b="1" dirty="0">
                <a:solidFill>
                  <a:schemeClr val="tx1"/>
                </a:solidFill>
                <a:latin typeface="Algerian" panose="04020705040A02060702" pitchFamily="82" charset="0"/>
                <a:sym typeface="+mn-ea"/>
              </a:rPr>
              <a:t>  </a:t>
            </a:r>
            <a:endParaRPr lang="en-US" sz="1800" b="1" dirty="0">
              <a:solidFill>
                <a:schemeClr val="bg1"/>
              </a:solidFill>
              <a:latin typeface="Algerian" panose="04020705040A02060702" pitchFamily="82"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TANGRAMS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sp>
        <p:nvSpPr>
          <p:cNvPr id="15" name="Google Shape;65;p14"/>
          <p:cNvSpPr txBox="1"/>
          <p:nvPr/>
        </p:nvSpPr>
        <p:spPr>
          <a:xfrm>
            <a:off x="262255" y="1746885"/>
            <a:ext cx="8811895" cy="457200"/>
          </a:xfrm>
          <a:prstGeom prst="rect">
            <a:avLst/>
          </a:prstGeom>
          <a:noFill/>
          <a:ln>
            <a:noFill/>
          </a:ln>
        </p:spPr>
        <p:txBody>
          <a:bodyPr spcFirstLastPara="1" wrap="square" lIns="91425" tIns="91425" rIns="91425" bIns="91425" anchor="t" anchorCtr="0">
            <a:noAutofit/>
          </a:bodyPr>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1</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How many peices are there in a tangram puzzle ?</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14" name="Google Shape;65;p14"/>
          <p:cNvSpPr txBox="1"/>
          <p:nvPr/>
        </p:nvSpPr>
        <p:spPr>
          <a:xfrm>
            <a:off x="262255" y="2937510"/>
            <a:ext cx="7621905" cy="457200"/>
          </a:xfrm>
          <a:prstGeom prst="rect">
            <a:avLst/>
          </a:prstGeom>
          <a:noFill/>
          <a:ln>
            <a:noFill/>
          </a:ln>
        </p:spPr>
        <p:txBody>
          <a:bodyPr spcFirstLastPara="1" wrap="square" lIns="91425" tIns="91425" rIns="91425" bIns="91425" anchor="t" anchorCtr="0">
            <a:noAutofit/>
          </a:bodyPr>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2) Which of the following is not a tangram pieces.</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4" name="Text Box 3"/>
          <p:cNvSpPr txBox="1"/>
          <p:nvPr/>
        </p:nvSpPr>
        <p:spPr>
          <a:xfrm>
            <a:off x="180975" y="1071245"/>
            <a:ext cx="4891405" cy="460375"/>
          </a:xfrm>
          <a:prstGeom prst="rect">
            <a:avLst/>
          </a:prstGeom>
          <a:noFill/>
        </p:spPr>
        <p:txBody>
          <a:bodyPr wrap="square" rtlCol="0" anchor="t">
            <a:spAutoFit/>
          </a:bodyPr>
          <a:p>
            <a:r>
              <a:rPr lang="en-US" sz="2400" b="1" dirty="0">
                <a:solidFill>
                  <a:schemeClr val="tx1"/>
                </a:solidFill>
                <a:effectLst/>
                <a:latin typeface="Arial" panose="020B0604020202020204" pitchFamily="34" charset="0"/>
                <a:ea typeface="Calibri" panose="020F0502020204030204" pitchFamily="34" charset="0"/>
                <a:cs typeface="Arial" panose="020B0604020202020204" pitchFamily="34" charset="0"/>
                <a:sym typeface="+mn-ea"/>
              </a:rPr>
              <a:t>Answer the following questions:</a:t>
            </a:r>
            <a:endParaRPr lang="en-US" sz="2400" b="1" dirty="0">
              <a:solidFill>
                <a:schemeClr val="tx1"/>
              </a:solidFill>
              <a:effectLst/>
              <a:latin typeface="Arial" panose="020B0604020202020204" pitchFamily="34" charset="0"/>
              <a:cs typeface="Arial" panose="020B0604020202020204" pitchFamily="34" charset="0"/>
              <a:sym typeface="+mn-ea"/>
            </a:endParaRPr>
          </a:p>
        </p:txBody>
      </p:sp>
      <p:sp>
        <p:nvSpPr>
          <p:cNvPr id="2" name="Google Shape;65;p14"/>
          <p:cNvSpPr txBox="1"/>
          <p:nvPr/>
        </p:nvSpPr>
        <p:spPr>
          <a:xfrm>
            <a:off x="333375" y="2278380"/>
            <a:ext cx="7621905" cy="457200"/>
          </a:xfrm>
          <a:prstGeom prst="rect">
            <a:avLst/>
          </a:prstGeom>
          <a:noFill/>
          <a:ln>
            <a:noFill/>
          </a:ln>
        </p:spPr>
        <p:txBody>
          <a:bodyPr spcFirstLastPara="1" wrap="square" lIns="91425" tIns="91425" rIns="91425" bIns="91425" anchor="t" anchorCtr="0">
            <a:noAutofit/>
          </a:bodyPr>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(a) 9                   (b) 7                  (c)  6                 (d) 8</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3" name="Google Shape;65;p14"/>
          <p:cNvSpPr txBox="1"/>
          <p:nvPr/>
        </p:nvSpPr>
        <p:spPr>
          <a:xfrm>
            <a:off x="333375" y="3695065"/>
            <a:ext cx="7621905" cy="829310"/>
          </a:xfrm>
          <a:prstGeom prst="rect">
            <a:avLst/>
          </a:prstGeom>
          <a:noFill/>
          <a:ln>
            <a:noFill/>
          </a:ln>
        </p:spPr>
        <p:txBody>
          <a:bodyPr spcFirstLastPara="1" wrap="square" lIns="91425" tIns="91425" rIns="91425" bIns="91425" anchor="t" anchorCtr="0">
            <a:noAutofit/>
          </a:bodyPr>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(a)                    (b)                   (c)                   (d) </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5" name="Oval 4"/>
          <p:cNvSpPr/>
          <p:nvPr/>
        </p:nvSpPr>
        <p:spPr>
          <a:xfrm>
            <a:off x="1013460" y="3750310"/>
            <a:ext cx="523875" cy="496570"/>
          </a:xfrm>
          <a:prstGeom prst="ellipse">
            <a:avLst/>
          </a:prstGeom>
          <a:noFill/>
          <a:ln>
            <a:solidFill>
              <a:schemeClr val="tx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6" name="Isosceles Triangle 5"/>
          <p:cNvSpPr/>
          <p:nvPr/>
        </p:nvSpPr>
        <p:spPr>
          <a:xfrm>
            <a:off x="3006090" y="3739515"/>
            <a:ext cx="758825" cy="517525"/>
          </a:xfrm>
          <a:prstGeom prst="triangle">
            <a:avLst/>
          </a:prstGeom>
          <a:noFill/>
          <a:ln>
            <a:solidFill>
              <a:schemeClr val="tx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7" name="Parallelogram 6"/>
          <p:cNvSpPr/>
          <p:nvPr/>
        </p:nvSpPr>
        <p:spPr>
          <a:xfrm>
            <a:off x="5072380" y="3739515"/>
            <a:ext cx="834390" cy="530860"/>
          </a:xfrm>
          <a:prstGeom prst="parallelogram">
            <a:avLst/>
          </a:prstGeom>
          <a:noFill/>
          <a:ln>
            <a:solidFill>
              <a:schemeClr val="tx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8" name="Rectangles 7"/>
          <p:cNvSpPr/>
          <p:nvPr/>
        </p:nvSpPr>
        <p:spPr>
          <a:xfrm>
            <a:off x="7049770" y="3695065"/>
            <a:ext cx="634365" cy="585470"/>
          </a:xfrm>
          <a:prstGeom prst="rect">
            <a:avLst/>
          </a:prstGeom>
          <a:noFill/>
          <a:ln>
            <a:solidFill>
              <a:schemeClr val="tx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cxnSp>
        <p:nvCxnSpPr>
          <p:cNvPr id="10" name="Straight Connector 9"/>
          <p:cNvCxnSpPr/>
          <p:nvPr/>
        </p:nvCxnSpPr>
        <p:spPr>
          <a:xfrm>
            <a:off x="2543810" y="2597785"/>
            <a:ext cx="220345" cy="14478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2757805" y="2183765"/>
            <a:ext cx="530860" cy="551815"/>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47345" y="4009390"/>
            <a:ext cx="220345" cy="14478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561340" y="3595370"/>
            <a:ext cx="530860" cy="551815"/>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 calcmode="lin" valueType="num">
                                      <p:cBhvr>
                                        <p:cTn id="9"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15"/>
                                        </p:tgtEl>
                                        <p:attrNameLst>
                                          <p:attrName>style.visibility</p:attrName>
                                        </p:attrNameLst>
                                      </p:cBhvr>
                                      <p:to>
                                        <p:strVal val="visible"/>
                                      </p:to>
                                    </p:set>
                                    <p:anim calcmode="lin" valueType="num">
                                      <p:cBhvr>
                                        <p:cTn id="16" dur="500" fill="hold"/>
                                        <p:tgtEl>
                                          <p:spTgt spid="15"/>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15"/>
                                        </p:tgtEl>
                                        <p:attrNameLst>
                                          <p:attrName>ppt_y</p:attrName>
                                        </p:attrNameLst>
                                      </p:cBhvr>
                                      <p:tavLst>
                                        <p:tav tm="0">
                                          <p:val>
                                            <p:strVal val="#ppt_y"/>
                                          </p:val>
                                        </p:tav>
                                        <p:tav tm="100000">
                                          <p:val>
                                            <p:strVal val="#ppt_y"/>
                                          </p:val>
                                        </p:tav>
                                      </p:tavLst>
                                    </p:anim>
                                    <p:anim calcmode="lin" valueType="num">
                                      <p:cBhvr>
                                        <p:cTn id="18" dur="500" fill="hold"/>
                                        <p:tgtEl>
                                          <p:spTgt spid="15"/>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15"/>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15"/>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2"/>
                                        </p:tgtEl>
                                        <p:attrNameLst>
                                          <p:attrName>style.visibility</p:attrName>
                                        </p:attrNameLst>
                                      </p:cBhvr>
                                      <p:to>
                                        <p:strVal val="visible"/>
                                      </p:to>
                                    </p:set>
                                    <p:anim calcmode="lin" valueType="num">
                                      <p:cBhvr>
                                        <p:cTn id="25"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2"/>
                                        </p:tgtEl>
                                        <p:attrNameLst>
                                          <p:attrName>ppt_y</p:attrName>
                                        </p:attrNameLst>
                                      </p:cBhvr>
                                      <p:tavLst>
                                        <p:tav tm="0">
                                          <p:val>
                                            <p:strVal val="#ppt_y"/>
                                          </p:val>
                                        </p:tav>
                                        <p:tav tm="100000">
                                          <p:val>
                                            <p:strVal val="#ppt_y"/>
                                          </p:val>
                                        </p:tav>
                                      </p:tavLst>
                                    </p:anim>
                                    <p:anim calcmode="lin" valueType="num">
                                      <p:cBhvr>
                                        <p:cTn id="27"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2"/>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14"/>
                                        </p:tgtEl>
                                        <p:attrNameLst>
                                          <p:attrName>style.visibility</p:attrName>
                                        </p:attrNameLst>
                                      </p:cBhvr>
                                      <p:to>
                                        <p:strVal val="visible"/>
                                      </p:to>
                                    </p:set>
                                    <p:anim calcmode="lin" valueType="num">
                                      <p:cBhvr>
                                        <p:cTn id="34" dur="500" fill="hold"/>
                                        <p:tgtEl>
                                          <p:spTgt spid="14"/>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14"/>
                                        </p:tgtEl>
                                        <p:attrNameLst>
                                          <p:attrName>ppt_y</p:attrName>
                                        </p:attrNameLst>
                                      </p:cBhvr>
                                      <p:tavLst>
                                        <p:tav tm="0">
                                          <p:val>
                                            <p:strVal val="#ppt_y"/>
                                          </p:val>
                                        </p:tav>
                                        <p:tav tm="100000">
                                          <p:val>
                                            <p:strVal val="#ppt_y"/>
                                          </p:val>
                                        </p:tav>
                                      </p:tavLst>
                                    </p:anim>
                                    <p:anim calcmode="lin" valueType="num">
                                      <p:cBhvr>
                                        <p:cTn id="36" dur="500" fill="hold"/>
                                        <p:tgtEl>
                                          <p:spTgt spid="14"/>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14"/>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14"/>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grpId="0" nodeType="clickEffect">
                                  <p:stCondLst>
                                    <p:cond delay="0"/>
                                  </p:stCondLst>
                                  <p:iterate type="lt">
                                    <p:tmPct val="10000"/>
                                  </p:iterate>
                                  <p:childTnLst>
                                    <p:set>
                                      <p:cBhvr>
                                        <p:cTn id="42" dur="1" fill="hold">
                                          <p:stCondLst>
                                            <p:cond delay="0"/>
                                          </p:stCondLst>
                                        </p:cTn>
                                        <p:tgtEl>
                                          <p:spTgt spid="3"/>
                                        </p:tgtEl>
                                        <p:attrNameLst>
                                          <p:attrName>style.visibility</p:attrName>
                                        </p:attrNameLst>
                                      </p:cBhvr>
                                      <p:to>
                                        <p:strVal val="visible"/>
                                      </p:to>
                                    </p:set>
                                    <p:anim calcmode="lin" valueType="num">
                                      <p:cBhvr>
                                        <p:cTn id="43"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44" dur="500" fill="hold"/>
                                        <p:tgtEl>
                                          <p:spTgt spid="3"/>
                                        </p:tgtEl>
                                        <p:attrNameLst>
                                          <p:attrName>ppt_y</p:attrName>
                                        </p:attrNameLst>
                                      </p:cBhvr>
                                      <p:tavLst>
                                        <p:tav tm="0">
                                          <p:val>
                                            <p:strVal val="#ppt_y"/>
                                          </p:val>
                                        </p:tav>
                                        <p:tav tm="100000">
                                          <p:val>
                                            <p:strVal val="#ppt_y"/>
                                          </p:val>
                                        </p:tav>
                                      </p:tavLst>
                                    </p:anim>
                                    <p:anim calcmode="lin" valueType="num">
                                      <p:cBhvr>
                                        <p:cTn id="45"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46"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47" dur="500" tmFilter="0,0; .5, 1; 1, 1"/>
                                        <p:tgtEl>
                                          <p:spTgt spid="3"/>
                                        </p:tgtEl>
                                      </p:cBhvr>
                                    </p:animEffect>
                                  </p:childTnLst>
                                </p:cTn>
                              </p:par>
                              <p:par>
                                <p:cTn id="48" presetID="4" presetClass="entr" presetSubtype="16" fill="hold" grpId="0" nodeType="withEffect">
                                  <p:stCondLst>
                                    <p:cond delay="0"/>
                                  </p:stCondLst>
                                  <p:childTnLst>
                                    <p:set>
                                      <p:cBhvr>
                                        <p:cTn id="49" dur="1" fill="hold">
                                          <p:stCondLst>
                                            <p:cond delay="0"/>
                                          </p:stCondLst>
                                        </p:cTn>
                                        <p:tgtEl>
                                          <p:spTgt spid="5"/>
                                        </p:tgtEl>
                                        <p:attrNameLst>
                                          <p:attrName>style.visibility</p:attrName>
                                        </p:attrNameLst>
                                      </p:cBhvr>
                                      <p:to>
                                        <p:strVal val="visible"/>
                                      </p:to>
                                    </p:set>
                                    <p:animEffect transition="in" filter="box(in)">
                                      <p:cBhvr>
                                        <p:cTn id="50" dur="2000"/>
                                        <p:tgtEl>
                                          <p:spTgt spid="5"/>
                                        </p:tgtEl>
                                      </p:cBhvr>
                                    </p:animEffect>
                                  </p:childTnLst>
                                </p:cTn>
                              </p:par>
                              <p:par>
                                <p:cTn id="51" presetID="4" presetClass="entr" presetSubtype="16" fill="hold" grpId="0" nodeType="withEffect">
                                  <p:stCondLst>
                                    <p:cond delay="0"/>
                                  </p:stCondLst>
                                  <p:childTnLst>
                                    <p:set>
                                      <p:cBhvr>
                                        <p:cTn id="52" dur="1" fill="hold">
                                          <p:stCondLst>
                                            <p:cond delay="0"/>
                                          </p:stCondLst>
                                        </p:cTn>
                                        <p:tgtEl>
                                          <p:spTgt spid="6"/>
                                        </p:tgtEl>
                                        <p:attrNameLst>
                                          <p:attrName>style.visibility</p:attrName>
                                        </p:attrNameLst>
                                      </p:cBhvr>
                                      <p:to>
                                        <p:strVal val="visible"/>
                                      </p:to>
                                    </p:set>
                                    <p:animEffect transition="in" filter="box(in)">
                                      <p:cBhvr>
                                        <p:cTn id="53" dur="2000"/>
                                        <p:tgtEl>
                                          <p:spTgt spid="6"/>
                                        </p:tgtEl>
                                      </p:cBhvr>
                                    </p:animEffect>
                                  </p:childTnLst>
                                </p:cTn>
                              </p:par>
                              <p:par>
                                <p:cTn id="54" presetID="4" presetClass="entr" presetSubtype="16" fill="hold" grpId="0" nodeType="withEffect">
                                  <p:stCondLst>
                                    <p:cond delay="0"/>
                                  </p:stCondLst>
                                  <p:childTnLst>
                                    <p:set>
                                      <p:cBhvr>
                                        <p:cTn id="55" dur="1" fill="hold">
                                          <p:stCondLst>
                                            <p:cond delay="0"/>
                                          </p:stCondLst>
                                        </p:cTn>
                                        <p:tgtEl>
                                          <p:spTgt spid="7"/>
                                        </p:tgtEl>
                                        <p:attrNameLst>
                                          <p:attrName>style.visibility</p:attrName>
                                        </p:attrNameLst>
                                      </p:cBhvr>
                                      <p:to>
                                        <p:strVal val="visible"/>
                                      </p:to>
                                    </p:set>
                                    <p:animEffect transition="in" filter="box(in)">
                                      <p:cBhvr>
                                        <p:cTn id="56" dur="2000"/>
                                        <p:tgtEl>
                                          <p:spTgt spid="7"/>
                                        </p:tgtEl>
                                      </p:cBhvr>
                                    </p:animEffect>
                                  </p:childTnLst>
                                </p:cTn>
                              </p:par>
                              <p:par>
                                <p:cTn id="57" presetID="4" presetClass="entr" presetSubtype="16" fill="hold" grpId="0" nodeType="withEffect">
                                  <p:stCondLst>
                                    <p:cond delay="0"/>
                                  </p:stCondLst>
                                  <p:childTnLst>
                                    <p:set>
                                      <p:cBhvr>
                                        <p:cTn id="58" dur="1" fill="hold">
                                          <p:stCondLst>
                                            <p:cond delay="0"/>
                                          </p:stCondLst>
                                        </p:cTn>
                                        <p:tgtEl>
                                          <p:spTgt spid="8"/>
                                        </p:tgtEl>
                                        <p:attrNameLst>
                                          <p:attrName>style.visibility</p:attrName>
                                        </p:attrNameLst>
                                      </p:cBhvr>
                                      <p:to>
                                        <p:strVal val="visible"/>
                                      </p:to>
                                    </p:set>
                                    <p:animEffect transition="in" filter="box(in)">
                                      <p:cBhvr>
                                        <p:cTn id="59" dur="2000"/>
                                        <p:tgtEl>
                                          <p:spTgt spid="8"/>
                                        </p:tgtEl>
                                      </p:cBhvr>
                                    </p:animEffect>
                                  </p:childTnLst>
                                </p:cTn>
                              </p:par>
                            </p:childTnLst>
                          </p:cTn>
                        </p:par>
                      </p:childTnLst>
                    </p:cTn>
                  </p:par>
                  <p:par>
                    <p:cTn id="60" fill="hold">
                      <p:stCondLst>
                        <p:cond delay="indefinite"/>
                      </p:stCondLst>
                      <p:childTnLst>
                        <p:par>
                          <p:cTn id="61" fill="hold">
                            <p:stCondLst>
                              <p:cond delay="0"/>
                            </p:stCondLst>
                            <p:childTnLst>
                              <p:par>
                                <p:cTn id="62" presetID="4" presetClass="entr" presetSubtype="16" fill="hold" nodeType="clickEffect">
                                  <p:stCondLst>
                                    <p:cond delay="0"/>
                                  </p:stCondLst>
                                  <p:childTnLst>
                                    <p:set>
                                      <p:cBhvr>
                                        <p:cTn id="63" dur="1" fill="hold">
                                          <p:stCondLst>
                                            <p:cond delay="0"/>
                                          </p:stCondLst>
                                        </p:cTn>
                                        <p:tgtEl>
                                          <p:spTgt spid="10"/>
                                        </p:tgtEl>
                                        <p:attrNameLst>
                                          <p:attrName>style.visibility</p:attrName>
                                        </p:attrNameLst>
                                      </p:cBhvr>
                                      <p:to>
                                        <p:strVal val="visible"/>
                                      </p:to>
                                    </p:set>
                                    <p:animEffect transition="in" filter="box(in)">
                                      <p:cBhvr>
                                        <p:cTn id="64" dur="2000"/>
                                        <p:tgtEl>
                                          <p:spTgt spid="10"/>
                                        </p:tgtEl>
                                      </p:cBhvr>
                                    </p:animEffect>
                                  </p:childTnLst>
                                </p:cTn>
                              </p:par>
                              <p:par>
                                <p:cTn id="65" presetID="4" presetClass="entr" presetSubtype="16" fill="hold" nodeType="withEffect">
                                  <p:stCondLst>
                                    <p:cond delay="0"/>
                                  </p:stCondLst>
                                  <p:childTnLst>
                                    <p:set>
                                      <p:cBhvr>
                                        <p:cTn id="66" dur="1" fill="hold">
                                          <p:stCondLst>
                                            <p:cond delay="0"/>
                                          </p:stCondLst>
                                        </p:cTn>
                                        <p:tgtEl>
                                          <p:spTgt spid="13"/>
                                        </p:tgtEl>
                                        <p:attrNameLst>
                                          <p:attrName>style.visibility</p:attrName>
                                        </p:attrNameLst>
                                      </p:cBhvr>
                                      <p:to>
                                        <p:strVal val="visible"/>
                                      </p:to>
                                    </p:set>
                                    <p:animEffect transition="in" filter="box(in)">
                                      <p:cBhvr>
                                        <p:cTn id="67" dur="2000"/>
                                        <p:tgtEl>
                                          <p:spTgt spid="13"/>
                                        </p:tgtEl>
                                      </p:cBhvr>
                                    </p:animEffect>
                                  </p:childTnLst>
                                </p:cTn>
                              </p:par>
                            </p:childTnLst>
                          </p:cTn>
                        </p:par>
                      </p:childTnLst>
                    </p:cTn>
                  </p:par>
                  <p:par>
                    <p:cTn id="68" fill="hold">
                      <p:stCondLst>
                        <p:cond delay="indefinite"/>
                      </p:stCondLst>
                      <p:childTnLst>
                        <p:par>
                          <p:cTn id="69" fill="hold">
                            <p:stCondLst>
                              <p:cond delay="0"/>
                            </p:stCondLst>
                            <p:childTnLst>
                              <p:par>
                                <p:cTn id="70" presetID="4" presetClass="entr" presetSubtype="16" fill="hold" nodeType="clickEffect">
                                  <p:stCondLst>
                                    <p:cond delay="0"/>
                                  </p:stCondLst>
                                  <p:childTnLst>
                                    <p:set>
                                      <p:cBhvr>
                                        <p:cTn id="71" dur="1" fill="hold">
                                          <p:stCondLst>
                                            <p:cond delay="0"/>
                                          </p:stCondLst>
                                        </p:cTn>
                                        <p:tgtEl>
                                          <p:spTgt spid="16"/>
                                        </p:tgtEl>
                                        <p:attrNameLst>
                                          <p:attrName>style.visibility</p:attrName>
                                        </p:attrNameLst>
                                      </p:cBhvr>
                                      <p:to>
                                        <p:strVal val="visible"/>
                                      </p:to>
                                    </p:set>
                                    <p:animEffect transition="in" filter="box(in)">
                                      <p:cBhvr>
                                        <p:cTn id="72" dur="2000"/>
                                        <p:tgtEl>
                                          <p:spTgt spid="16"/>
                                        </p:tgtEl>
                                      </p:cBhvr>
                                    </p:animEffect>
                                  </p:childTnLst>
                                </p:cTn>
                              </p:par>
                            </p:childTnLst>
                          </p:cTn>
                        </p:par>
                      </p:childTnLst>
                    </p:cTn>
                  </p:par>
                  <p:par>
                    <p:cTn id="73" fill="hold">
                      <p:stCondLst>
                        <p:cond delay="indefinite"/>
                      </p:stCondLst>
                      <p:childTnLst>
                        <p:par>
                          <p:cTn id="74" fill="hold">
                            <p:stCondLst>
                              <p:cond delay="0"/>
                            </p:stCondLst>
                            <p:childTnLst>
                              <p:par>
                                <p:cTn id="75" presetID="4" presetClass="entr" presetSubtype="16" fill="hold" nodeType="clickEffect">
                                  <p:stCondLst>
                                    <p:cond delay="0"/>
                                  </p:stCondLst>
                                  <p:childTnLst>
                                    <p:set>
                                      <p:cBhvr>
                                        <p:cTn id="76" dur="1" fill="hold">
                                          <p:stCondLst>
                                            <p:cond delay="0"/>
                                          </p:stCondLst>
                                        </p:cTn>
                                        <p:tgtEl>
                                          <p:spTgt spid="17"/>
                                        </p:tgtEl>
                                        <p:attrNameLst>
                                          <p:attrName>style.visibility</p:attrName>
                                        </p:attrNameLst>
                                      </p:cBhvr>
                                      <p:to>
                                        <p:strVal val="visible"/>
                                      </p:to>
                                    </p:set>
                                    <p:animEffect transition="in" filter="box(in)">
                                      <p:cBhvr>
                                        <p:cTn id="77" dur="2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4" grpId="0"/>
      <p:bldP spid="2" grpId="0"/>
      <p:bldP spid="3" grpId="0"/>
      <p:bldP spid="5" grpId="0" animBg="1"/>
      <p:bldP spid="6" grpId="0" animBg="1"/>
      <p:bldP spid="7" grpId="0" animBg="1"/>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11" name="Google Shape;65;p14"/>
          <p:cNvSpPr txBox="1"/>
          <p:nvPr/>
        </p:nvSpPr>
        <p:spPr>
          <a:xfrm>
            <a:off x="515620" y="1496060"/>
            <a:ext cx="7621905" cy="457200"/>
          </a:xfrm>
          <a:prstGeom prst="rect">
            <a:avLst/>
          </a:prstGeom>
          <a:noFill/>
          <a:ln>
            <a:noFill/>
          </a:ln>
        </p:spPr>
        <p:txBody>
          <a:bodyPr spcFirstLastPara="1" wrap="square" lIns="91425" tIns="91425" rIns="91425" bIns="91425" anchor="t" anchorCtr="0">
            <a:noAutofit/>
          </a:bodyPr>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(a) 7                   (b) 4                  (c)  2                 (d) 5</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15" name="Google Shape;65;p14"/>
          <p:cNvSpPr txBox="1"/>
          <p:nvPr/>
        </p:nvSpPr>
        <p:spPr>
          <a:xfrm>
            <a:off x="246380" y="2044065"/>
            <a:ext cx="8811895" cy="457200"/>
          </a:xfrm>
          <a:prstGeom prst="rect">
            <a:avLst/>
          </a:prstGeom>
          <a:noFill/>
          <a:ln>
            <a:noFill/>
          </a:ln>
        </p:spPr>
        <p:txBody>
          <a:bodyPr spcFirstLastPara="1" wrap="square" lIns="91425" tIns="91425" rIns="91425" bIns="91425" anchor="t" anchorCtr="0">
            <a:noAutofit/>
          </a:bodyPr>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4) Tangrams originated in which of the following countries ?</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2" name="Google Shape;65;p14"/>
          <p:cNvSpPr txBox="1"/>
          <p:nvPr/>
        </p:nvSpPr>
        <p:spPr>
          <a:xfrm>
            <a:off x="447675" y="2671445"/>
            <a:ext cx="7621905" cy="457200"/>
          </a:xfrm>
          <a:prstGeom prst="rect">
            <a:avLst/>
          </a:prstGeom>
          <a:noFill/>
          <a:ln>
            <a:noFill/>
          </a:ln>
        </p:spPr>
        <p:txBody>
          <a:bodyPr spcFirstLastPara="1" wrap="square" lIns="91425" tIns="91425" rIns="91425" bIns="91425" anchor="t" anchorCtr="0">
            <a:noAutofit/>
          </a:bodyPr>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(a) Europe      (b) Japan       (c)  China       (d) India</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pic>
        <p:nvPicPr>
          <p:cNvPr id="63" name="Google Shape;63;p14"/>
          <p:cNvPicPr preferRelativeResize="0"/>
          <p:nvPr/>
        </p:nvPicPr>
        <p:blipFill rotWithShape="1">
          <a:blip r:embed="rId1"/>
          <a:srcRect/>
          <a:stretch>
            <a:fillRect/>
          </a:stretch>
        </p:blipFill>
        <p:spPr>
          <a:xfrm>
            <a:off x="7731695" y="83100"/>
            <a:ext cx="1232526" cy="611875"/>
          </a:xfrm>
          <a:prstGeom prst="rect">
            <a:avLst/>
          </a:prstGeom>
          <a:noFill/>
          <a:ln>
            <a:noFill/>
          </a:ln>
        </p:spPr>
      </p:pic>
      <p:sp>
        <p:nvSpPr>
          <p:cNvPr id="9" name="Google Shape;64;p14"/>
          <p:cNvSpPr txBox="1"/>
          <p:nvPr/>
        </p:nvSpPr>
        <p:spPr>
          <a:xfrm>
            <a:off x="179705" y="147955"/>
            <a:ext cx="2767330" cy="781050"/>
          </a:xfrm>
          <a:prstGeom prst="rect">
            <a:avLst/>
          </a:prstGeom>
          <a:noFill/>
          <a:ln>
            <a:noFill/>
          </a:ln>
        </p:spPr>
        <p:txBody>
          <a:bodyPr spcFirstLastPara="1" wrap="square" lIns="91425" tIns="91425" rIns="91425" bIns="91425" anchor="t" anchorCtr="0">
            <a:noAutofit/>
          </a:bodyPr>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r>
              <a:rPr lang="en-US" sz="1800" b="1" dirty="0">
                <a:solidFill>
                  <a:schemeClr val="tx1"/>
                </a:solidFill>
                <a:latin typeface="Algerian" panose="04020705040A02060702" pitchFamily="82" charset="0"/>
                <a:sym typeface="+mn-ea"/>
              </a:rPr>
              <a:t>  </a:t>
            </a:r>
            <a:endParaRPr lang="en-US" sz="1800" b="1" dirty="0">
              <a:solidFill>
                <a:schemeClr val="bg1"/>
              </a:solidFill>
              <a:latin typeface="Algerian" panose="04020705040A02060702" pitchFamily="82"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TANGRAMS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sp>
        <p:nvSpPr>
          <p:cNvPr id="14" name="Google Shape;65;p14"/>
          <p:cNvSpPr txBox="1"/>
          <p:nvPr/>
        </p:nvSpPr>
        <p:spPr>
          <a:xfrm>
            <a:off x="179705" y="3376930"/>
            <a:ext cx="7621905" cy="457200"/>
          </a:xfrm>
          <a:prstGeom prst="rect">
            <a:avLst/>
          </a:prstGeom>
          <a:noFill/>
          <a:ln>
            <a:noFill/>
          </a:ln>
        </p:spPr>
        <p:txBody>
          <a:bodyPr spcFirstLastPara="1" wrap="square" lIns="91425" tIns="91425" rIns="91425" bIns="91425" anchor="t" anchorCtr="0">
            <a:noAutofit/>
          </a:bodyPr>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5) Which of the following is a tangram pieces?</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4" name="Text Box 3"/>
          <p:cNvSpPr txBox="1"/>
          <p:nvPr/>
        </p:nvSpPr>
        <p:spPr>
          <a:xfrm>
            <a:off x="246380" y="1077595"/>
            <a:ext cx="8047990" cy="386080"/>
          </a:xfrm>
          <a:prstGeom prst="rect">
            <a:avLst/>
          </a:prstGeom>
          <a:noFill/>
        </p:spPr>
        <p:txBody>
          <a:bodyPr wrap="square" rtlCol="0" anchor="t">
            <a:spAutoFit/>
          </a:bodyPr>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3) How many triangles are there in a tangram puzzle ?</a:t>
            </a:r>
            <a:endParaRPr lang="en-US" sz="2400" b="1" dirty="0">
              <a:solidFill>
                <a:schemeClr val="tx1"/>
              </a:solidFill>
              <a:effectLst/>
              <a:latin typeface="Arial" panose="020B0604020202020204" pitchFamily="34" charset="0"/>
              <a:cs typeface="Arial" panose="020B0604020202020204" pitchFamily="34" charset="0"/>
              <a:sym typeface="+mn-ea"/>
            </a:endParaRPr>
          </a:p>
        </p:txBody>
      </p:sp>
      <p:sp>
        <p:nvSpPr>
          <p:cNvPr id="3" name="Google Shape;65;p14"/>
          <p:cNvSpPr txBox="1"/>
          <p:nvPr/>
        </p:nvSpPr>
        <p:spPr>
          <a:xfrm>
            <a:off x="447675" y="4084955"/>
            <a:ext cx="7621905" cy="829310"/>
          </a:xfrm>
          <a:prstGeom prst="rect">
            <a:avLst/>
          </a:prstGeom>
          <a:noFill/>
          <a:ln>
            <a:noFill/>
          </a:ln>
        </p:spPr>
        <p:txBody>
          <a:bodyPr spcFirstLastPara="1" wrap="square" lIns="91425" tIns="91425" rIns="91425" bIns="91425" anchor="t" anchorCtr="0">
            <a:noAutofit/>
          </a:bodyPr>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(a)                    (b)                   (c)                   (d) </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5" name="Oval 4"/>
          <p:cNvSpPr/>
          <p:nvPr/>
        </p:nvSpPr>
        <p:spPr>
          <a:xfrm>
            <a:off x="5186045" y="4128135"/>
            <a:ext cx="523875" cy="496570"/>
          </a:xfrm>
          <a:prstGeom prst="ellipse">
            <a:avLst/>
          </a:prstGeom>
          <a:noFill/>
          <a:ln>
            <a:solidFill>
              <a:schemeClr val="tx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7" name="Parallelogram 6"/>
          <p:cNvSpPr/>
          <p:nvPr/>
        </p:nvSpPr>
        <p:spPr>
          <a:xfrm>
            <a:off x="7049770" y="4128135"/>
            <a:ext cx="834390" cy="530860"/>
          </a:xfrm>
          <a:prstGeom prst="parallelogram">
            <a:avLst/>
          </a:prstGeom>
          <a:noFill/>
          <a:ln>
            <a:solidFill>
              <a:schemeClr val="tx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cxnSp>
        <p:nvCxnSpPr>
          <p:cNvPr id="10" name="Straight Connector 9"/>
          <p:cNvCxnSpPr/>
          <p:nvPr/>
        </p:nvCxnSpPr>
        <p:spPr>
          <a:xfrm>
            <a:off x="4441190" y="2988310"/>
            <a:ext cx="220345" cy="14478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4655185" y="2574290"/>
            <a:ext cx="530860" cy="551815"/>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6494145" y="4336415"/>
            <a:ext cx="220345" cy="14478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6708140" y="3922395"/>
            <a:ext cx="530860" cy="551815"/>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6986905" y="1844675"/>
            <a:ext cx="220345" cy="14478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7200900" y="1430655"/>
            <a:ext cx="530860" cy="551815"/>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22" name="Rectangles 21"/>
          <p:cNvSpPr/>
          <p:nvPr/>
        </p:nvSpPr>
        <p:spPr>
          <a:xfrm>
            <a:off x="3164205" y="4175760"/>
            <a:ext cx="1003935" cy="494665"/>
          </a:xfrm>
          <a:prstGeom prst="rect">
            <a:avLst/>
          </a:prstGeom>
          <a:noFill/>
          <a:ln>
            <a:solidFill>
              <a:schemeClr val="tx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23" name="Hexagon 22"/>
          <p:cNvSpPr/>
          <p:nvPr/>
        </p:nvSpPr>
        <p:spPr>
          <a:xfrm rot="5400000">
            <a:off x="1050290" y="4115435"/>
            <a:ext cx="813435" cy="774700"/>
          </a:xfrm>
          <a:prstGeom prst="hexagon">
            <a:avLst/>
          </a:prstGeom>
          <a:noFill/>
          <a:ln>
            <a:solidFill>
              <a:schemeClr val="tx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 calcmode="lin" valueType="num">
                                      <p:cBhvr>
                                        <p:cTn id="9"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11"/>
                                        </p:tgtEl>
                                        <p:attrNameLst>
                                          <p:attrName>style.visibility</p:attrName>
                                        </p:attrNameLst>
                                      </p:cBhvr>
                                      <p:to>
                                        <p:strVal val="visible"/>
                                      </p:to>
                                    </p:set>
                                    <p:anim calcmode="lin" valueType="num">
                                      <p:cBhvr>
                                        <p:cTn id="16" dur="500" fill="hold"/>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11"/>
                                        </p:tgtEl>
                                        <p:attrNameLst>
                                          <p:attrName>ppt_y</p:attrName>
                                        </p:attrNameLst>
                                      </p:cBhvr>
                                      <p:tavLst>
                                        <p:tav tm="0">
                                          <p:val>
                                            <p:strVal val="#ppt_y"/>
                                          </p:val>
                                        </p:tav>
                                        <p:tav tm="100000">
                                          <p:val>
                                            <p:strVal val="#ppt_y"/>
                                          </p:val>
                                        </p:tav>
                                      </p:tavLst>
                                    </p:anim>
                                    <p:anim calcmode="lin" valueType="num">
                                      <p:cBhvr>
                                        <p:cTn id="18" dur="500" fill="hold"/>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11"/>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11"/>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15"/>
                                        </p:tgtEl>
                                        <p:attrNameLst>
                                          <p:attrName>style.visibility</p:attrName>
                                        </p:attrNameLst>
                                      </p:cBhvr>
                                      <p:to>
                                        <p:strVal val="visible"/>
                                      </p:to>
                                    </p:set>
                                    <p:anim calcmode="lin" valueType="num">
                                      <p:cBhvr>
                                        <p:cTn id="25" dur="500" fill="hold"/>
                                        <p:tgtEl>
                                          <p:spTgt spid="15"/>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15"/>
                                        </p:tgtEl>
                                        <p:attrNameLst>
                                          <p:attrName>ppt_y</p:attrName>
                                        </p:attrNameLst>
                                      </p:cBhvr>
                                      <p:tavLst>
                                        <p:tav tm="0">
                                          <p:val>
                                            <p:strVal val="#ppt_y"/>
                                          </p:val>
                                        </p:tav>
                                        <p:tav tm="100000">
                                          <p:val>
                                            <p:strVal val="#ppt_y"/>
                                          </p:val>
                                        </p:tav>
                                      </p:tavLst>
                                    </p:anim>
                                    <p:anim calcmode="lin" valueType="num">
                                      <p:cBhvr>
                                        <p:cTn id="27" dur="500" fill="hold"/>
                                        <p:tgtEl>
                                          <p:spTgt spid="15"/>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15"/>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15"/>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2"/>
                                        </p:tgtEl>
                                        <p:attrNameLst>
                                          <p:attrName>style.visibility</p:attrName>
                                        </p:attrNameLst>
                                      </p:cBhvr>
                                      <p:to>
                                        <p:strVal val="visible"/>
                                      </p:to>
                                    </p:set>
                                    <p:anim calcmode="lin" valueType="num">
                                      <p:cBhvr>
                                        <p:cTn id="34"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2"/>
                                        </p:tgtEl>
                                        <p:attrNameLst>
                                          <p:attrName>ppt_y</p:attrName>
                                        </p:attrNameLst>
                                      </p:cBhvr>
                                      <p:tavLst>
                                        <p:tav tm="0">
                                          <p:val>
                                            <p:strVal val="#ppt_y"/>
                                          </p:val>
                                        </p:tav>
                                        <p:tav tm="100000">
                                          <p:val>
                                            <p:strVal val="#ppt_y"/>
                                          </p:val>
                                        </p:tav>
                                      </p:tavLst>
                                    </p:anim>
                                    <p:anim calcmode="lin" valueType="num">
                                      <p:cBhvr>
                                        <p:cTn id="36"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2"/>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grpId="0" nodeType="clickEffect">
                                  <p:stCondLst>
                                    <p:cond delay="0"/>
                                  </p:stCondLst>
                                  <p:iterate type="lt">
                                    <p:tmPct val="10000"/>
                                  </p:iterate>
                                  <p:childTnLst>
                                    <p:set>
                                      <p:cBhvr>
                                        <p:cTn id="42" dur="1" fill="hold">
                                          <p:stCondLst>
                                            <p:cond delay="0"/>
                                          </p:stCondLst>
                                        </p:cTn>
                                        <p:tgtEl>
                                          <p:spTgt spid="14"/>
                                        </p:tgtEl>
                                        <p:attrNameLst>
                                          <p:attrName>style.visibility</p:attrName>
                                        </p:attrNameLst>
                                      </p:cBhvr>
                                      <p:to>
                                        <p:strVal val="visible"/>
                                      </p:to>
                                    </p:set>
                                    <p:anim calcmode="lin" valueType="num">
                                      <p:cBhvr>
                                        <p:cTn id="43" dur="500" fill="hold"/>
                                        <p:tgtEl>
                                          <p:spTgt spid="14"/>
                                        </p:tgtEl>
                                        <p:attrNameLst>
                                          <p:attrName>ppt_x</p:attrName>
                                        </p:attrNameLst>
                                      </p:cBhvr>
                                      <p:tavLst>
                                        <p:tav tm="0">
                                          <p:val>
                                            <p:strVal val="#ppt_x"/>
                                          </p:val>
                                        </p:tav>
                                        <p:tav tm="50000">
                                          <p:val>
                                            <p:strVal val="#ppt_x+.1"/>
                                          </p:val>
                                        </p:tav>
                                        <p:tav tm="100000">
                                          <p:val>
                                            <p:strVal val="#ppt_x"/>
                                          </p:val>
                                        </p:tav>
                                      </p:tavLst>
                                    </p:anim>
                                    <p:anim calcmode="lin" valueType="num">
                                      <p:cBhvr>
                                        <p:cTn id="44" dur="500" fill="hold"/>
                                        <p:tgtEl>
                                          <p:spTgt spid="14"/>
                                        </p:tgtEl>
                                        <p:attrNameLst>
                                          <p:attrName>ppt_y</p:attrName>
                                        </p:attrNameLst>
                                      </p:cBhvr>
                                      <p:tavLst>
                                        <p:tav tm="0">
                                          <p:val>
                                            <p:strVal val="#ppt_y"/>
                                          </p:val>
                                        </p:tav>
                                        <p:tav tm="100000">
                                          <p:val>
                                            <p:strVal val="#ppt_y"/>
                                          </p:val>
                                        </p:tav>
                                      </p:tavLst>
                                    </p:anim>
                                    <p:anim calcmode="lin" valueType="num">
                                      <p:cBhvr>
                                        <p:cTn id="45" dur="500" fill="hold"/>
                                        <p:tgtEl>
                                          <p:spTgt spid="14"/>
                                        </p:tgtEl>
                                        <p:attrNameLst>
                                          <p:attrName>ppt_h</p:attrName>
                                        </p:attrNameLst>
                                      </p:cBhvr>
                                      <p:tavLst>
                                        <p:tav tm="0">
                                          <p:val>
                                            <p:strVal val="#ppt_h/10"/>
                                          </p:val>
                                        </p:tav>
                                        <p:tav tm="50000">
                                          <p:val>
                                            <p:strVal val="#ppt_h+.01"/>
                                          </p:val>
                                        </p:tav>
                                        <p:tav tm="100000">
                                          <p:val>
                                            <p:strVal val="#ppt_h"/>
                                          </p:val>
                                        </p:tav>
                                      </p:tavLst>
                                    </p:anim>
                                    <p:anim calcmode="lin" valueType="num">
                                      <p:cBhvr>
                                        <p:cTn id="46" dur="500" fill="hold"/>
                                        <p:tgtEl>
                                          <p:spTgt spid="14"/>
                                        </p:tgtEl>
                                        <p:attrNameLst>
                                          <p:attrName>ppt_w</p:attrName>
                                        </p:attrNameLst>
                                      </p:cBhvr>
                                      <p:tavLst>
                                        <p:tav tm="0">
                                          <p:val>
                                            <p:strVal val="#ppt_w/10"/>
                                          </p:val>
                                        </p:tav>
                                        <p:tav tm="50000">
                                          <p:val>
                                            <p:strVal val="#ppt_w+.01"/>
                                          </p:val>
                                        </p:tav>
                                        <p:tav tm="100000">
                                          <p:val>
                                            <p:strVal val="#ppt_w"/>
                                          </p:val>
                                        </p:tav>
                                      </p:tavLst>
                                    </p:anim>
                                    <p:animEffect transition="in" filter="fade">
                                      <p:cBhvr>
                                        <p:cTn id="47" dur="500" tmFilter="0,0; .5, 1; 1, 1"/>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41" presetClass="entr" presetSubtype="0" fill="hold" grpId="0" nodeType="clickEffect">
                                  <p:stCondLst>
                                    <p:cond delay="0"/>
                                  </p:stCondLst>
                                  <p:iterate type="lt">
                                    <p:tmPct val="10000"/>
                                  </p:iterate>
                                  <p:childTnLst>
                                    <p:set>
                                      <p:cBhvr>
                                        <p:cTn id="51" dur="1" fill="hold">
                                          <p:stCondLst>
                                            <p:cond delay="0"/>
                                          </p:stCondLst>
                                        </p:cTn>
                                        <p:tgtEl>
                                          <p:spTgt spid="3"/>
                                        </p:tgtEl>
                                        <p:attrNameLst>
                                          <p:attrName>style.visibility</p:attrName>
                                        </p:attrNameLst>
                                      </p:cBhvr>
                                      <p:to>
                                        <p:strVal val="visible"/>
                                      </p:to>
                                    </p:set>
                                    <p:anim calcmode="lin" valueType="num">
                                      <p:cBhvr>
                                        <p:cTn id="52"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53" dur="500" fill="hold"/>
                                        <p:tgtEl>
                                          <p:spTgt spid="3"/>
                                        </p:tgtEl>
                                        <p:attrNameLst>
                                          <p:attrName>ppt_y</p:attrName>
                                        </p:attrNameLst>
                                      </p:cBhvr>
                                      <p:tavLst>
                                        <p:tav tm="0">
                                          <p:val>
                                            <p:strVal val="#ppt_y"/>
                                          </p:val>
                                        </p:tav>
                                        <p:tav tm="100000">
                                          <p:val>
                                            <p:strVal val="#ppt_y"/>
                                          </p:val>
                                        </p:tav>
                                      </p:tavLst>
                                    </p:anim>
                                    <p:anim calcmode="lin" valueType="num">
                                      <p:cBhvr>
                                        <p:cTn id="54"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55"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56" dur="500" tmFilter="0,0; .5, 1; 1, 1"/>
                                        <p:tgtEl>
                                          <p:spTgt spid="3"/>
                                        </p:tgtEl>
                                      </p:cBhvr>
                                    </p:animEffect>
                                  </p:childTnLst>
                                </p:cTn>
                              </p:par>
                              <p:par>
                                <p:cTn id="57" presetID="4" presetClass="entr" presetSubtype="16" fill="hold" grpId="0" nodeType="withEffect">
                                  <p:stCondLst>
                                    <p:cond delay="0"/>
                                  </p:stCondLst>
                                  <p:childTnLst>
                                    <p:set>
                                      <p:cBhvr>
                                        <p:cTn id="58" dur="1" fill="hold">
                                          <p:stCondLst>
                                            <p:cond delay="0"/>
                                          </p:stCondLst>
                                        </p:cTn>
                                        <p:tgtEl>
                                          <p:spTgt spid="23"/>
                                        </p:tgtEl>
                                        <p:attrNameLst>
                                          <p:attrName>style.visibility</p:attrName>
                                        </p:attrNameLst>
                                      </p:cBhvr>
                                      <p:to>
                                        <p:strVal val="visible"/>
                                      </p:to>
                                    </p:set>
                                    <p:animEffect transition="in" filter="box(in)">
                                      <p:cBhvr>
                                        <p:cTn id="59" dur="2000"/>
                                        <p:tgtEl>
                                          <p:spTgt spid="23"/>
                                        </p:tgtEl>
                                      </p:cBhvr>
                                    </p:animEffect>
                                  </p:childTnLst>
                                </p:cTn>
                              </p:par>
                              <p:par>
                                <p:cTn id="60" presetID="4" presetClass="entr" presetSubtype="16" fill="hold" grpId="0" nodeType="withEffect">
                                  <p:stCondLst>
                                    <p:cond delay="0"/>
                                  </p:stCondLst>
                                  <p:childTnLst>
                                    <p:set>
                                      <p:cBhvr>
                                        <p:cTn id="61" dur="1" fill="hold">
                                          <p:stCondLst>
                                            <p:cond delay="0"/>
                                          </p:stCondLst>
                                        </p:cTn>
                                        <p:tgtEl>
                                          <p:spTgt spid="22"/>
                                        </p:tgtEl>
                                        <p:attrNameLst>
                                          <p:attrName>style.visibility</p:attrName>
                                        </p:attrNameLst>
                                      </p:cBhvr>
                                      <p:to>
                                        <p:strVal val="visible"/>
                                      </p:to>
                                    </p:set>
                                    <p:animEffect transition="in" filter="box(in)">
                                      <p:cBhvr>
                                        <p:cTn id="62" dur="2000"/>
                                        <p:tgtEl>
                                          <p:spTgt spid="22"/>
                                        </p:tgtEl>
                                      </p:cBhvr>
                                    </p:animEffect>
                                  </p:childTnLst>
                                </p:cTn>
                              </p:par>
                              <p:par>
                                <p:cTn id="63" presetID="4" presetClass="entr" presetSubtype="16" fill="hold" grpId="0" nodeType="withEffect">
                                  <p:stCondLst>
                                    <p:cond delay="0"/>
                                  </p:stCondLst>
                                  <p:childTnLst>
                                    <p:set>
                                      <p:cBhvr>
                                        <p:cTn id="64" dur="1" fill="hold">
                                          <p:stCondLst>
                                            <p:cond delay="0"/>
                                          </p:stCondLst>
                                        </p:cTn>
                                        <p:tgtEl>
                                          <p:spTgt spid="5"/>
                                        </p:tgtEl>
                                        <p:attrNameLst>
                                          <p:attrName>style.visibility</p:attrName>
                                        </p:attrNameLst>
                                      </p:cBhvr>
                                      <p:to>
                                        <p:strVal val="visible"/>
                                      </p:to>
                                    </p:set>
                                    <p:animEffect transition="in" filter="box(in)">
                                      <p:cBhvr>
                                        <p:cTn id="65" dur="2000"/>
                                        <p:tgtEl>
                                          <p:spTgt spid="5"/>
                                        </p:tgtEl>
                                      </p:cBhvr>
                                    </p:animEffect>
                                  </p:childTnLst>
                                </p:cTn>
                              </p:par>
                              <p:par>
                                <p:cTn id="66" presetID="4" presetClass="entr" presetSubtype="16" fill="hold" grpId="0" nodeType="withEffect">
                                  <p:stCondLst>
                                    <p:cond delay="0"/>
                                  </p:stCondLst>
                                  <p:childTnLst>
                                    <p:set>
                                      <p:cBhvr>
                                        <p:cTn id="67" dur="1" fill="hold">
                                          <p:stCondLst>
                                            <p:cond delay="0"/>
                                          </p:stCondLst>
                                        </p:cTn>
                                        <p:tgtEl>
                                          <p:spTgt spid="7"/>
                                        </p:tgtEl>
                                        <p:attrNameLst>
                                          <p:attrName>style.visibility</p:attrName>
                                        </p:attrNameLst>
                                      </p:cBhvr>
                                      <p:to>
                                        <p:strVal val="visible"/>
                                      </p:to>
                                    </p:set>
                                    <p:animEffect transition="in" filter="box(in)">
                                      <p:cBhvr>
                                        <p:cTn id="68" dur="2000"/>
                                        <p:tgtEl>
                                          <p:spTgt spid="7"/>
                                        </p:tgtEl>
                                      </p:cBhvr>
                                    </p:animEffect>
                                  </p:childTnLst>
                                </p:cTn>
                              </p:par>
                            </p:childTnLst>
                          </p:cTn>
                        </p:par>
                      </p:childTnLst>
                    </p:cTn>
                  </p:par>
                  <p:par>
                    <p:cTn id="69" fill="hold">
                      <p:stCondLst>
                        <p:cond delay="indefinite"/>
                      </p:stCondLst>
                      <p:childTnLst>
                        <p:par>
                          <p:cTn id="70" fill="hold">
                            <p:stCondLst>
                              <p:cond delay="0"/>
                            </p:stCondLst>
                            <p:childTnLst>
                              <p:par>
                                <p:cTn id="71" presetID="4" presetClass="entr" presetSubtype="16" fill="hold" nodeType="clickEffect">
                                  <p:stCondLst>
                                    <p:cond delay="0"/>
                                  </p:stCondLst>
                                  <p:childTnLst>
                                    <p:set>
                                      <p:cBhvr>
                                        <p:cTn id="72" dur="1" fill="hold">
                                          <p:stCondLst>
                                            <p:cond delay="0"/>
                                          </p:stCondLst>
                                        </p:cTn>
                                        <p:tgtEl>
                                          <p:spTgt spid="20"/>
                                        </p:tgtEl>
                                        <p:attrNameLst>
                                          <p:attrName>style.visibility</p:attrName>
                                        </p:attrNameLst>
                                      </p:cBhvr>
                                      <p:to>
                                        <p:strVal val="visible"/>
                                      </p:to>
                                    </p:set>
                                    <p:animEffect transition="in" filter="box(in)">
                                      <p:cBhvr>
                                        <p:cTn id="73" dur="2000"/>
                                        <p:tgtEl>
                                          <p:spTgt spid="20"/>
                                        </p:tgtEl>
                                      </p:cBhvr>
                                    </p:animEffect>
                                  </p:childTnLst>
                                </p:cTn>
                              </p:par>
                              <p:par>
                                <p:cTn id="74" presetID="4" presetClass="entr" presetSubtype="16" fill="hold" nodeType="withEffect">
                                  <p:stCondLst>
                                    <p:cond delay="0"/>
                                  </p:stCondLst>
                                  <p:childTnLst>
                                    <p:set>
                                      <p:cBhvr>
                                        <p:cTn id="75" dur="1" fill="hold">
                                          <p:stCondLst>
                                            <p:cond delay="0"/>
                                          </p:stCondLst>
                                        </p:cTn>
                                        <p:tgtEl>
                                          <p:spTgt spid="21"/>
                                        </p:tgtEl>
                                        <p:attrNameLst>
                                          <p:attrName>style.visibility</p:attrName>
                                        </p:attrNameLst>
                                      </p:cBhvr>
                                      <p:to>
                                        <p:strVal val="visible"/>
                                      </p:to>
                                    </p:set>
                                    <p:animEffect transition="in" filter="box(in)">
                                      <p:cBhvr>
                                        <p:cTn id="76" dur="2000"/>
                                        <p:tgtEl>
                                          <p:spTgt spid="21"/>
                                        </p:tgtEl>
                                      </p:cBhvr>
                                    </p:animEffect>
                                  </p:childTnLst>
                                </p:cTn>
                              </p:par>
                            </p:childTnLst>
                          </p:cTn>
                        </p:par>
                      </p:childTnLst>
                    </p:cTn>
                  </p:par>
                  <p:par>
                    <p:cTn id="77" fill="hold">
                      <p:stCondLst>
                        <p:cond delay="indefinite"/>
                      </p:stCondLst>
                      <p:childTnLst>
                        <p:par>
                          <p:cTn id="78" fill="hold">
                            <p:stCondLst>
                              <p:cond delay="0"/>
                            </p:stCondLst>
                            <p:childTnLst>
                              <p:par>
                                <p:cTn id="79" presetID="4" presetClass="entr" presetSubtype="16" fill="hold" nodeType="clickEffect">
                                  <p:stCondLst>
                                    <p:cond delay="0"/>
                                  </p:stCondLst>
                                  <p:childTnLst>
                                    <p:set>
                                      <p:cBhvr>
                                        <p:cTn id="80" dur="1" fill="hold">
                                          <p:stCondLst>
                                            <p:cond delay="0"/>
                                          </p:stCondLst>
                                        </p:cTn>
                                        <p:tgtEl>
                                          <p:spTgt spid="10"/>
                                        </p:tgtEl>
                                        <p:attrNameLst>
                                          <p:attrName>style.visibility</p:attrName>
                                        </p:attrNameLst>
                                      </p:cBhvr>
                                      <p:to>
                                        <p:strVal val="visible"/>
                                      </p:to>
                                    </p:set>
                                    <p:animEffect transition="in" filter="box(in)">
                                      <p:cBhvr>
                                        <p:cTn id="81" dur="2000"/>
                                        <p:tgtEl>
                                          <p:spTgt spid="10"/>
                                        </p:tgtEl>
                                      </p:cBhvr>
                                    </p:animEffect>
                                  </p:childTnLst>
                                </p:cTn>
                              </p:par>
                              <p:par>
                                <p:cTn id="82" presetID="4" presetClass="entr" presetSubtype="16" fill="hold" nodeType="withEffect">
                                  <p:stCondLst>
                                    <p:cond delay="0"/>
                                  </p:stCondLst>
                                  <p:childTnLst>
                                    <p:set>
                                      <p:cBhvr>
                                        <p:cTn id="83" dur="1" fill="hold">
                                          <p:stCondLst>
                                            <p:cond delay="0"/>
                                          </p:stCondLst>
                                        </p:cTn>
                                        <p:tgtEl>
                                          <p:spTgt spid="13"/>
                                        </p:tgtEl>
                                        <p:attrNameLst>
                                          <p:attrName>style.visibility</p:attrName>
                                        </p:attrNameLst>
                                      </p:cBhvr>
                                      <p:to>
                                        <p:strVal val="visible"/>
                                      </p:to>
                                    </p:set>
                                    <p:animEffect transition="in" filter="box(in)">
                                      <p:cBhvr>
                                        <p:cTn id="84" dur="2000"/>
                                        <p:tgtEl>
                                          <p:spTgt spid="13"/>
                                        </p:tgtEl>
                                      </p:cBhvr>
                                    </p:animEffect>
                                  </p:childTnLst>
                                </p:cTn>
                              </p:par>
                            </p:childTnLst>
                          </p:cTn>
                        </p:par>
                      </p:childTnLst>
                    </p:cTn>
                  </p:par>
                  <p:par>
                    <p:cTn id="85" fill="hold">
                      <p:stCondLst>
                        <p:cond delay="indefinite"/>
                      </p:stCondLst>
                      <p:childTnLst>
                        <p:par>
                          <p:cTn id="86" fill="hold">
                            <p:stCondLst>
                              <p:cond delay="0"/>
                            </p:stCondLst>
                            <p:childTnLst>
                              <p:par>
                                <p:cTn id="87" presetID="4" presetClass="entr" presetSubtype="16" fill="hold" nodeType="clickEffect">
                                  <p:stCondLst>
                                    <p:cond delay="0"/>
                                  </p:stCondLst>
                                  <p:childTnLst>
                                    <p:set>
                                      <p:cBhvr>
                                        <p:cTn id="88" dur="1" fill="hold">
                                          <p:stCondLst>
                                            <p:cond delay="0"/>
                                          </p:stCondLst>
                                        </p:cTn>
                                        <p:tgtEl>
                                          <p:spTgt spid="16"/>
                                        </p:tgtEl>
                                        <p:attrNameLst>
                                          <p:attrName>style.visibility</p:attrName>
                                        </p:attrNameLst>
                                      </p:cBhvr>
                                      <p:to>
                                        <p:strVal val="visible"/>
                                      </p:to>
                                    </p:set>
                                    <p:animEffect transition="in" filter="box(in)">
                                      <p:cBhvr>
                                        <p:cTn id="89" dur="2000"/>
                                        <p:tgtEl>
                                          <p:spTgt spid="16"/>
                                        </p:tgtEl>
                                      </p:cBhvr>
                                    </p:animEffect>
                                  </p:childTnLst>
                                </p:cTn>
                              </p:par>
                              <p:par>
                                <p:cTn id="90" presetID="4" presetClass="entr" presetSubtype="16" fill="hold" nodeType="withEffect">
                                  <p:stCondLst>
                                    <p:cond delay="0"/>
                                  </p:stCondLst>
                                  <p:childTnLst>
                                    <p:set>
                                      <p:cBhvr>
                                        <p:cTn id="91" dur="1" fill="hold">
                                          <p:stCondLst>
                                            <p:cond delay="0"/>
                                          </p:stCondLst>
                                        </p:cTn>
                                        <p:tgtEl>
                                          <p:spTgt spid="17"/>
                                        </p:tgtEl>
                                        <p:attrNameLst>
                                          <p:attrName>style.visibility</p:attrName>
                                        </p:attrNameLst>
                                      </p:cBhvr>
                                      <p:to>
                                        <p:strVal val="visible"/>
                                      </p:to>
                                    </p:set>
                                    <p:animEffect transition="in" filter="box(in)">
                                      <p:cBhvr>
                                        <p:cTn id="92" dur="2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4" grpId="0"/>
      <p:bldP spid="2" grpId="0"/>
      <p:bldP spid="3" grpId="0"/>
      <p:bldP spid="11" grpId="0"/>
      <p:bldP spid="23" grpId="0" animBg="1"/>
      <p:bldP spid="22" grpId="0" animBg="1"/>
      <p:bldP spid="5" grpId="0"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87575" y="147870"/>
            <a:ext cx="1232526" cy="611875"/>
          </a:xfrm>
          <a:prstGeom prst="rect">
            <a:avLst/>
          </a:prstGeom>
          <a:noFill/>
          <a:ln>
            <a:noFill/>
          </a:ln>
        </p:spPr>
      </p:pic>
      <p:pic>
        <p:nvPicPr>
          <p:cNvPr id="1026" name="Picture 2" descr="Kids With A Blank Board Against White Background Stock Photo, Picture And  Royalty Free Image. Image 8129502."/>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64870" y="697865"/>
            <a:ext cx="7017385" cy="430085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148840" y="2488565"/>
            <a:ext cx="4754880" cy="22891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endParaRPr lang="en-US" sz="2000" b="1" dirty="0">
              <a:solidFill>
                <a:schemeClr val="tx1"/>
              </a:solidFill>
            </a:endParaRPr>
          </a:p>
          <a:p>
            <a:pPr>
              <a:lnSpc>
                <a:spcPct val="100000"/>
              </a:lnSpc>
            </a:pPr>
            <a:endParaRPr lang="en-US" sz="2000" b="1" dirty="0">
              <a:solidFill>
                <a:schemeClr val="tx1"/>
              </a:solidFill>
            </a:endParaRPr>
          </a:p>
          <a:p>
            <a:pPr>
              <a:lnSpc>
                <a:spcPct val="100000"/>
              </a:lnSpc>
            </a:pPr>
            <a:r>
              <a:rPr lang="en-US" sz="2000" b="1" dirty="0">
                <a:solidFill>
                  <a:schemeClr val="tx1"/>
                </a:solidFill>
              </a:rPr>
              <a:t> Class Work :</a:t>
            </a:r>
            <a:endParaRPr lang="en-US" sz="2000" b="1" dirty="0">
              <a:solidFill>
                <a:schemeClr val="tx1"/>
              </a:solidFill>
            </a:endParaRPr>
          </a:p>
          <a:p>
            <a:pPr>
              <a:lnSpc>
                <a:spcPct val="100000"/>
              </a:lnSpc>
            </a:pPr>
            <a:r>
              <a:rPr lang="en-US" sz="2000" b="1" dirty="0">
                <a:solidFill>
                  <a:schemeClr val="tx1"/>
                </a:solidFill>
              </a:rPr>
              <a:t>           </a:t>
            </a:r>
            <a:r>
              <a:rPr lang="en-US" sz="2000" b="1" dirty="0">
                <a:solidFill>
                  <a:schemeClr val="tx1"/>
                </a:solidFill>
                <a:latin typeface="Arial" panose="020B0604020202020204" pitchFamily="34" charset="0"/>
                <a:cs typeface="Arial" panose="020B0604020202020204" pitchFamily="34" charset="0"/>
                <a:sym typeface="+mn-ea"/>
              </a:rPr>
              <a:t>  </a:t>
            </a:r>
            <a:r>
              <a:rPr lang="en-US" sz="2000" b="1" dirty="0">
                <a:solidFill>
                  <a:schemeClr val="tx1"/>
                </a:solidFill>
                <a:latin typeface="Arial" panose="020B0604020202020204" pitchFamily="34" charset="0"/>
              </a:rPr>
              <a:t>Exercise-7 B  in the </a:t>
            </a:r>
            <a:r>
              <a:rPr lang="en-IN" altLang="en-US" sz="2000" b="1" dirty="0">
                <a:solidFill>
                  <a:schemeClr val="tx1"/>
                </a:solidFill>
                <a:latin typeface="Arial" panose="020B0604020202020204" pitchFamily="34" charset="0"/>
              </a:rPr>
              <a:t>note</a:t>
            </a:r>
            <a:r>
              <a:rPr lang="en-US" sz="2000" b="1" dirty="0">
                <a:solidFill>
                  <a:schemeClr val="tx1"/>
                </a:solidFill>
                <a:latin typeface="Arial" panose="020B0604020202020204" pitchFamily="34" charset="0"/>
              </a:rPr>
              <a:t>book.</a:t>
            </a:r>
            <a:r>
              <a:rPr lang="en-US" sz="2000" b="1" dirty="0">
                <a:solidFill>
                  <a:schemeClr val="tx1"/>
                </a:solidFill>
              </a:rPr>
              <a:t>               </a:t>
            </a:r>
            <a:endParaRPr lang="en-US" sz="2000" b="1" dirty="0">
              <a:solidFill>
                <a:schemeClr val="tx1"/>
              </a:solidFill>
            </a:endParaRPr>
          </a:p>
          <a:p>
            <a:pPr>
              <a:lnSpc>
                <a:spcPct val="100000"/>
              </a:lnSpc>
            </a:pPr>
            <a:r>
              <a:rPr lang="en-US" sz="2000" b="1" dirty="0">
                <a:solidFill>
                  <a:schemeClr val="tx1"/>
                </a:solidFill>
              </a:rPr>
              <a:t>                  </a:t>
            </a:r>
            <a:r>
              <a:rPr lang="en-US" sz="2000" b="1" dirty="0">
                <a:solidFill>
                  <a:schemeClr val="tx1"/>
                </a:solidFill>
                <a:sym typeface="+mn-ea"/>
              </a:rPr>
              <a:t> </a:t>
            </a:r>
            <a:endParaRPr lang="en-US" sz="2000" b="1" dirty="0">
              <a:solidFill>
                <a:schemeClr val="tx1"/>
              </a:solidFill>
            </a:endParaRPr>
          </a:p>
        </p:txBody>
      </p:sp>
      <p:sp>
        <p:nvSpPr>
          <p:cNvPr id="3" name="Google Shape;64;p14"/>
          <p:cNvSpPr txBox="1"/>
          <p:nvPr/>
        </p:nvSpPr>
        <p:spPr>
          <a:xfrm>
            <a:off x="179705" y="147955"/>
            <a:ext cx="2767330" cy="781050"/>
          </a:xfrm>
          <a:prstGeom prst="rect">
            <a:avLst/>
          </a:prstGeom>
          <a:noFill/>
          <a:ln>
            <a:noFill/>
          </a:ln>
        </p:spPr>
        <p:txBody>
          <a:bodyPr spcFirstLastPara="1" wrap="square" lIns="91425" tIns="91425" rIns="91425" bIns="91425" anchor="t" anchorCtr="0">
            <a:noAutofit/>
          </a:bodyPr>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r>
              <a:rPr lang="en-US" sz="1800" b="1" dirty="0">
                <a:solidFill>
                  <a:schemeClr val="tx1"/>
                </a:solidFill>
                <a:latin typeface="Algerian" panose="04020705040A02060702" pitchFamily="82" charset="0"/>
                <a:sym typeface="+mn-ea"/>
              </a:rPr>
              <a:t>  </a:t>
            </a:r>
            <a:endParaRPr lang="en-US" sz="1800" b="1" dirty="0">
              <a:solidFill>
                <a:schemeClr val="bg1"/>
              </a:solidFill>
              <a:latin typeface="Algerian" panose="04020705040A02060702" pitchFamily="82"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TANGRAMS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18360" y="152315"/>
            <a:ext cx="1232526" cy="611875"/>
          </a:xfrm>
          <a:prstGeom prst="rect">
            <a:avLst/>
          </a:prstGeom>
          <a:noFill/>
          <a:ln>
            <a:noFill/>
          </a:ln>
        </p:spPr>
      </p:pic>
      <p:sp>
        <p:nvSpPr>
          <p:cNvPr id="64" name="Google Shape;64;p14"/>
          <p:cNvSpPr txBox="1"/>
          <p:nvPr/>
        </p:nvSpPr>
        <p:spPr>
          <a:xfrm>
            <a:off x="167004" y="208850"/>
            <a:ext cx="8099916"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panose="020B0604020202020204"/>
              <a:buNone/>
            </a:pPr>
            <a:r>
              <a:rPr lang="en-GB" sz="2200" b="1" i="0" u="none" strike="noStrike" cap="none" dirty="0">
                <a:solidFill>
                  <a:srgbClr val="FF0000"/>
                </a:solidFill>
                <a:latin typeface="Calibri" panose="020F0502020204030204" pitchFamily="34" charset="0"/>
                <a:cs typeface="Calibri" panose="020F0502020204030204" pitchFamily="34" charset="0"/>
                <a:sym typeface="Arial" panose="020B0604020202020204"/>
              </a:rPr>
              <a:t>LEARNING OUTCOME:</a:t>
            </a:r>
            <a:endParaRPr sz="2200" b="1" i="0" u="none" strike="noStrike" cap="none" dirty="0">
              <a:solidFill>
                <a:srgbClr val="FF0000"/>
              </a:solidFill>
              <a:latin typeface="Calibri" panose="020F0502020204030204" pitchFamily="34" charset="0"/>
              <a:cs typeface="Calibri" panose="020F0502020204030204" pitchFamily="34" charset="0"/>
              <a:sym typeface="Arial" panose="020B0604020202020204"/>
            </a:endParaRPr>
          </a:p>
        </p:txBody>
      </p:sp>
      <p:sp>
        <p:nvSpPr>
          <p:cNvPr id="65" name="Google Shape;65;p14"/>
          <p:cNvSpPr txBox="1"/>
          <p:nvPr/>
        </p:nvSpPr>
        <p:spPr>
          <a:xfrm>
            <a:off x="213360" y="1280160"/>
            <a:ext cx="8717280" cy="2583815"/>
          </a:xfrm>
          <a:prstGeom prst="rect">
            <a:avLst/>
          </a:prstGeom>
          <a:noFill/>
          <a:ln>
            <a:noFill/>
          </a:ln>
        </p:spPr>
        <p:txBody>
          <a:bodyPr spcFirstLastPara="1" wrap="square" lIns="91425" tIns="91425" rIns="91425" bIns="91425" anchor="t" anchorCtr="0">
            <a:noAutofit/>
          </a:bodyPr>
          <a:lstStyle/>
          <a:p>
            <a:pPr marL="0" marR="0" lvl="0" indent="0" algn="l" rtl="0">
              <a:lnSpc>
                <a:spcPct val="150000"/>
              </a:lnSpc>
              <a:spcBef>
                <a:spcPts val="0"/>
              </a:spcBef>
              <a:spcAft>
                <a:spcPts val="0"/>
              </a:spcAft>
              <a:buClr>
                <a:srgbClr val="000000"/>
              </a:buClr>
              <a:buSzPts val="1400"/>
              <a:buFont typeface="Arial" panose="020B0604020202020204"/>
              <a:buNone/>
            </a:pPr>
            <a:r>
              <a:rPr lang="en-US" sz="20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Children recognizes the 7 shapes that make a square. Learn about tangrams that are great tools for geometry, area, perimeter, and fractions. Practice and create shapes using Tangram pieces. Use problem solving skills to create animal Tangrams. Build fine motor skills.</a:t>
            </a:r>
            <a:endParaRPr lang="en-US" sz="2000" b="1"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1"/>
          <a:srcRect/>
          <a:stretch>
            <a:fillRect/>
          </a:stretch>
        </p:blipFill>
        <p:spPr>
          <a:xfrm>
            <a:off x="7656765" y="131360"/>
            <a:ext cx="1232526" cy="611875"/>
          </a:xfrm>
          <a:prstGeom prst="rect">
            <a:avLst/>
          </a:prstGeom>
          <a:noFill/>
          <a:ln>
            <a:noFill/>
          </a:ln>
        </p:spPr>
      </p:pic>
      <p:sp>
        <p:nvSpPr>
          <p:cNvPr id="6" name="Google Shape;78;p16"/>
          <p:cNvSpPr txBox="1"/>
          <p:nvPr/>
        </p:nvSpPr>
        <p:spPr>
          <a:xfrm>
            <a:off x="496570" y="1422400"/>
            <a:ext cx="7967980" cy="2299335"/>
          </a:xfrm>
          <a:prstGeom prst="rect">
            <a:avLst/>
          </a:prstGeom>
          <a:noFill/>
          <a:ln>
            <a:noFill/>
          </a:ln>
        </p:spPr>
        <p:txBody>
          <a:bodyPr spcFirstLastPara="1" wrap="square" lIns="91425" tIns="91425" rIns="91425" bIns="91425" anchor="ctr" anchorCtr="0">
            <a:noAutofit/>
          </a:bodyPr>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000000"/>
                </a:solidFill>
                <a:latin typeface="Arial" panose="020B0604020202020204"/>
                <a:ea typeface="Arial" panose="020B0604020202020204"/>
                <a:cs typeface="Arial" panose="020B0604020202020204"/>
                <a:sym typeface="Arial" panose="020B0604020202020204"/>
              </a:rPr>
              <a:t>THANKING YOU</a:t>
            </a:r>
            <a:endParaRPr sz="4000" b="1" i="0" u="none" strike="noStrike" cap="none">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FF0000"/>
                </a:solidFill>
                <a:latin typeface="Arial" panose="020B0604020202020204"/>
                <a:ea typeface="Arial" panose="020B0604020202020204"/>
                <a:cs typeface="Arial" panose="020B0604020202020204"/>
                <a:sym typeface="Arial" panose="020B0604020202020204"/>
              </a:rPr>
              <a:t>ODM EDUCATIONAL GROUP</a:t>
            </a:r>
            <a:endParaRPr sz="4000" b="1" i="0" u="none" strike="noStrike" cap="none">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31695" y="83100"/>
            <a:ext cx="1232526" cy="611875"/>
          </a:xfrm>
          <a:prstGeom prst="rect">
            <a:avLst/>
          </a:prstGeom>
          <a:noFill/>
          <a:ln>
            <a:noFill/>
          </a:ln>
        </p:spPr>
      </p:pic>
      <p:sp>
        <p:nvSpPr>
          <p:cNvPr id="15" name="Isosceles Triangle 15"/>
          <p:cNvSpPr/>
          <p:nvPr/>
        </p:nvSpPr>
        <p:spPr>
          <a:xfrm rot="10800000">
            <a:off x="457041" y="1711643"/>
            <a:ext cx="2190750" cy="1001395"/>
          </a:xfrm>
          <a:prstGeom prst="triangle">
            <a:avLst>
              <a:gd name="adj" fmla="val 50680"/>
            </a:avLst>
          </a:prstGeom>
          <a:solidFill>
            <a:srgbClr val="46D71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lstStyle/>
          <a:p>
            <a:endParaRPr lang="en-IN"/>
          </a:p>
        </p:txBody>
      </p:sp>
      <p:sp>
        <p:nvSpPr>
          <p:cNvPr id="21" name="Isosceles Triangle 21"/>
          <p:cNvSpPr/>
          <p:nvPr/>
        </p:nvSpPr>
        <p:spPr>
          <a:xfrm rot="5400000">
            <a:off x="6002814" y="2620645"/>
            <a:ext cx="2015490" cy="1089025"/>
          </a:xfrm>
          <a:prstGeom prst="triangle">
            <a:avLst>
              <a:gd name="adj" fmla="val 50291"/>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lstStyle/>
          <a:p>
            <a:endParaRPr lang="en-IN"/>
          </a:p>
        </p:txBody>
      </p:sp>
      <p:sp>
        <p:nvSpPr>
          <p:cNvPr id="22" name="Isosceles Triangle 22"/>
          <p:cNvSpPr/>
          <p:nvPr/>
        </p:nvSpPr>
        <p:spPr>
          <a:xfrm rot="16200000">
            <a:off x="4030821" y="1378903"/>
            <a:ext cx="995680" cy="561340"/>
          </a:xfrm>
          <a:prstGeom prst="triangle">
            <a:avLst/>
          </a:prstGeom>
          <a:solidFill>
            <a:srgbClr val="0000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lstStyle/>
          <a:p>
            <a:endParaRPr lang="en-IN"/>
          </a:p>
        </p:txBody>
      </p:sp>
      <p:sp>
        <p:nvSpPr>
          <p:cNvPr id="23" name="Rectangle 23"/>
          <p:cNvSpPr/>
          <p:nvPr/>
        </p:nvSpPr>
        <p:spPr>
          <a:xfrm rot="3004350">
            <a:off x="7679849" y="1457325"/>
            <a:ext cx="772160" cy="857885"/>
          </a:xfrm>
          <a:custGeom>
            <a:avLst/>
            <a:gdLst>
              <a:gd name="connsiteX0" fmla="*/ 0 w 724535"/>
              <a:gd name="connsiteY0" fmla="*/ 0 h 812165"/>
              <a:gd name="connsiteX1" fmla="*/ 724535 w 724535"/>
              <a:gd name="connsiteY1" fmla="*/ 0 h 812165"/>
              <a:gd name="connsiteX2" fmla="*/ 724535 w 724535"/>
              <a:gd name="connsiteY2" fmla="*/ 812165 h 812165"/>
              <a:gd name="connsiteX3" fmla="*/ 0 w 724535"/>
              <a:gd name="connsiteY3" fmla="*/ 812165 h 812165"/>
              <a:gd name="connsiteX4" fmla="*/ 0 w 724535"/>
              <a:gd name="connsiteY4" fmla="*/ 0 h 812165"/>
              <a:gd name="connsiteX0-1" fmla="*/ 0 w 747107"/>
              <a:gd name="connsiteY0-2" fmla="*/ 26969 h 839134"/>
              <a:gd name="connsiteX1-3" fmla="*/ 747107 w 747107"/>
              <a:gd name="connsiteY1-4" fmla="*/ 0 h 839134"/>
              <a:gd name="connsiteX2-5" fmla="*/ 724535 w 747107"/>
              <a:gd name="connsiteY2-6" fmla="*/ 839134 h 839134"/>
              <a:gd name="connsiteX3-7" fmla="*/ 0 w 747107"/>
              <a:gd name="connsiteY3-8" fmla="*/ 839134 h 839134"/>
              <a:gd name="connsiteX4-9" fmla="*/ 0 w 747107"/>
              <a:gd name="connsiteY4-10" fmla="*/ 26969 h 839134"/>
              <a:gd name="connsiteX0-11" fmla="*/ 0 w 756915"/>
              <a:gd name="connsiteY0-12" fmla="*/ 26969 h 839134"/>
              <a:gd name="connsiteX1-13" fmla="*/ 747107 w 756915"/>
              <a:gd name="connsiteY1-14" fmla="*/ 0 h 839134"/>
              <a:gd name="connsiteX2-15" fmla="*/ 756915 w 756915"/>
              <a:gd name="connsiteY2-16" fmla="*/ 782145 h 839134"/>
              <a:gd name="connsiteX3-17" fmla="*/ 0 w 756915"/>
              <a:gd name="connsiteY3-18" fmla="*/ 839134 h 839134"/>
              <a:gd name="connsiteX4-19" fmla="*/ 0 w 756915"/>
              <a:gd name="connsiteY4-20" fmla="*/ 26969 h 839134"/>
              <a:gd name="connsiteX0-21" fmla="*/ 0 w 771963"/>
              <a:gd name="connsiteY0-22" fmla="*/ 44954 h 839134"/>
              <a:gd name="connsiteX1-23" fmla="*/ 762155 w 771963"/>
              <a:gd name="connsiteY1-24" fmla="*/ 0 h 839134"/>
              <a:gd name="connsiteX2-25" fmla="*/ 771963 w 771963"/>
              <a:gd name="connsiteY2-26" fmla="*/ 782145 h 839134"/>
              <a:gd name="connsiteX3-27" fmla="*/ 15048 w 771963"/>
              <a:gd name="connsiteY3-28" fmla="*/ 839134 h 839134"/>
              <a:gd name="connsiteX4-29" fmla="*/ 0 w 771963"/>
              <a:gd name="connsiteY4-30" fmla="*/ 44954 h 839134"/>
              <a:gd name="connsiteX0-31" fmla="*/ 0 w 771963"/>
              <a:gd name="connsiteY0-32" fmla="*/ 44954 h 857950"/>
              <a:gd name="connsiteX1-33" fmla="*/ 762155 w 771963"/>
              <a:gd name="connsiteY1-34" fmla="*/ 0 h 857950"/>
              <a:gd name="connsiteX2-35" fmla="*/ 771963 w 771963"/>
              <a:gd name="connsiteY2-36" fmla="*/ 782145 h 857950"/>
              <a:gd name="connsiteX3-37" fmla="*/ 37517 w 771963"/>
              <a:gd name="connsiteY3-38" fmla="*/ 857950 h 857950"/>
              <a:gd name="connsiteX4-39" fmla="*/ 0 w 771963"/>
              <a:gd name="connsiteY4-40" fmla="*/ 44954 h 857950"/>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771963" h="857950">
                <a:moveTo>
                  <a:pt x="0" y="44954"/>
                </a:moveTo>
                <a:lnTo>
                  <a:pt x="762155" y="0"/>
                </a:lnTo>
                <a:lnTo>
                  <a:pt x="771963" y="782145"/>
                </a:lnTo>
                <a:lnTo>
                  <a:pt x="37517" y="857950"/>
                </a:lnTo>
                <a:lnTo>
                  <a:pt x="0" y="44954"/>
                </a:lnTo>
                <a:close/>
              </a:path>
            </a:pathLst>
          </a:cu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lstStyle/>
          <a:p>
            <a:endParaRPr lang="en-IN"/>
          </a:p>
        </p:txBody>
      </p:sp>
      <p:sp>
        <p:nvSpPr>
          <p:cNvPr id="24" name="Isosceles Triangle 24"/>
          <p:cNvSpPr/>
          <p:nvPr/>
        </p:nvSpPr>
        <p:spPr>
          <a:xfrm>
            <a:off x="738981" y="3495993"/>
            <a:ext cx="995680" cy="561340"/>
          </a:xfrm>
          <a:prstGeom prst="triangle">
            <a:avLst/>
          </a:prstGeom>
          <a:solidFill>
            <a:srgbClr val="00FFCC"/>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lstStyle/>
          <a:p>
            <a:endParaRPr lang="en-IN"/>
          </a:p>
        </p:txBody>
      </p:sp>
      <p:sp>
        <p:nvSpPr>
          <p:cNvPr id="25" name="Right Triangle 25"/>
          <p:cNvSpPr/>
          <p:nvPr/>
        </p:nvSpPr>
        <p:spPr>
          <a:xfrm rot="16200000">
            <a:off x="3147219" y="2832100"/>
            <a:ext cx="1002030" cy="1078865"/>
          </a:xfrm>
          <a:prstGeom prst="rtTriangle">
            <a:avLst/>
          </a:prstGeom>
          <a:solidFill>
            <a:srgbClr val="FF99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lstStyle/>
          <a:p>
            <a:endParaRPr lang="en-IN"/>
          </a:p>
        </p:txBody>
      </p:sp>
      <p:sp>
        <p:nvSpPr>
          <p:cNvPr id="26" name="Parallelogram 26"/>
          <p:cNvSpPr/>
          <p:nvPr/>
        </p:nvSpPr>
        <p:spPr>
          <a:xfrm>
            <a:off x="4411186" y="4125913"/>
            <a:ext cx="1658620" cy="528320"/>
          </a:xfrm>
          <a:custGeom>
            <a:avLst/>
            <a:gdLst>
              <a:gd name="connsiteX0" fmla="*/ 0 w 1593850"/>
              <a:gd name="connsiteY0" fmla="*/ 521335 h 521335"/>
              <a:gd name="connsiteX1" fmla="*/ 130334 w 1593850"/>
              <a:gd name="connsiteY1" fmla="*/ 0 h 521335"/>
              <a:gd name="connsiteX2" fmla="*/ 1593850 w 1593850"/>
              <a:gd name="connsiteY2" fmla="*/ 0 h 521335"/>
              <a:gd name="connsiteX3" fmla="*/ 1463516 w 1593850"/>
              <a:gd name="connsiteY3" fmla="*/ 521335 h 521335"/>
              <a:gd name="connsiteX4" fmla="*/ 0 w 1593850"/>
              <a:gd name="connsiteY4" fmla="*/ 521335 h 521335"/>
              <a:gd name="connsiteX0-1" fmla="*/ 0 w 1593850"/>
              <a:gd name="connsiteY0-2" fmla="*/ 521335 h 544781"/>
              <a:gd name="connsiteX1-3" fmla="*/ 130334 w 1593850"/>
              <a:gd name="connsiteY1-4" fmla="*/ 0 h 544781"/>
              <a:gd name="connsiteX2-5" fmla="*/ 1593850 w 1593850"/>
              <a:gd name="connsiteY2-6" fmla="*/ 0 h 544781"/>
              <a:gd name="connsiteX3-7" fmla="*/ 988731 w 1593850"/>
              <a:gd name="connsiteY3-8" fmla="*/ 544781 h 544781"/>
              <a:gd name="connsiteX4-9" fmla="*/ 0 w 1593850"/>
              <a:gd name="connsiteY4-10" fmla="*/ 521335 h 544781"/>
              <a:gd name="connsiteX0-11" fmla="*/ 0 w 1593850"/>
              <a:gd name="connsiteY0-12" fmla="*/ 521335 h 544781"/>
              <a:gd name="connsiteX1-13" fmla="*/ 130334 w 1593850"/>
              <a:gd name="connsiteY1-14" fmla="*/ 0 h 544781"/>
              <a:gd name="connsiteX2-15" fmla="*/ 1593850 w 1593850"/>
              <a:gd name="connsiteY2-16" fmla="*/ 0 h 544781"/>
              <a:gd name="connsiteX3-17" fmla="*/ 988731 w 1593850"/>
              <a:gd name="connsiteY3-18" fmla="*/ 544781 h 544781"/>
              <a:gd name="connsiteX4-19" fmla="*/ 0 w 1593850"/>
              <a:gd name="connsiteY4-20" fmla="*/ 521335 h 544781"/>
              <a:gd name="connsiteX0-21" fmla="*/ 0 w 1593850"/>
              <a:gd name="connsiteY0-22" fmla="*/ 521335 h 529688"/>
              <a:gd name="connsiteX1-23" fmla="*/ 130334 w 1593850"/>
              <a:gd name="connsiteY1-24" fmla="*/ 0 h 529688"/>
              <a:gd name="connsiteX2-25" fmla="*/ 1593850 w 1593850"/>
              <a:gd name="connsiteY2-26" fmla="*/ 0 h 529688"/>
              <a:gd name="connsiteX3-27" fmla="*/ 1088377 w 1593850"/>
              <a:gd name="connsiteY3-28" fmla="*/ 529688 h 529688"/>
              <a:gd name="connsiteX4-29" fmla="*/ 0 w 1593850"/>
              <a:gd name="connsiteY4-30" fmla="*/ 521335 h 529688"/>
              <a:gd name="connsiteX0-31" fmla="*/ 0 w 1658327"/>
              <a:gd name="connsiteY0-32" fmla="*/ 521335 h 529688"/>
              <a:gd name="connsiteX1-33" fmla="*/ 130334 w 1658327"/>
              <a:gd name="connsiteY1-34" fmla="*/ 0 h 529688"/>
              <a:gd name="connsiteX2-35" fmla="*/ 1658327 w 1658327"/>
              <a:gd name="connsiteY2-36" fmla="*/ 17588 h 529688"/>
              <a:gd name="connsiteX3-37" fmla="*/ 1088377 w 1658327"/>
              <a:gd name="connsiteY3-38" fmla="*/ 529688 h 529688"/>
              <a:gd name="connsiteX4-39" fmla="*/ 0 w 1658327"/>
              <a:gd name="connsiteY4-40" fmla="*/ 521335 h 529688"/>
              <a:gd name="connsiteX0-41" fmla="*/ 0 w 1658327"/>
              <a:gd name="connsiteY0-42" fmla="*/ 521335 h 529688"/>
              <a:gd name="connsiteX1-43" fmla="*/ 564011 w 1658327"/>
              <a:gd name="connsiteY1-44" fmla="*/ 0 h 529688"/>
              <a:gd name="connsiteX2-45" fmla="*/ 1658327 w 1658327"/>
              <a:gd name="connsiteY2-46" fmla="*/ 17588 h 529688"/>
              <a:gd name="connsiteX3-47" fmla="*/ 1088377 w 1658327"/>
              <a:gd name="connsiteY3-48" fmla="*/ 529688 h 529688"/>
              <a:gd name="connsiteX4-49" fmla="*/ 0 w 1658327"/>
              <a:gd name="connsiteY4-50" fmla="*/ 521335 h 529688"/>
              <a:gd name="connsiteX0-51" fmla="*/ 0 w 1658327"/>
              <a:gd name="connsiteY0-52" fmla="*/ 521335 h 528369"/>
              <a:gd name="connsiteX1-53" fmla="*/ 564011 w 1658327"/>
              <a:gd name="connsiteY1-54" fmla="*/ 0 h 528369"/>
              <a:gd name="connsiteX2-55" fmla="*/ 1658327 w 1658327"/>
              <a:gd name="connsiteY2-56" fmla="*/ 17588 h 528369"/>
              <a:gd name="connsiteX3-57" fmla="*/ 1094237 w 1658327"/>
              <a:gd name="connsiteY3-58" fmla="*/ 528369 h 528369"/>
              <a:gd name="connsiteX4-59" fmla="*/ 0 w 1658327"/>
              <a:gd name="connsiteY4-60" fmla="*/ 521335 h 528369"/>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658327" h="528369">
                <a:moveTo>
                  <a:pt x="0" y="521335"/>
                </a:moveTo>
                <a:lnTo>
                  <a:pt x="564011" y="0"/>
                </a:lnTo>
                <a:lnTo>
                  <a:pt x="1658327" y="17588"/>
                </a:lnTo>
                <a:cubicBezTo>
                  <a:pt x="1456621" y="199182"/>
                  <a:pt x="1301805" y="346775"/>
                  <a:pt x="1094237" y="528369"/>
                </a:cubicBezTo>
                <a:lnTo>
                  <a:pt x="0" y="521335"/>
                </a:lnTo>
                <a:close/>
              </a:path>
            </a:pathLst>
          </a:custGeom>
          <a:solidFill>
            <a:srgbClr val="E927C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lstStyle/>
          <a:p>
            <a:endParaRPr lang="en-IN"/>
          </a:p>
        </p:txBody>
      </p:sp>
      <p:sp>
        <p:nvSpPr>
          <p:cNvPr id="2" name="Text Box 1"/>
          <p:cNvSpPr txBox="1"/>
          <p:nvPr/>
        </p:nvSpPr>
        <p:spPr>
          <a:xfrm>
            <a:off x="2647950" y="530225"/>
            <a:ext cx="3768090" cy="398780"/>
          </a:xfrm>
          <a:prstGeom prst="rect">
            <a:avLst/>
          </a:prstGeom>
          <a:solidFill>
            <a:srgbClr val="FF0000"/>
          </a:solidFill>
        </p:spPr>
        <p:txBody>
          <a:bodyPr wrap="square" rtlCol="0" anchor="t">
            <a:spAutoFit/>
          </a:bodyPr>
          <a:p>
            <a:r>
              <a:rPr lang="en-US" sz="2000" b="1"/>
              <a:t>These are some 2 - D shapes?</a:t>
            </a:r>
            <a:endParaRPr lang="en-US" sz="2000" b="1"/>
          </a:p>
        </p:txBody>
      </p:sp>
      <p:sp>
        <p:nvSpPr>
          <p:cNvPr id="3" name="Google Shape;64;p14"/>
          <p:cNvSpPr txBox="1"/>
          <p:nvPr/>
        </p:nvSpPr>
        <p:spPr>
          <a:xfrm>
            <a:off x="179705" y="147955"/>
            <a:ext cx="2767330" cy="781050"/>
          </a:xfrm>
          <a:prstGeom prst="rect">
            <a:avLst/>
          </a:prstGeom>
          <a:noFill/>
          <a:ln>
            <a:noFill/>
          </a:ln>
        </p:spPr>
        <p:txBody>
          <a:bodyPr spcFirstLastPara="1" wrap="square" lIns="91425" tIns="91425" rIns="91425" bIns="91425" anchor="t" anchorCtr="0">
            <a:noAutofit/>
          </a:bodyPr>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r>
              <a:rPr lang="en-US" sz="1800" b="1" dirty="0">
                <a:solidFill>
                  <a:schemeClr val="tx1"/>
                </a:solidFill>
                <a:latin typeface="Algerian" panose="04020705040A02060702" pitchFamily="82" charset="0"/>
                <a:sym typeface="+mn-ea"/>
              </a:rPr>
              <a:t>  </a:t>
            </a:r>
            <a:endParaRPr lang="en-US" sz="1800" b="1" dirty="0">
              <a:solidFill>
                <a:schemeClr val="bg1"/>
              </a:solidFill>
              <a:latin typeface="Algerian" panose="04020705040A02060702" pitchFamily="82"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TANGRAMS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ox(in)">
                                      <p:cBhvr>
                                        <p:cTn id="7" dur="2000"/>
                                        <p:tgtEl>
                                          <p:spTgt spid="15"/>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box(in)">
                                      <p:cBhvr>
                                        <p:cTn id="10" dur="2000"/>
                                        <p:tgtEl>
                                          <p:spTgt spid="22"/>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23"/>
                                        </p:tgtEl>
                                        <p:attrNameLst>
                                          <p:attrName>style.visibility</p:attrName>
                                        </p:attrNameLst>
                                      </p:cBhvr>
                                      <p:to>
                                        <p:strVal val="visible"/>
                                      </p:to>
                                    </p:set>
                                    <p:animEffect transition="in" filter="box(in)">
                                      <p:cBhvr>
                                        <p:cTn id="13" dur="2000"/>
                                        <p:tgtEl>
                                          <p:spTgt spid="23"/>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21"/>
                                        </p:tgtEl>
                                        <p:attrNameLst>
                                          <p:attrName>style.visibility</p:attrName>
                                        </p:attrNameLst>
                                      </p:cBhvr>
                                      <p:to>
                                        <p:strVal val="visible"/>
                                      </p:to>
                                    </p:set>
                                    <p:animEffect transition="in" filter="box(in)">
                                      <p:cBhvr>
                                        <p:cTn id="16" dur="2000"/>
                                        <p:tgtEl>
                                          <p:spTgt spid="21"/>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25"/>
                                        </p:tgtEl>
                                        <p:attrNameLst>
                                          <p:attrName>style.visibility</p:attrName>
                                        </p:attrNameLst>
                                      </p:cBhvr>
                                      <p:to>
                                        <p:strVal val="visible"/>
                                      </p:to>
                                    </p:set>
                                    <p:animEffect transition="in" filter="box(in)">
                                      <p:cBhvr>
                                        <p:cTn id="19" dur="2000"/>
                                        <p:tgtEl>
                                          <p:spTgt spid="25"/>
                                        </p:tgtEl>
                                      </p:cBhvr>
                                    </p:animEffect>
                                  </p:childTnLst>
                                </p:cTn>
                              </p:par>
                              <p:par>
                                <p:cTn id="20" presetID="4" presetClass="entr" presetSubtype="16" fill="hold" grpId="0" nodeType="with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box(in)">
                                      <p:cBhvr>
                                        <p:cTn id="22" dur="2000"/>
                                        <p:tgtEl>
                                          <p:spTgt spid="24"/>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26"/>
                                        </p:tgtEl>
                                        <p:attrNameLst>
                                          <p:attrName>style.visibility</p:attrName>
                                        </p:attrNameLst>
                                      </p:cBhvr>
                                      <p:to>
                                        <p:strVal val="visible"/>
                                      </p:to>
                                    </p:set>
                                    <p:animEffect transition="in" filter="box(in)">
                                      <p:cBhvr>
                                        <p:cTn id="25" dur="2000"/>
                                        <p:tgtEl>
                                          <p:spTgt spid="26"/>
                                        </p:tgtEl>
                                      </p:cBhvr>
                                    </p:animEffect>
                                  </p:childTnLst>
                                </p:cTn>
                              </p:par>
                            </p:childTnLst>
                          </p:cTn>
                        </p:par>
                      </p:childTnLst>
                    </p:cTn>
                  </p:par>
                  <p:par>
                    <p:cTn id="26" fill="hold">
                      <p:stCondLst>
                        <p:cond delay="indefinite"/>
                      </p:stCondLst>
                      <p:childTnLst>
                        <p:par>
                          <p:cTn id="27" fill="hold">
                            <p:stCondLst>
                              <p:cond delay="0"/>
                            </p:stCondLst>
                            <p:childTnLst>
                              <p:par>
                                <p:cTn id="28" presetID="41" presetClass="entr" presetSubtype="0" fill="hold" grpId="0" nodeType="clickEffect">
                                  <p:stCondLst>
                                    <p:cond delay="0"/>
                                  </p:stCondLst>
                                  <p:iterate type="lt">
                                    <p:tmPct val="10000"/>
                                  </p:iterate>
                                  <p:childTnLst>
                                    <p:set>
                                      <p:cBhvr>
                                        <p:cTn id="29" dur="1000" fill="hold">
                                          <p:stCondLst>
                                            <p:cond delay="0"/>
                                          </p:stCondLst>
                                        </p:cTn>
                                        <p:tgtEl>
                                          <p:spTgt spid="2"/>
                                        </p:tgtEl>
                                        <p:attrNameLst>
                                          <p:attrName>style.visibility</p:attrName>
                                        </p:attrNameLst>
                                      </p:cBhvr>
                                      <p:to>
                                        <p:strVal val="visible"/>
                                      </p:to>
                                    </p:set>
                                    <p:anim calcmode="lin" valueType="num">
                                      <p:cBhvr>
                                        <p:cTn id="30" dur="10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31" dur="1000" fill="hold"/>
                                        <p:tgtEl>
                                          <p:spTgt spid="2"/>
                                        </p:tgtEl>
                                        <p:attrNameLst>
                                          <p:attrName>ppt_y</p:attrName>
                                        </p:attrNameLst>
                                      </p:cBhvr>
                                      <p:tavLst>
                                        <p:tav tm="0">
                                          <p:val>
                                            <p:strVal val="#ppt_y"/>
                                          </p:val>
                                        </p:tav>
                                        <p:tav tm="100000">
                                          <p:val>
                                            <p:strVal val="#ppt_y"/>
                                          </p:val>
                                        </p:tav>
                                      </p:tavLst>
                                    </p:anim>
                                    <p:anim calcmode="lin" valueType="num">
                                      <p:cBhvr>
                                        <p:cTn id="32" dur="10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33" dur="10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34" dur="1000" tmFilter="0,0; .5, 1; 1, 1"/>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5" grpId="0" animBg="1"/>
      <p:bldP spid="22" grpId="0" animBg="1"/>
      <p:bldP spid="23" grpId="0" animBg="1"/>
      <p:bldP spid="21" grpId="0" animBg="1"/>
      <p:bldP spid="25" grpId="0" animBg="1"/>
      <p:bldP spid="24" grpId="0" animBg="1"/>
      <p:bldP spid="26"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31695" y="83100"/>
            <a:ext cx="1232526" cy="611875"/>
          </a:xfrm>
          <a:prstGeom prst="rect">
            <a:avLst/>
          </a:prstGeom>
          <a:noFill/>
          <a:ln>
            <a:noFill/>
          </a:ln>
        </p:spPr>
      </p:pic>
      <p:sp>
        <p:nvSpPr>
          <p:cNvPr id="15" name="Isosceles Triangle 15"/>
          <p:cNvSpPr/>
          <p:nvPr/>
        </p:nvSpPr>
        <p:spPr>
          <a:xfrm rot="10800000">
            <a:off x="457041" y="1711643"/>
            <a:ext cx="2190750" cy="1001395"/>
          </a:xfrm>
          <a:prstGeom prst="triangle">
            <a:avLst>
              <a:gd name="adj" fmla="val 50680"/>
            </a:avLst>
          </a:prstGeom>
          <a:solidFill>
            <a:srgbClr val="46D71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lstStyle/>
          <a:p>
            <a:endParaRPr lang="en-IN"/>
          </a:p>
        </p:txBody>
      </p:sp>
      <p:sp>
        <p:nvSpPr>
          <p:cNvPr id="21" name="Isosceles Triangle 21"/>
          <p:cNvSpPr/>
          <p:nvPr/>
        </p:nvSpPr>
        <p:spPr>
          <a:xfrm rot="5400000">
            <a:off x="6002814" y="2620645"/>
            <a:ext cx="2015490" cy="1089025"/>
          </a:xfrm>
          <a:prstGeom prst="triangle">
            <a:avLst>
              <a:gd name="adj" fmla="val 50291"/>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lstStyle/>
          <a:p>
            <a:endParaRPr lang="en-IN"/>
          </a:p>
        </p:txBody>
      </p:sp>
      <p:sp>
        <p:nvSpPr>
          <p:cNvPr id="22" name="Isosceles Triangle 22"/>
          <p:cNvSpPr/>
          <p:nvPr/>
        </p:nvSpPr>
        <p:spPr>
          <a:xfrm rot="16200000">
            <a:off x="4030821" y="1378903"/>
            <a:ext cx="995680" cy="561340"/>
          </a:xfrm>
          <a:prstGeom prst="triangle">
            <a:avLst/>
          </a:prstGeom>
          <a:solidFill>
            <a:srgbClr val="0000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lstStyle/>
          <a:p>
            <a:endParaRPr lang="en-IN"/>
          </a:p>
        </p:txBody>
      </p:sp>
      <p:sp>
        <p:nvSpPr>
          <p:cNvPr id="24" name="Isosceles Triangle 24"/>
          <p:cNvSpPr/>
          <p:nvPr/>
        </p:nvSpPr>
        <p:spPr>
          <a:xfrm>
            <a:off x="738981" y="3495993"/>
            <a:ext cx="995680" cy="561340"/>
          </a:xfrm>
          <a:prstGeom prst="triangle">
            <a:avLst/>
          </a:prstGeom>
          <a:solidFill>
            <a:srgbClr val="00FFCC"/>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lstStyle/>
          <a:p>
            <a:endParaRPr lang="en-IN"/>
          </a:p>
        </p:txBody>
      </p:sp>
      <p:sp>
        <p:nvSpPr>
          <p:cNvPr id="25" name="Right Triangle 25"/>
          <p:cNvSpPr/>
          <p:nvPr/>
        </p:nvSpPr>
        <p:spPr>
          <a:xfrm rot="16200000">
            <a:off x="3147219" y="2832100"/>
            <a:ext cx="1002030" cy="1078865"/>
          </a:xfrm>
          <a:prstGeom prst="rtTriangle">
            <a:avLst/>
          </a:prstGeom>
          <a:solidFill>
            <a:srgbClr val="FF99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lstStyle/>
          <a:p>
            <a:endParaRPr lang="en-IN"/>
          </a:p>
        </p:txBody>
      </p:sp>
      <p:sp>
        <p:nvSpPr>
          <p:cNvPr id="26" name="Parallelogram 26"/>
          <p:cNvSpPr/>
          <p:nvPr/>
        </p:nvSpPr>
        <p:spPr>
          <a:xfrm>
            <a:off x="4622641" y="4057333"/>
            <a:ext cx="1658620" cy="528320"/>
          </a:xfrm>
          <a:custGeom>
            <a:avLst/>
            <a:gdLst>
              <a:gd name="connsiteX0" fmla="*/ 0 w 1593850"/>
              <a:gd name="connsiteY0" fmla="*/ 521335 h 521335"/>
              <a:gd name="connsiteX1" fmla="*/ 130334 w 1593850"/>
              <a:gd name="connsiteY1" fmla="*/ 0 h 521335"/>
              <a:gd name="connsiteX2" fmla="*/ 1593850 w 1593850"/>
              <a:gd name="connsiteY2" fmla="*/ 0 h 521335"/>
              <a:gd name="connsiteX3" fmla="*/ 1463516 w 1593850"/>
              <a:gd name="connsiteY3" fmla="*/ 521335 h 521335"/>
              <a:gd name="connsiteX4" fmla="*/ 0 w 1593850"/>
              <a:gd name="connsiteY4" fmla="*/ 521335 h 521335"/>
              <a:gd name="connsiteX0-1" fmla="*/ 0 w 1593850"/>
              <a:gd name="connsiteY0-2" fmla="*/ 521335 h 544781"/>
              <a:gd name="connsiteX1-3" fmla="*/ 130334 w 1593850"/>
              <a:gd name="connsiteY1-4" fmla="*/ 0 h 544781"/>
              <a:gd name="connsiteX2-5" fmla="*/ 1593850 w 1593850"/>
              <a:gd name="connsiteY2-6" fmla="*/ 0 h 544781"/>
              <a:gd name="connsiteX3-7" fmla="*/ 988731 w 1593850"/>
              <a:gd name="connsiteY3-8" fmla="*/ 544781 h 544781"/>
              <a:gd name="connsiteX4-9" fmla="*/ 0 w 1593850"/>
              <a:gd name="connsiteY4-10" fmla="*/ 521335 h 544781"/>
              <a:gd name="connsiteX0-11" fmla="*/ 0 w 1593850"/>
              <a:gd name="connsiteY0-12" fmla="*/ 521335 h 544781"/>
              <a:gd name="connsiteX1-13" fmla="*/ 130334 w 1593850"/>
              <a:gd name="connsiteY1-14" fmla="*/ 0 h 544781"/>
              <a:gd name="connsiteX2-15" fmla="*/ 1593850 w 1593850"/>
              <a:gd name="connsiteY2-16" fmla="*/ 0 h 544781"/>
              <a:gd name="connsiteX3-17" fmla="*/ 988731 w 1593850"/>
              <a:gd name="connsiteY3-18" fmla="*/ 544781 h 544781"/>
              <a:gd name="connsiteX4-19" fmla="*/ 0 w 1593850"/>
              <a:gd name="connsiteY4-20" fmla="*/ 521335 h 544781"/>
              <a:gd name="connsiteX0-21" fmla="*/ 0 w 1593850"/>
              <a:gd name="connsiteY0-22" fmla="*/ 521335 h 529688"/>
              <a:gd name="connsiteX1-23" fmla="*/ 130334 w 1593850"/>
              <a:gd name="connsiteY1-24" fmla="*/ 0 h 529688"/>
              <a:gd name="connsiteX2-25" fmla="*/ 1593850 w 1593850"/>
              <a:gd name="connsiteY2-26" fmla="*/ 0 h 529688"/>
              <a:gd name="connsiteX3-27" fmla="*/ 1088377 w 1593850"/>
              <a:gd name="connsiteY3-28" fmla="*/ 529688 h 529688"/>
              <a:gd name="connsiteX4-29" fmla="*/ 0 w 1593850"/>
              <a:gd name="connsiteY4-30" fmla="*/ 521335 h 529688"/>
              <a:gd name="connsiteX0-31" fmla="*/ 0 w 1658327"/>
              <a:gd name="connsiteY0-32" fmla="*/ 521335 h 529688"/>
              <a:gd name="connsiteX1-33" fmla="*/ 130334 w 1658327"/>
              <a:gd name="connsiteY1-34" fmla="*/ 0 h 529688"/>
              <a:gd name="connsiteX2-35" fmla="*/ 1658327 w 1658327"/>
              <a:gd name="connsiteY2-36" fmla="*/ 17588 h 529688"/>
              <a:gd name="connsiteX3-37" fmla="*/ 1088377 w 1658327"/>
              <a:gd name="connsiteY3-38" fmla="*/ 529688 h 529688"/>
              <a:gd name="connsiteX4-39" fmla="*/ 0 w 1658327"/>
              <a:gd name="connsiteY4-40" fmla="*/ 521335 h 529688"/>
              <a:gd name="connsiteX0-41" fmla="*/ 0 w 1658327"/>
              <a:gd name="connsiteY0-42" fmla="*/ 521335 h 529688"/>
              <a:gd name="connsiteX1-43" fmla="*/ 564011 w 1658327"/>
              <a:gd name="connsiteY1-44" fmla="*/ 0 h 529688"/>
              <a:gd name="connsiteX2-45" fmla="*/ 1658327 w 1658327"/>
              <a:gd name="connsiteY2-46" fmla="*/ 17588 h 529688"/>
              <a:gd name="connsiteX3-47" fmla="*/ 1088377 w 1658327"/>
              <a:gd name="connsiteY3-48" fmla="*/ 529688 h 529688"/>
              <a:gd name="connsiteX4-49" fmla="*/ 0 w 1658327"/>
              <a:gd name="connsiteY4-50" fmla="*/ 521335 h 529688"/>
              <a:gd name="connsiteX0-51" fmla="*/ 0 w 1658327"/>
              <a:gd name="connsiteY0-52" fmla="*/ 521335 h 528369"/>
              <a:gd name="connsiteX1-53" fmla="*/ 564011 w 1658327"/>
              <a:gd name="connsiteY1-54" fmla="*/ 0 h 528369"/>
              <a:gd name="connsiteX2-55" fmla="*/ 1658327 w 1658327"/>
              <a:gd name="connsiteY2-56" fmla="*/ 17588 h 528369"/>
              <a:gd name="connsiteX3-57" fmla="*/ 1094237 w 1658327"/>
              <a:gd name="connsiteY3-58" fmla="*/ 528369 h 528369"/>
              <a:gd name="connsiteX4-59" fmla="*/ 0 w 1658327"/>
              <a:gd name="connsiteY4-60" fmla="*/ 521335 h 528369"/>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658327" h="528369">
                <a:moveTo>
                  <a:pt x="0" y="521335"/>
                </a:moveTo>
                <a:lnTo>
                  <a:pt x="564011" y="0"/>
                </a:lnTo>
                <a:lnTo>
                  <a:pt x="1658327" y="17588"/>
                </a:lnTo>
                <a:cubicBezTo>
                  <a:pt x="1456621" y="199182"/>
                  <a:pt x="1301805" y="346775"/>
                  <a:pt x="1094237" y="528369"/>
                </a:cubicBezTo>
                <a:lnTo>
                  <a:pt x="0" y="521335"/>
                </a:lnTo>
                <a:close/>
              </a:path>
            </a:pathLst>
          </a:custGeom>
          <a:solidFill>
            <a:srgbClr val="E927C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lstStyle/>
          <a:p>
            <a:endParaRPr lang="en-IN"/>
          </a:p>
        </p:txBody>
      </p:sp>
      <p:sp>
        <p:nvSpPr>
          <p:cNvPr id="2" name="Text Box 1"/>
          <p:cNvSpPr txBox="1"/>
          <p:nvPr/>
        </p:nvSpPr>
        <p:spPr>
          <a:xfrm>
            <a:off x="2647950" y="530225"/>
            <a:ext cx="3768090" cy="398780"/>
          </a:xfrm>
          <a:prstGeom prst="rect">
            <a:avLst/>
          </a:prstGeom>
          <a:solidFill>
            <a:srgbClr val="FF0000"/>
          </a:solidFill>
        </p:spPr>
        <p:txBody>
          <a:bodyPr wrap="square" rtlCol="0" anchor="t">
            <a:spAutoFit/>
          </a:bodyPr>
          <a:p>
            <a:r>
              <a:rPr lang="en-US" sz="2000" b="1"/>
              <a:t>Can you name these shapes?</a:t>
            </a:r>
            <a:endParaRPr lang="en-US" sz="2000" b="1"/>
          </a:p>
        </p:txBody>
      </p:sp>
      <p:pic>
        <p:nvPicPr>
          <p:cNvPr id="110" name="Picture 110"/>
          <p:cNvPicPr>
            <a:picLocks noChangeAspect="1"/>
          </p:cNvPicPr>
          <p:nvPr/>
        </p:nvPicPr>
        <p:blipFill>
          <a:blip r:embed="rId2" cstate="print">
            <a:extLst>
              <a:ext uri="{28A0092B-C50C-407E-A947-70E740481C1C}">
                <a14:useLocalDpi xmlns:a14="http://schemas.microsoft.com/office/drawing/2010/main" val="0"/>
              </a:ext>
            </a:extLst>
          </a:blip>
          <a:srcRect l="2111" t="26320" r="74926" b="64912"/>
          <a:stretch>
            <a:fillRect/>
          </a:stretch>
        </p:blipFill>
        <p:spPr bwMode="auto">
          <a:xfrm>
            <a:off x="4395470" y="4630420"/>
            <a:ext cx="1720215" cy="335280"/>
          </a:xfrm>
          <a:prstGeom prst="rect">
            <a:avLst/>
          </a:prstGeom>
          <a:noFill/>
        </p:spPr>
      </p:pic>
      <p:pic>
        <p:nvPicPr>
          <p:cNvPr id="3" name="Picture 110"/>
          <p:cNvPicPr>
            <a:picLocks noChangeAspect="1"/>
          </p:cNvPicPr>
          <p:nvPr/>
        </p:nvPicPr>
        <p:blipFill>
          <a:blip r:embed="rId2" cstate="print">
            <a:extLst>
              <a:ext uri="{28A0092B-C50C-407E-A947-70E740481C1C}">
                <a14:useLocalDpi xmlns:a14="http://schemas.microsoft.com/office/drawing/2010/main" val="0"/>
              </a:ext>
            </a:extLst>
          </a:blip>
          <a:srcRect l="22268" t="8469" r="63694" b="83494"/>
          <a:stretch>
            <a:fillRect/>
          </a:stretch>
        </p:blipFill>
        <p:spPr bwMode="auto">
          <a:xfrm>
            <a:off x="1156970" y="1315085"/>
            <a:ext cx="1051560" cy="307340"/>
          </a:xfrm>
          <a:prstGeom prst="rect">
            <a:avLst/>
          </a:prstGeom>
          <a:noFill/>
        </p:spPr>
      </p:pic>
      <p:pic>
        <p:nvPicPr>
          <p:cNvPr id="4" name="Picture 110"/>
          <p:cNvPicPr>
            <a:picLocks noChangeAspect="1"/>
          </p:cNvPicPr>
          <p:nvPr/>
        </p:nvPicPr>
        <p:blipFill>
          <a:blip r:embed="rId2" cstate="print">
            <a:extLst>
              <a:ext uri="{28A0092B-C50C-407E-A947-70E740481C1C}">
                <a14:useLocalDpi xmlns:a14="http://schemas.microsoft.com/office/drawing/2010/main" val="0"/>
              </a:ext>
            </a:extLst>
          </a:blip>
          <a:srcRect l="22268" t="8469" r="63694" b="83494"/>
          <a:stretch>
            <a:fillRect/>
          </a:stretch>
        </p:blipFill>
        <p:spPr bwMode="auto">
          <a:xfrm>
            <a:off x="4135755" y="2157730"/>
            <a:ext cx="1051560" cy="307340"/>
          </a:xfrm>
          <a:prstGeom prst="rect">
            <a:avLst/>
          </a:prstGeom>
          <a:noFill/>
        </p:spPr>
      </p:pic>
      <p:pic>
        <p:nvPicPr>
          <p:cNvPr id="5" name="Picture 110"/>
          <p:cNvPicPr>
            <a:picLocks noChangeAspect="1"/>
          </p:cNvPicPr>
          <p:nvPr/>
        </p:nvPicPr>
        <p:blipFill>
          <a:blip r:embed="rId2" cstate="print">
            <a:extLst>
              <a:ext uri="{28A0092B-C50C-407E-A947-70E740481C1C}">
                <a14:useLocalDpi xmlns:a14="http://schemas.microsoft.com/office/drawing/2010/main" val="0"/>
              </a:ext>
            </a:extLst>
          </a:blip>
          <a:srcRect l="22268" t="8469" r="63694" b="83494"/>
          <a:stretch>
            <a:fillRect/>
          </a:stretch>
        </p:blipFill>
        <p:spPr bwMode="auto">
          <a:xfrm>
            <a:off x="683260" y="4173220"/>
            <a:ext cx="1051560" cy="307340"/>
          </a:xfrm>
          <a:prstGeom prst="rect">
            <a:avLst/>
          </a:prstGeom>
          <a:noFill/>
        </p:spPr>
      </p:pic>
      <p:pic>
        <p:nvPicPr>
          <p:cNvPr id="6" name="Picture 110"/>
          <p:cNvPicPr>
            <a:picLocks noChangeAspect="1"/>
          </p:cNvPicPr>
          <p:nvPr/>
        </p:nvPicPr>
        <p:blipFill>
          <a:blip r:embed="rId2" cstate="print">
            <a:extLst>
              <a:ext uri="{28A0092B-C50C-407E-A947-70E740481C1C}">
                <a14:useLocalDpi xmlns:a14="http://schemas.microsoft.com/office/drawing/2010/main" val="0"/>
              </a:ext>
            </a:extLst>
          </a:blip>
          <a:srcRect l="22268" t="8469" r="63694" b="83494"/>
          <a:stretch>
            <a:fillRect/>
          </a:stretch>
        </p:blipFill>
        <p:spPr bwMode="auto">
          <a:xfrm>
            <a:off x="3108960" y="3975735"/>
            <a:ext cx="1051560" cy="307340"/>
          </a:xfrm>
          <a:prstGeom prst="rect">
            <a:avLst/>
          </a:prstGeom>
          <a:noFill/>
        </p:spPr>
      </p:pic>
      <p:pic>
        <p:nvPicPr>
          <p:cNvPr id="7" name="Picture 110"/>
          <p:cNvPicPr>
            <a:picLocks noChangeAspect="1"/>
          </p:cNvPicPr>
          <p:nvPr/>
        </p:nvPicPr>
        <p:blipFill>
          <a:blip r:embed="rId2" cstate="print">
            <a:extLst>
              <a:ext uri="{28A0092B-C50C-407E-A947-70E740481C1C}">
                <a14:useLocalDpi xmlns:a14="http://schemas.microsoft.com/office/drawing/2010/main" val="0"/>
              </a:ext>
            </a:extLst>
          </a:blip>
          <a:srcRect l="22268" t="8469" r="63694" b="83494"/>
          <a:stretch>
            <a:fillRect/>
          </a:stretch>
        </p:blipFill>
        <p:spPr bwMode="auto">
          <a:xfrm>
            <a:off x="5983605" y="1804035"/>
            <a:ext cx="1051560" cy="307340"/>
          </a:xfrm>
          <a:prstGeom prst="rect">
            <a:avLst/>
          </a:prstGeom>
          <a:noFill/>
        </p:spPr>
      </p:pic>
      <p:pic>
        <p:nvPicPr>
          <p:cNvPr id="8" name="Picture 110"/>
          <p:cNvPicPr>
            <a:picLocks noChangeAspect="1"/>
          </p:cNvPicPr>
          <p:nvPr/>
        </p:nvPicPr>
        <p:blipFill>
          <a:blip r:embed="rId2" cstate="print">
            <a:extLst>
              <a:ext uri="{28A0092B-C50C-407E-A947-70E740481C1C}">
                <a14:useLocalDpi xmlns:a14="http://schemas.microsoft.com/office/drawing/2010/main" val="0"/>
              </a:ext>
            </a:extLst>
          </a:blip>
          <a:srcRect l="54844" t="16224" r="31033" b="75374"/>
          <a:stretch>
            <a:fillRect/>
          </a:stretch>
        </p:blipFill>
        <p:spPr bwMode="auto">
          <a:xfrm>
            <a:off x="7686040" y="2392045"/>
            <a:ext cx="1057910" cy="321310"/>
          </a:xfrm>
          <a:prstGeom prst="rect">
            <a:avLst/>
          </a:prstGeom>
          <a:noFill/>
        </p:spPr>
      </p:pic>
      <p:sp>
        <p:nvSpPr>
          <p:cNvPr id="10" name="Rectangles 9"/>
          <p:cNvSpPr/>
          <p:nvPr/>
        </p:nvSpPr>
        <p:spPr>
          <a:xfrm>
            <a:off x="7584440" y="1537335"/>
            <a:ext cx="758190" cy="682625"/>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1" name="Google Shape;64;p14"/>
          <p:cNvSpPr txBox="1"/>
          <p:nvPr/>
        </p:nvSpPr>
        <p:spPr>
          <a:xfrm>
            <a:off x="179705" y="147955"/>
            <a:ext cx="2767330" cy="781050"/>
          </a:xfrm>
          <a:prstGeom prst="rect">
            <a:avLst/>
          </a:prstGeom>
          <a:noFill/>
          <a:ln>
            <a:noFill/>
          </a:ln>
        </p:spPr>
        <p:txBody>
          <a:bodyPr spcFirstLastPara="1" wrap="square" lIns="91425" tIns="91425" rIns="91425" bIns="91425" anchor="t" anchorCtr="0">
            <a:noAutofit/>
          </a:bodyPr>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r>
              <a:rPr lang="en-US" sz="1800" b="1" dirty="0">
                <a:solidFill>
                  <a:schemeClr val="tx1"/>
                </a:solidFill>
                <a:latin typeface="Algerian" panose="04020705040A02060702" pitchFamily="82" charset="0"/>
                <a:sym typeface="+mn-ea"/>
              </a:rPr>
              <a:t>  </a:t>
            </a:r>
            <a:endParaRPr lang="en-US" sz="1800" b="1" dirty="0">
              <a:solidFill>
                <a:schemeClr val="bg1"/>
              </a:solidFill>
              <a:latin typeface="Algerian" panose="04020705040A02060702" pitchFamily="82"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TANGRAMS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000"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 calcmode="lin" valueType="num">
                                      <p:cBhvr>
                                        <p:cTn id="9" dur="10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ntr" presetSubtype="16"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box(in)">
                                      <p:cBhvr>
                                        <p:cTn id="16" dur="20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16"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box(in)">
                                      <p:cBhvr>
                                        <p:cTn id="21" dur="20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4" presetClass="entr" presetSubtype="16" fill="hold"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box(in)">
                                      <p:cBhvr>
                                        <p:cTn id="26" dur="2000"/>
                                        <p:tgtEl>
                                          <p:spTgt spid="7"/>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box(in)">
                                      <p:cBhvr>
                                        <p:cTn id="31" dur="20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4" presetClass="entr" presetSubtype="16" fill="hold" nodeType="clickEffect">
                                  <p:stCondLst>
                                    <p:cond delay="0"/>
                                  </p:stCondLst>
                                  <p:childTnLst>
                                    <p:set>
                                      <p:cBhvr>
                                        <p:cTn id="35" dur="1" fill="hold">
                                          <p:stCondLst>
                                            <p:cond delay="0"/>
                                          </p:stCondLst>
                                        </p:cTn>
                                        <p:tgtEl>
                                          <p:spTgt spid="5"/>
                                        </p:tgtEl>
                                        <p:attrNameLst>
                                          <p:attrName>style.visibility</p:attrName>
                                        </p:attrNameLst>
                                      </p:cBhvr>
                                      <p:to>
                                        <p:strVal val="visible"/>
                                      </p:to>
                                    </p:set>
                                    <p:animEffect transition="in" filter="box(in)">
                                      <p:cBhvr>
                                        <p:cTn id="36" dur="2000"/>
                                        <p:tgtEl>
                                          <p:spTgt spid="5"/>
                                        </p:tgtEl>
                                      </p:cBhvr>
                                    </p:animEffect>
                                  </p:childTnLst>
                                </p:cTn>
                              </p:par>
                            </p:childTnLst>
                          </p:cTn>
                        </p:par>
                      </p:childTnLst>
                    </p:cTn>
                  </p:par>
                  <p:par>
                    <p:cTn id="37" fill="hold">
                      <p:stCondLst>
                        <p:cond delay="indefinite"/>
                      </p:stCondLst>
                      <p:childTnLst>
                        <p:par>
                          <p:cTn id="38" fill="hold">
                            <p:stCondLst>
                              <p:cond delay="0"/>
                            </p:stCondLst>
                            <p:childTnLst>
                              <p:par>
                                <p:cTn id="39" presetID="4" presetClass="entr" presetSubtype="16" fill="hold" nodeType="clickEffect">
                                  <p:stCondLst>
                                    <p:cond delay="0"/>
                                  </p:stCondLst>
                                  <p:childTnLst>
                                    <p:set>
                                      <p:cBhvr>
                                        <p:cTn id="40" dur="1" fill="hold">
                                          <p:stCondLst>
                                            <p:cond delay="0"/>
                                          </p:stCondLst>
                                        </p:cTn>
                                        <p:tgtEl>
                                          <p:spTgt spid="6"/>
                                        </p:tgtEl>
                                        <p:attrNameLst>
                                          <p:attrName>style.visibility</p:attrName>
                                        </p:attrNameLst>
                                      </p:cBhvr>
                                      <p:to>
                                        <p:strVal val="visible"/>
                                      </p:to>
                                    </p:set>
                                    <p:animEffect transition="in" filter="box(in)">
                                      <p:cBhvr>
                                        <p:cTn id="41" dur="2000"/>
                                        <p:tgtEl>
                                          <p:spTgt spid="6"/>
                                        </p:tgtEl>
                                      </p:cBhvr>
                                    </p:animEffect>
                                  </p:childTnLst>
                                </p:cTn>
                              </p:par>
                            </p:childTnLst>
                          </p:cTn>
                        </p:par>
                      </p:childTnLst>
                    </p:cTn>
                  </p:par>
                  <p:par>
                    <p:cTn id="42" fill="hold">
                      <p:stCondLst>
                        <p:cond delay="indefinite"/>
                      </p:stCondLst>
                      <p:childTnLst>
                        <p:par>
                          <p:cTn id="43" fill="hold">
                            <p:stCondLst>
                              <p:cond delay="0"/>
                            </p:stCondLst>
                            <p:childTnLst>
                              <p:par>
                                <p:cTn id="44" presetID="4" presetClass="entr" presetSubtype="16" fill="hold" nodeType="clickEffect">
                                  <p:stCondLst>
                                    <p:cond delay="0"/>
                                  </p:stCondLst>
                                  <p:childTnLst>
                                    <p:set>
                                      <p:cBhvr>
                                        <p:cTn id="45" dur="1" fill="hold">
                                          <p:stCondLst>
                                            <p:cond delay="0"/>
                                          </p:stCondLst>
                                        </p:cTn>
                                        <p:tgtEl>
                                          <p:spTgt spid="110"/>
                                        </p:tgtEl>
                                        <p:attrNameLst>
                                          <p:attrName>style.visibility</p:attrName>
                                        </p:attrNameLst>
                                      </p:cBhvr>
                                      <p:to>
                                        <p:strVal val="visible"/>
                                      </p:to>
                                    </p:set>
                                    <p:animEffect transition="in" filter="box(in)">
                                      <p:cBhvr>
                                        <p:cTn id="46" dur="2000"/>
                                        <p:tgtEl>
                                          <p:spTgt spid="1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31695" y="83100"/>
            <a:ext cx="1232526" cy="611875"/>
          </a:xfrm>
          <a:prstGeom prst="rect">
            <a:avLst/>
          </a:prstGeom>
          <a:noFill/>
          <a:ln>
            <a:noFill/>
          </a:ln>
        </p:spPr>
      </p:pic>
      <p:sp>
        <p:nvSpPr>
          <p:cNvPr id="14" name="Scroll: Horizontal 14"/>
          <p:cNvSpPr/>
          <p:nvPr/>
        </p:nvSpPr>
        <p:spPr>
          <a:xfrm>
            <a:off x="680085" y="1962150"/>
            <a:ext cx="8217535" cy="2047875"/>
          </a:xfrm>
          <a:prstGeom prst="horizontalScroll">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lstStyle/>
          <a:p>
            <a:pPr algn="ctr">
              <a:lnSpc>
                <a:spcPct val="115000"/>
              </a:lnSpc>
              <a:spcAft>
                <a:spcPts val="1000"/>
              </a:spcAft>
            </a:pPr>
            <a:r>
              <a:rPr lang="en-US" sz="2000" b="1">
                <a:solidFill>
                  <a:schemeClr val="tx1"/>
                </a:solidFill>
                <a:effectLst/>
                <a:ea typeface="SimSun" panose="02010600030101010101" pitchFamily="2" charset="-122"/>
                <a:cs typeface="Calibri" panose="020F0502020204030204" pitchFamily="34" charset="0"/>
              </a:rPr>
              <a:t>A Tangram is a puzzle or a tricky set of seven geometric shapes made up of two small triangles, one medium triangle, two large triangles (total five triangles), a square, and a parallelogram.</a:t>
            </a:r>
            <a:endParaRPr lang="en-US" sz="2000" b="1">
              <a:solidFill>
                <a:schemeClr val="tx1"/>
              </a:solidFill>
              <a:effectLst/>
              <a:ea typeface="SimSun" panose="02010600030101010101" pitchFamily="2" charset="-122"/>
              <a:cs typeface="Calibri" panose="020F0502020204030204" pitchFamily="34" charset="0"/>
            </a:endParaRPr>
          </a:p>
        </p:txBody>
      </p:sp>
      <p:sp>
        <p:nvSpPr>
          <p:cNvPr id="2" name="Text Box 1"/>
          <p:cNvSpPr txBox="1"/>
          <p:nvPr/>
        </p:nvSpPr>
        <p:spPr>
          <a:xfrm>
            <a:off x="974090" y="1078230"/>
            <a:ext cx="2597150" cy="398780"/>
          </a:xfrm>
          <a:prstGeom prst="rect">
            <a:avLst/>
          </a:prstGeom>
          <a:solidFill>
            <a:srgbClr val="FF0000"/>
          </a:solidFill>
        </p:spPr>
        <p:txBody>
          <a:bodyPr wrap="square" rtlCol="0" anchor="t">
            <a:spAutoFit/>
          </a:bodyPr>
          <a:p>
            <a:r>
              <a:rPr lang="en-US" sz="2000" b="1"/>
              <a:t>What is a tangram?</a:t>
            </a:r>
            <a:endParaRPr lang="en-US" sz="2000" b="1"/>
          </a:p>
        </p:txBody>
      </p:sp>
      <p:sp>
        <p:nvSpPr>
          <p:cNvPr id="3" name="Google Shape;64;p14"/>
          <p:cNvSpPr txBox="1"/>
          <p:nvPr/>
        </p:nvSpPr>
        <p:spPr>
          <a:xfrm>
            <a:off x="179705" y="147955"/>
            <a:ext cx="2767330" cy="781050"/>
          </a:xfrm>
          <a:prstGeom prst="rect">
            <a:avLst/>
          </a:prstGeom>
          <a:noFill/>
          <a:ln>
            <a:noFill/>
          </a:ln>
        </p:spPr>
        <p:txBody>
          <a:bodyPr spcFirstLastPara="1" wrap="square" lIns="91425" tIns="91425" rIns="91425" bIns="91425" anchor="t" anchorCtr="0">
            <a:noAutofit/>
          </a:bodyPr>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r>
              <a:rPr lang="en-US" sz="1800" b="1" dirty="0">
                <a:solidFill>
                  <a:schemeClr val="tx1"/>
                </a:solidFill>
                <a:latin typeface="Algerian" panose="04020705040A02060702" pitchFamily="82" charset="0"/>
                <a:sym typeface="+mn-ea"/>
              </a:rPr>
              <a:t>  </a:t>
            </a:r>
            <a:endParaRPr lang="en-US" sz="1800" b="1" dirty="0">
              <a:solidFill>
                <a:schemeClr val="bg1"/>
              </a:solidFill>
              <a:latin typeface="Algerian" panose="04020705040A02060702" pitchFamily="82"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TANGRAMS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000"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 calcmode="lin" valueType="num">
                                      <p:cBhvr>
                                        <p:cTn id="9" dur="10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14"/>
                                        </p:tgtEl>
                                        <p:attrNameLst>
                                          <p:attrName>style.visibility</p:attrName>
                                        </p:attrNameLst>
                                      </p:cBhvr>
                                      <p:to>
                                        <p:strVal val="visible"/>
                                      </p:to>
                                    </p:set>
                                    <p:anim calcmode="lin" valueType="num">
                                      <p:cBhvr>
                                        <p:cTn id="16" dur="500" fill="hold"/>
                                        <p:tgtEl>
                                          <p:spTgt spid="14"/>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14"/>
                                        </p:tgtEl>
                                        <p:attrNameLst>
                                          <p:attrName>ppt_y</p:attrName>
                                        </p:attrNameLst>
                                      </p:cBhvr>
                                      <p:tavLst>
                                        <p:tav tm="0">
                                          <p:val>
                                            <p:strVal val="#ppt_y"/>
                                          </p:val>
                                        </p:tav>
                                        <p:tav tm="100000">
                                          <p:val>
                                            <p:strVal val="#ppt_y"/>
                                          </p:val>
                                        </p:tav>
                                      </p:tavLst>
                                    </p:anim>
                                    <p:anim calcmode="lin" valueType="num">
                                      <p:cBhvr>
                                        <p:cTn id="18" dur="500" fill="hold"/>
                                        <p:tgtEl>
                                          <p:spTgt spid="14"/>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14"/>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31695" y="83100"/>
            <a:ext cx="1232526" cy="611875"/>
          </a:xfrm>
          <a:prstGeom prst="rect">
            <a:avLst/>
          </a:prstGeom>
          <a:noFill/>
          <a:ln>
            <a:noFill/>
          </a:ln>
        </p:spPr>
      </p:pic>
      <p:sp>
        <p:nvSpPr>
          <p:cNvPr id="2" name="Rectangles 1"/>
          <p:cNvSpPr/>
          <p:nvPr/>
        </p:nvSpPr>
        <p:spPr>
          <a:xfrm>
            <a:off x="5445760" y="1094105"/>
            <a:ext cx="3225800" cy="317881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4" name="Freeform 13"/>
          <p:cNvSpPr/>
          <p:nvPr/>
        </p:nvSpPr>
        <p:spPr>
          <a:xfrm rot="2580000">
            <a:off x="8094444" y="1300038"/>
            <a:ext cx="1131570" cy="1174115"/>
          </a:xfrm>
          <a:custGeom>
            <a:avLst/>
            <a:gdLst>
              <a:gd name="connsiteX0" fmla="*/ 0 w 1782"/>
              <a:gd name="connsiteY0" fmla="*/ 1833 h 1849"/>
              <a:gd name="connsiteX1" fmla="*/ 70 w 1782"/>
              <a:gd name="connsiteY1" fmla="*/ 0 h 1849"/>
              <a:gd name="connsiteX2" fmla="*/ 1782 w 1782"/>
              <a:gd name="connsiteY2" fmla="*/ 1849 h 1849"/>
              <a:gd name="connsiteX3" fmla="*/ 0 w 1782"/>
              <a:gd name="connsiteY3" fmla="*/ 1833 h 1849"/>
            </a:gdLst>
            <a:ahLst/>
            <a:cxnLst>
              <a:cxn ang="0">
                <a:pos x="connsiteX0" y="connsiteY0"/>
              </a:cxn>
              <a:cxn ang="0">
                <a:pos x="connsiteX1" y="connsiteY1"/>
              </a:cxn>
              <a:cxn ang="0">
                <a:pos x="connsiteX2" y="connsiteY2"/>
              </a:cxn>
              <a:cxn ang="0">
                <a:pos x="connsiteX3" y="connsiteY3"/>
              </a:cxn>
            </a:cxnLst>
            <a:rect l="l" t="t" r="r" b="b"/>
            <a:pathLst>
              <a:path w="1782" h="1849">
                <a:moveTo>
                  <a:pt x="0" y="1833"/>
                </a:moveTo>
                <a:lnTo>
                  <a:pt x="70" y="0"/>
                </a:lnTo>
                <a:lnTo>
                  <a:pt x="1782" y="1849"/>
                </a:lnTo>
                <a:lnTo>
                  <a:pt x="0" y="1833"/>
                </a:lnTo>
                <a:close/>
              </a:path>
            </a:pathLst>
          </a:custGeom>
          <a:solidFill>
            <a:srgbClr val="003AA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6" name="Freeform 15"/>
          <p:cNvSpPr/>
          <p:nvPr/>
        </p:nvSpPr>
        <p:spPr>
          <a:xfrm rot="18900000">
            <a:off x="7295738" y="2147627"/>
            <a:ext cx="1130300" cy="1138555"/>
          </a:xfrm>
          <a:custGeom>
            <a:avLst/>
            <a:gdLst>
              <a:gd name="connsiteX0" fmla="*/ 0 w 1780"/>
              <a:gd name="connsiteY0" fmla="*/ 0 h 1793"/>
              <a:gd name="connsiteX1" fmla="*/ 1757 w 1780"/>
              <a:gd name="connsiteY1" fmla="*/ 12 h 1793"/>
              <a:gd name="connsiteX2" fmla="*/ 1780 w 1780"/>
              <a:gd name="connsiteY2" fmla="*/ 1771 h 1793"/>
              <a:gd name="connsiteX3" fmla="*/ 7 w 1780"/>
              <a:gd name="connsiteY3" fmla="*/ 1793 h 1793"/>
              <a:gd name="connsiteX4" fmla="*/ 0 w 1780"/>
              <a:gd name="connsiteY4" fmla="*/ 0 h 17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80" h="1793">
                <a:moveTo>
                  <a:pt x="0" y="0"/>
                </a:moveTo>
                <a:lnTo>
                  <a:pt x="1757" y="12"/>
                </a:lnTo>
                <a:lnTo>
                  <a:pt x="1780" y="1771"/>
                </a:lnTo>
                <a:lnTo>
                  <a:pt x="7" y="1793"/>
                </a:lnTo>
                <a:lnTo>
                  <a:pt x="0" y="0"/>
                </a:lnTo>
                <a:close/>
              </a:path>
            </a:pathLst>
          </a:cu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7" name="Freeform 16"/>
          <p:cNvSpPr/>
          <p:nvPr/>
        </p:nvSpPr>
        <p:spPr>
          <a:xfrm rot="8220000">
            <a:off x="6493540" y="2916388"/>
            <a:ext cx="1110615" cy="1136650"/>
          </a:xfrm>
          <a:custGeom>
            <a:avLst/>
            <a:gdLst>
              <a:gd name="connsiteX0" fmla="*/ 34 w 1749"/>
              <a:gd name="connsiteY0" fmla="*/ 1790 h 1790"/>
              <a:gd name="connsiteX1" fmla="*/ 0 w 1749"/>
              <a:gd name="connsiteY1" fmla="*/ 0 h 1790"/>
              <a:gd name="connsiteX2" fmla="*/ 1749 w 1749"/>
              <a:gd name="connsiteY2" fmla="*/ 1757 h 1790"/>
              <a:gd name="connsiteX3" fmla="*/ 34 w 1749"/>
              <a:gd name="connsiteY3" fmla="*/ 1790 h 1790"/>
            </a:gdLst>
            <a:ahLst/>
            <a:cxnLst>
              <a:cxn ang="0">
                <a:pos x="connsiteX0" y="connsiteY0"/>
              </a:cxn>
              <a:cxn ang="0">
                <a:pos x="connsiteX1" y="connsiteY1"/>
              </a:cxn>
              <a:cxn ang="0">
                <a:pos x="connsiteX2" y="connsiteY2"/>
              </a:cxn>
              <a:cxn ang="0">
                <a:pos x="connsiteX3" y="connsiteY3"/>
              </a:cxn>
            </a:cxnLst>
            <a:rect l="l" t="t" r="r" b="b"/>
            <a:pathLst>
              <a:path w="1749" h="1790">
                <a:moveTo>
                  <a:pt x="34" y="1790"/>
                </a:moveTo>
                <a:lnTo>
                  <a:pt x="0" y="0"/>
                </a:lnTo>
                <a:lnTo>
                  <a:pt x="1749" y="1757"/>
                </a:lnTo>
                <a:lnTo>
                  <a:pt x="34" y="1790"/>
                </a:lnTo>
                <a:close/>
              </a:path>
            </a:pathLst>
          </a:custGeom>
          <a:solidFill>
            <a:srgbClr val="13E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8" name="Freeform 17"/>
          <p:cNvSpPr/>
          <p:nvPr/>
        </p:nvSpPr>
        <p:spPr>
          <a:xfrm>
            <a:off x="5445760" y="3467735"/>
            <a:ext cx="2392045" cy="805180"/>
          </a:xfrm>
          <a:custGeom>
            <a:avLst/>
            <a:gdLst>
              <a:gd name="connsiteX0" fmla="*/ 0 w 3767"/>
              <a:gd name="connsiteY0" fmla="*/ 1268 h 1268"/>
              <a:gd name="connsiteX1" fmla="*/ 1281 w 3767"/>
              <a:gd name="connsiteY1" fmla="*/ 0 h 1268"/>
              <a:gd name="connsiteX2" fmla="*/ 3767 w 3767"/>
              <a:gd name="connsiteY2" fmla="*/ 87 h 1268"/>
              <a:gd name="connsiteX3" fmla="*/ 2584 w 3767"/>
              <a:gd name="connsiteY3" fmla="*/ 1257 h 1268"/>
              <a:gd name="connsiteX4" fmla="*/ 0 w 3767"/>
              <a:gd name="connsiteY4" fmla="*/ 1268 h 12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67" h="1268">
                <a:moveTo>
                  <a:pt x="0" y="1268"/>
                </a:moveTo>
                <a:lnTo>
                  <a:pt x="1281" y="0"/>
                </a:lnTo>
                <a:lnTo>
                  <a:pt x="3767" y="87"/>
                </a:lnTo>
                <a:lnTo>
                  <a:pt x="2584" y="1257"/>
                </a:lnTo>
                <a:lnTo>
                  <a:pt x="0" y="1268"/>
                </a:lnTo>
                <a:close/>
              </a:path>
            </a:pathLst>
          </a:custGeom>
          <a:solidFill>
            <a:srgbClr val="E21CE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9" name="Right Triangle 18"/>
          <p:cNvSpPr/>
          <p:nvPr/>
        </p:nvSpPr>
        <p:spPr>
          <a:xfrm rot="16200000">
            <a:off x="7104380" y="2686050"/>
            <a:ext cx="1571625" cy="1581150"/>
          </a:xfrm>
          <a:prstGeom prst="rtTriangle">
            <a:avLst/>
          </a:pr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20" name="Freeform 19"/>
          <p:cNvSpPr/>
          <p:nvPr/>
        </p:nvSpPr>
        <p:spPr>
          <a:xfrm>
            <a:off x="5445760" y="1093470"/>
            <a:ext cx="3217545" cy="1609090"/>
          </a:xfrm>
          <a:custGeom>
            <a:avLst/>
            <a:gdLst>
              <a:gd name="connsiteX0" fmla="*/ 0 w 5067"/>
              <a:gd name="connsiteY0" fmla="*/ 0 h 2547"/>
              <a:gd name="connsiteX1" fmla="*/ 5067 w 5067"/>
              <a:gd name="connsiteY1" fmla="*/ 25 h 2547"/>
              <a:gd name="connsiteX2" fmla="*/ 2541 w 5067"/>
              <a:gd name="connsiteY2" fmla="*/ 2547 h 2547"/>
              <a:gd name="connsiteX3" fmla="*/ 0 w 5067"/>
              <a:gd name="connsiteY3" fmla="*/ 0 h 2547"/>
            </a:gdLst>
            <a:ahLst/>
            <a:cxnLst>
              <a:cxn ang="0">
                <a:pos x="connsiteX0" y="connsiteY0"/>
              </a:cxn>
              <a:cxn ang="0">
                <a:pos x="connsiteX1" y="connsiteY1"/>
              </a:cxn>
              <a:cxn ang="0">
                <a:pos x="connsiteX2" y="connsiteY2"/>
              </a:cxn>
              <a:cxn ang="0">
                <a:pos x="connsiteX3" y="connsiteY3"/>
              </a:cxn>
            </a:cxnLst>
            <a:rect l="l" t="t" r="r" b="b"/>
            <a:pathLst>
              <a:path w="5067" h="2547">
                <a:moveTo>
                  <a:pt x="0" y="0"/>
                </a:moveTo>
                <a:lnTo>
                  <a:pt x="5067" y="25"/>
                </a:lnTo>
                <a:lnTo>
                  <a:pt x="2541" y="2547"/>
                </a:lnTo>
                <a:lnTo>
                  <a:pt x="0" y="0"/>
                </a:lnTo>
                <a:close/>
              </a:path>
            </a:pathLst>
          </a:custGeom>
          <a:solidFill>
            <a:srgbClr val="17E50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21" name="Freeform 20"/>
          <p:cNvSpPr/>
          <p:nvPr/>
        </p:nvSpPr>
        <p:spPr>
          <a:xfrm rot="16200000">
            <a:off x="4662170" y="1876425"/>
            <a:ext cx="3179445" cy="1612900"/>
          </a:xfrm>
          <a:custGeom>
            <a:avLst/>
            <a:gdLst>
              <a:gd name="connsiteX0" fmla="*/ 0 w 4928"/>
              <a:gd name="connsiteY0" fmla="*/ 0 h 2519"/>
              <a:gd name="connsiteX1" fmla="*/ 4928 w 4928"/>
              <a:gd name="connsiteY1" fmla="*/ 0 h 2519"/>
              <a:gd name="connsiteX2" fmla="*/ 2432 w 4928"/>
              <a:gd name="connsiteY2" fmla="*/ 2519 h 2519"/>
              <a:gd name="connsiteX3" fmla="*/ 0 w 4928"/>
              <a:gd name="connsiteY3" fmla="*/ 0 h 2519"/>
            </a:gdLst>
            <a:ahLst/>
            <a:cxnLst>
              <a:cxn ang="0">
                <a:pos x="connsiteX0" y="connsiteY0"/>
              </a:cxn>
              <a:cxn ang="0">
                <a:pos x="connsiteX1" y="connsiteY1"/>
              </a:cxn>
              <a:cxn ang="0">
                <a:pos x="connsiteX2" y="connsiteY2"/>
              </a:cxn>
              <a:cxn ang="0">
                <a:pos x="connsiteX3" y="connsiteY3"/>
              </a:cxn>
            </a:cxnLst>
            <a:rect l="l" t="t" r="r" b="b"/>
            <a:pathLst>
              <a:path w="4928" h="2519">
                <a:moveTo>
                  <a:pt x="0" y="0"/>
                </a:moveTo>
                <a:lnTo>
                  <a:pt x="4928" y="0"/>
                </a:lnTo>
                <a:lnTo>
                  <a:pt x="2432" y="2519"/>
                </a:lnTo>
                <a:lnTo>
                  <a:pt x="0" y="0"/>
                </a:lnTo>
                <a:close/>
              </a:path>
            </a:pathLst>
          </a:cu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22" name="Freeform 21"/>
          <p:cNvSpPr/>
          <p:nvPr/>
        </p:nvSpPr>
        <p:spPr>
          <a:xfrm rot="16200000">
            <a:off x="-433070" y="1764665"/>
            <a:ext cx="3179445" cy="1612900"/>
          </a:xfrm>
          <a:custGeom>
            <a:avLst/>
            <a:gdLst>
              <a:gd name="connsiteX0" fmla="*/ 0 w 4928"/>
              <a:gd name="connsiteY0" fmla="*/ 0 h 2519"/>
              <a:gd name="connsiteX1" fmla="*/ 4928 w 4928"/>
              <a:gd name="connsiteY1" fmla="*/ 0 h 2519"/>
              <a:gd name="connsiteX2" fmla="*/ 2432 w 4928"/>
              <a:gd name="connsiteY2" fmla="*/ 2519 h 2519"/>
              <a:gd name="connsiteX3" fmla="*/ 0 w 4928"/>
              <a:gd name="connsiteY3" fmla="*/ 0 h 2519"/>
            </a:gdLst>
            <a:ahLst/>
            <a:cxnLst>
              <a:cxn ang="0">
                <a:pos x="connsiteX0" y="connsiteY0"/>
              </a:cxn>
              <a:cxn ang="0">
                <a:pos x="connsiteX1" y="connsiteY1"/>
              </a:cxn>
              <a:cxn ang="0">
                <a:pos x="connsiteX2" y="connsiteY2"/>
              </a:cxn>
              <a:cxn ang="0">
                <a:pos x="connsiteX3" y="connsiteY3"/>
              </a:cxn>
            </a:cxnLst>
            <a:rect l="l" t="t" r="r" b="b"/>
            <a:pathLst>
              <a:path w="4928" h="2519">
                <a:moveTo>
                  <a:pt x="0" y="0"/>
                </a:moveTo>
                <a:lnTo>
                  <a:pt x="4928" y="0"/>
                </a:lnTo>
                <a:lnTo>
                  <a:pt x="2432" y="2519"/>
                </a:lnTo>
                <a:lnTo>
                  <a:pt x="0" y="0"/>
                </a:lnTo>
                <a:close/>
              </a:path>
            </a:pathLst>
          </a:cu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23" name="Flowchart: Merge 22"/>
          <p:cNvSpPr/>
          <p:nvPr/>
        </p:nvSpPr>
        <p:spPr>
          <a:xfrm>
            <a:off x="1089660" y="981710"/>
            <a:ext cx="3227070" cy="1572260"/>
          </a:xfrm>
          <a:prstGeom prst="flowChartMerge">
            <a:avLst/>
          </a:prstGeom>
          <a:solidFill>
            <a:srgbClr val="17E50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28" name="Freeform 27"/>
          <p:cNvSpPr/>
          <p:nvPr/>
        </p:nvSpPr>
        <p:spPr>
          <a:xfrm rot="2580000">
            <a:off x="3594817" y="3703314"/>
            <a:ext cx="1131570" cy="1144270"/>
          </a:xfrm>
          <a:custGeom>
            <a:avLst/>
            <a:gdLst>
              <a:gd name="connsiteX0" fmla="*/ 0 w 1782"/>
              <a:gd name="connsiteY0" fmla="*/ 1786 h 1802"/>
              <a:gd name="connsiteX1" fmla="*/ 101 w 1782"/>
              <a:gd name="connsiteY1" fmla="*/ 0 h 1802"/>
              <a:gd name="connsiteX2" fmla="*/ 1782 w 1782"/>
              <a:gd name="connsiteY2" fmla="*/ 1802 h 1802"/>
              <a:gd name="connsiteX3" fmla="*/ 0 w 1782"/>
              <a:gd name="connsiteY3" fmla="*/ 1786 h 1802"/>
            </a:gdLst>
            <a:ahLst/>
            <a:cxnLst>
              <a:cxn ang="0">
                <a:pos x="connsiteX0" y="connsiteY0"/>
              </a:cxn>
              <a:cxn ang="0">
                <a:pos x="connsiteX1" y="connsiteY1"/>
              </a:cxn>
              <a:cxn ang="0">
                <a:pos x="connsiteX2" y="connsiteY2"/>
              </a:cxn>
              <a:cxn ang="0">
                <a:pos x="connsiteX3" y="connsiteY3"/>
              </a:cxn>
            </a:cxnLst>
            <a:rect l="l" t="t" r="r" b="b"/>
            <a:pathLst>
              <a:path w="1782" h="1802">
                <a:moveTo>
                  <a:pt x="0" y="1786"/>
                </a:moveTo>
                <a:lnTo>
                  <a:pt x="101" y="0"/>
                </a:lnTo>
                <a:lnTo>
                  <a:pt x="1782" y="1802"/>
                </a:lnTo>
                <a:lnTo>
                  <a:pt x="0" y="1786"/>
                </a:lnTo>
                <a:close/>
              </a:path>
            </a:pathLst>
          </a:custGeom>
          <a:solidFill>
            <a:srgbClr val="003AA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29" name="Freeform 28"/>
          <p:cNvSpPr/>
          <p:nvPr/>
        </p:nvSpPr>
        <p:spPr>
          <a:xfrm rot="18900000">
            <a:off x="2455768" y="2803582"/>
            <a:ext cx="1130300" cy="1138555"/>
          </a:xfrm>
          <a:custGeom>
            <a:avLst/>
            <a:gdLst>
              <a:gd name="connsiteX0" fmla="*/ 0 w 1780"/>
              <a:gd name="connsiteY0" fmla="*/ 0 h 1793"/>
              <a:gd name="connsiteX1" fmla="*/ 1757 w 1780"/>
              <a:gd name="connsiteY1" fmla="*/ 12 h 1793"/>
              <a:gd name="connsiteX2" fmla="*/ 1780 w 1780"/>
              <a:gd name="connsiteY2" fmla="*/ 1771 h 1793"/>
              <a:gd name="connsiteX3" fmla="*/ 7 w 1780"/>
              <a:gd name="connsiteY3" fmla="*/ 1793 h 1793"/>
              <a:gd name="connsiteX4" fmla="*/ 0 w 1780"/>
              <a:gd name="connsiteY4" fmla="*/ 0 h 17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80" h="1793">
                <a:moveTo>
                  <a:pt x="0" y="0"/>
                </a:moveTo>
                <a:lnTo>
                  <a:pt x="1757" y="12"/>
                </a:lnTo>
                <a:lnTo>
                  <a:pt x="1780" y="1771"/>
                </a:lnTo>
                <a:lnTo>
                  <a:pt x="7" y="1793"/>
                </a:lnTo>
                <a:lnTo>
                  <a:pt x="0" y="0"/>
                </a:lnTo>
                <a:close/>
              </a:path>
            </a:pathLst>
          </a:cu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30" name="Freeform 29"/>
          <p:cNvSpPr/>
          <p:nvPr/>
        </p:nvSpPr>
        <p:spPr>
          <a:xfrm rot="8220000">
            <a:off x="4029710" y="2900045"/>
            <a:ext cx="1137920" cy="1141730"/>
          </a:xfrm>
          <a:custGeom>
            <a:avLst/>
            <a:gdLst>
              <a:gd name="connsiteX0" fmla="*/ 78 w 1809"/>
              <a:gd name="connsiteY0" fmla="*/ 1779 h 1779"/>
              <a:gd name="connsiteX1" fmla="*/ 0 w 1809"/>
              <a:gd name="connsiteY1" fmla="*/ 0 h 1779"/>
              <a:gd name="connsiteX2" fmla="*/ 1809 w 1809"/>
              <a:gd name="connsiteY2" fmla="*/ 1746 h 1779"/>
              <a:gd name="connsiteX3" fmla="*/ 78 w 1809"/>
              <a:gd name="connsiteY3" fmla="*/ 1779 h 1779"/>
            </a:gdLst>
            <a:ahLst/>
            <a:cxnLst>
              <a:cxn ang="0">
                <a:pos x="connsiteX0" y="connsiteY0"/>
              </a:cxn>
              <a:cxn ang="0">
                <a:pos x="connsiteX1" y="connsiteY1"/>
              </a:cxn>
              <a:cxn ang="0">
                <a:pos x="connsiteX2" y="connsiteY2"/>
              </a:cxn>
              <a:cxn ang="0">
                <a:pos x="connsiteX3" y="connsiteY3"/>
              </a:cxn>
            </a:cxnLst>
            <a:rect l="l" t="t" r="r" b="b"/>
            <a:pathLst>
              <a:path w="1809" h="1779">
                <a:moveTo>
                  <a:pt x="78" y="1779"/>
                </a:moveTo>
                <a:lnTo>
                  <a:pt x="0" y="0"/>
                </a:lnTo>
                <a:lnTo>
                  <a:pt x="1809" y="1746"/>
                </a:lnTo>
                <a:lnTo>
                  <a:pt x="78" y="1779"/>
                </a:lnTo>
                <a:close/>
              </a:path>
            </a:pathLst>
          </a:custGeom>
          <a:solidFill>
            <a:srgbClr val="13E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31" name="Freeform 30"/>
          <p:cNvSpPr/>
          <p:nvPr/>
        </p:nvSpPr>
        <p:spPr>
          <a:xfrm>
            <a:off x="128905" y="3949700"/>
            <a:ext cx="2392045" cy="805180"/>
          </a:xfrm>
          <a:custGeom>
            <a:avLst/>
            <a:gdLst>
              <a:gd name="connsiteX0" fmla="*/ 0 w 3767"/>
              <a:gd name="connsiteY0" fmla="*/ 1268 h 1268"/>
              <a:gd name="connsiteX1" fmla="*/ 1281 w 3767"/>
              <a:gd name="connsiteY1" fmla="*/ 0 h 1268"/>
              <a:gd name="connsiteX2" fmla="*/ 3767 w 3767"/>
              <a:gd name="connsiteY2" fmla="*/ 87 h 1268"/>
              <a:gd name="connsiteX3" fmla="*/ 2584 w 3767"/>
              <a:gd name="connsiteY3" fmla="*/ 1257 h 1268"/>
              <a:gd name="connsiteX4" fmla="*/ 0 w 3767"/>
              <a:gd name="connsiteY4" fmla="*/ 1268 h 12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67" h="1268">
                <a:moveTo>
                  <a:pt x="0" y="1268"/>
                </a:moveTo>
                <a:lnTo>
                  <a:pt x="1281" y="0"/>
                </a:lnTo>
                <a:lnTo>
                  <a:pt x="3767" y="87"/>
                </a:lnTo>
                <a:lnTo>
                  <a:pt x="2584" y="1257"/>
                </a:lnTo>
                <a:lnTo>
                  <a:pt x="0" y="1268"/>
                </a:lnTo>
                <a:close/>
              </a:path>
            </a:pathLst>
          </a:custGeom>
          <a:solidFill>
            <a:srgbClr val="E21CE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32" name="Right Triangle 31"/>
          <p:cNvSpPr/>
          <p:nvPr/>
        </p:nvSpPr>
        <p:spPr>
          <a:xfrm rot="16200000">
            <a:off x="3387725" y="1088390"/>
            <a:ext cx="1571625" cy="1581150"/>
          </a:xfrm>
          <a:prstGeom prst="rtTriangle">
            <a:avLst/>
          </a:pr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33" name="Rectangles 32"/>
          <p:cNvSpPr/>
          <p:nvPr/>
        </p:nvSpPr>
        <p:spPr>
          <a:xfrm>
            <a:off x="631825" y="2428240"/>
            <a:ext cx="563245" cy="50990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latin typeface="Arial" panose="020B0604020202020204" pitchFamily="34" charset="0"/>
                <a:cs typeface="Arial" panose="020B0604020202020204" pitchFamily="34" charset="0"/>
              </a:rPr>
              <a:t>1</a:t>
            </a:r>
            <a:endParaRPr lang="en-US" sz="2400" b="1">
              <a:solidFill>
                <a:schemeClr val="tx1"/>
              </a:solidFill>
              <a:latin typeface="Arial" panose="020B0604020202020204" pitchFamily="34" charset="0"/>
              <a:cs typeface="Arial" panose="020B0604020202020204" pitchFamily="34" charset="0"/>
            </a:endParaRPr>
          </a:p>
        </p:txBody>
      </p:sp>
      <p:sp>
        <p:nvSpPr>
          <p:cNvPr id="34" name="Rectangles 33"/>
          <p:cNvSpPr/>
          <p:nvPr/>
        </p:nvSpPr>
        <p:spPr>
          <a:xfrm>
            <a:off x="2338705" y="1251585"/>
            <a:ext cx="563245" cy="50990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latin typeface="Arial" panose="020B0604020202020204" pitchFamily="34" charset="0"/>
                <a:cs typeface="Arial" panose="020B0604020202020204" pitchFamily="34" charset="0"/>
              </a:rPr>
              <a:t>2</a:t>
            </a:r>
            <a:endParaRPr lang="en-US" sz="2400" b="1">
              <a:solidFill>
                <a:schemeClr val="tx1"/>
              </a:solidFill>
              <a:latin typeface="Arial" panose="020B0604020202020204" pitchFamily="34" charset="0"/>
              <a:cs typeface="Arial" panose="020B0604020202020204" pitchFamily="34" charset="0"/>
            </a:endParaRPr>
          </a:p>
        </p:txBody>
      </p:sp>
      <p:sp>
        <p:nvSpPr>
          <p:cNvPr id="35" name="Rectangles 34"/>
          <p:cNvSpPr/>
          <p:nvPr/>
        </p:nvSpPr>
        <p:spPr>
          <a:xfrm>
            <a:off x="1043305" y="4097655"/>
            <a:ext cx="563245" cy="50990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latin typeface="Arial" panose="020B0604020202020204" pitchFamily="34" charset="0"/>
                <a:cs typeface="Arial" panose="020B0604020202020204" pitchFamily="34" charset="0"/>
              </a:rPr>
              <a:t>3</a:t>
            </a:r>
            <a:endParaRPr lang="en-US" sz="2400" b="1">
              <a:solidFill>
                <a:schemeClr val="tx1"/>
              </a:solidFill>
              <a:latin typeface="Arial" panose="020B0604020202020204" pitchFamily="34" charset="0"/>
              <a:cs typeface="Arial" panose="020B0604020202020204" pitchFamily="34" charset="0"/>
            </a:endParaRPr>
          </a:p>
        </p:txBody>
      </p:sp>
      <p:sp>
        <p:nvSpPr>
          <p:cNvPr id="36" name="Rectangles 35"/>
          <p:cNvSpPr/>
          <p:nvPr/>
        </p:nvSpPr>
        <p:spPr>
          <a:xfrm>
            <a:off x="4095115" y="1960245"/>
            <a:ext cx="563245" cy="50990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latin typeface="Arial" panose="020B0604020202020204" pitchFamily="34" charset="0"/>
                <a:cs typeface="Arial" panose="020B0604020202020204" pitchFamily="34" charset="0"/>
              </a:rPr>
              <a:t>4</a:t>
            </a:r>
            <a:endParaRPr lang="en-US" sz="2400" b="1">
              <a:solidFill>
                <a:schemeClr val="tx1"/>
              </a:solidFill>
              <a:latin typeface="Arial" panose="020B0604020202020204" pitchFamily="34" charset="0"/>
              <a:cs typeface="Arial" panose="020B0604020202020204" pitchFamily="34" charset="0"/>
            </a:endParaRPr>
          </a:p>
        </p:txBody>
      </p:sp>
      <p:sp>
        <p:nvSpPr>
          <p:cNvPr id="37" name="Rectangles 36"/>
          <p:cNvSpPr/>
          <p:nvPr/>
        </p:nvSpPr>
        <p:spPr>
          <a:xfrm>
            <a:off x="4290060" y="2979420"/>
            <a:ext cx="563245" cy="50990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latin typeface="Arial" panose="020B0604020202020204" pitchFamily="34" charset="0"/>
                <a:cs typeface="Arial" panose="020B0604020202020204" pitchFamily="34" charset="0"/>
              </a:rPr>
              <a:t>5</a:t>
            </a:r>
            <a:endParaRPr lang="en-US" sz="2400" b="1">
              <a:solidFill>
                <a:schemeClr val="tx1"/>
              </a:solidFill>
              <a:latin typeface="Arial" panose="020B0604020202020204" pitchFamily="34" charset="0"/>
              <a:cs typeface="Arial" panose="020B0604020202020204" pitchFamily="34" charset="0"/>
            </a:endParaRPr>
          </a:p>
        </p:txBody>
      </p:sp>
      <p:sp>
        <p:nvSpPr>
          <p:cNvPr id="38" name="Rectangles 37"/>
          <p:cNvSpPr/>
          <p:nvPr/>
        </p:nvSpPr>
        <p:spPr>
          <a:xfrm>
            <a:off x="2740660" y="3175000"/>
            <a:ext cx="563245" cy="50990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latin typeface="Arial" panose="020B0604020202020204" pitchFamily="34" charset="0"/>
                <a:cs typeface="Arial" panose="020B0604020202020204" pitchFamily="34" charset="0"/>
              </a:rPr>
              <a:t>6</a:t>
            </a:r>
            <a:endParaRPr lang="en-US" sz="2400" b="1">
              <a:solidFill>
                <a:schemeClr val="tx1"/>
              </a:solidFill>
              <a:latin typeface="Arial" panose="020B0604020202020204" pitchFamily="34" charset="0"/>
              <a:cs typeface="Arial" panose="020B0604020202020204" pitchFamily="34" charset="0"/>
            </a:endParaRPr>
          </a:p>
        </p:txBody>
      </p:sp>
      <p:sp>
        <p:nvSpPr>
          <p:cNvPr id="39" name="Rectangles 38"/>
          <p:cNvSpPr/>
          <p:nvPr/>
        </p:nvSpPr>
        <p:spPr>
          <a:xfrm>
            <a:off x="3620770" y="4020185"/>
            <a:ext cx="563245" cy="50990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latin typeface="Arial" panose="020B0604020202020204" pitchFamily="34" charset="0"/>
                <a:cs typeface="Arial" panose="020B0604020202020204" pitchFamily="34" charset="0"/>
              </a:rPr>
              <a:t>7</a:t>
            </a:r>
            <a:endParaRPr lang="en-US" sz="2400" b="1">
              <a:solidFill>
                <a:schemeClr val="tx1"/>
              </a:solidFill>
              <a:latin typeface="Arial" panose="020B0604020202020204" pitchFamily="34" charset="0"/>
              <a:cs typeface="Arial" panose="020B0604020202020204" pitchFamily="34" charset="0"/>
            </a:endParaRPr>
          </a:p>
        </p:txBody>
      </p:sp>
      <p:sp>
        <p:nvSpPr>
          <p:cNvPr id="40" name="Text Box 39"/>
          <p:cNvSpPr txBox="1"/>
          <p:nvPr/>
        </p:nvSpPr>
        <p:spPr>
          <a:xfrm>
            <a:off x="2647950" y="530225"/>
            <a:ext cx="3768090" cy="398780"/>
          </a:xfrm>
          <a:prstGeom prst="rect">
            <a:avLst/>
          </a:prstGeom>
          <a:solidFill>
            <a:srgbClr val="FF0000"/>
          </a:solidFill>
        </p:spPr>
        <p:txBody>
          <a:bodyPr wrap="square" rtlCol="0" anchor="t">
            <a:spAutoFit/>
          </a:bodyPr>
          <a:p>
            <a:r>
              <a:rPr lang="en-US" sz="2000" b="1"/>
              <a:t>Now let us arrange and see?</a:t>
            </a:r>
            <a:endParaRPr lang="en-US" sz="2000" b="1"/>
          </a:p>
        </p:txBody>
      </p:sp>
      <p:sp>
        <p:nvSpPr>
          <p:cNvPr id="3" name="Google Shape;64;p14"/>
          <p:cNvSpPr txBox="1"/>
          <p:nvPr/>
        </p:nvSpPr>
        <p:spPr>
          <a:xfrm>
            <a:off x="179705" y="147955"/>
            <a:ext cx="2767330" cy="781050"/>
          </a:xfrm>
          <a:prstGeom prst="rect">
            <a:avLst/>
          </a:prstGeom>
          <a:noFill/>
          <a:ln>
            <a:noFill/>
          </a:ln>
        </p:spPr>
        <p:txBody>
          <a:bodyPr spcFirstLastPara="1" wrap="square" lIns="91425" tIns="91425" rIns="91425" bIns="91425" anchor="t" anchorCtr="0">
            <a:noAutofit/>
          </a:bodyPr>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r>
              <a:rPr lang="en-US" sz="1800" b="1" dirty="0">
                <a:solidFill>
                  <a:schemeClr val="tx1"/>
                </a:solidFill>
                <a:latin typeface="Algerian" panose="04020705040A02060702" pitchFamily="82" charset="0"/>
                <a:sym typeface="+mn-ea"/>
              </a:rPr>
              <a:t>  </a:t>
            </a:r>
            <a:endParaRPr lang="en-US" sz="1800" b="1" dirty="0">
              <a:solidFill>
                <a:schemeClr val="bg1"/>
              </a:solidFill>
              <a:latin typeface="Algerian" panose="04020705040A02060702" pitchFamily="82"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TANGRAMS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000" fill="hold">
                                          <p:stCondLst>
                                            <p:cond delay="0"/>
                                          </p:stCondLst>
                                        </p:cTn>
                                        <p:tgtEl>
                                          <p:spTgt spid="40"/>
                                        </p:tgtEl>
                                        <p:attrNameLst>
                                          <p:attrName>style.visibility</p:attrName>
                                        </p:attrNameLst>
                                      </p:cBhvr>
                                      <p:to>
                                        <p:strVal val="visible"/>
                                      </p:to>
                                    </p:set>
                                    <p:anim calcmode="lin" valueType="num">
                                      <p:cBhvr>
                                        <p:cTn id="7" dur="1000" fill="hold"/>
                                        <p:tgtEl>
                                          <p:spTgt spid="40"/>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40"/>
                                        </p:tgtEl>
                                        <p:attrNameLst>
                                          <p:attrName>ppt_y</p:attrName>
                                        </p:attrNameLst>
                                      </p:cBhvr>
                                      <p:tavLst>
                                        <p:tav tm="0">
                                          <p:val>
                                            <p:strVal val="#ppt_y"/>
                                          </p:val>
                                        </p:tav>
                                        <p:tav tm="100000">
                                          <p:val>
                                            <p:strVal val="#ppt_y"/>
                                          </p:val>
                                        </p:tav>
                                      </p:tavLst>
                                    </p:anim>
                                    <p:anim calcmode="lin" valueType="num">
                                      <p:cBhvr>
                                        <p:cTn id="9" dur="1000" fill="hold"/>
                                        <p:tgtEl>
                                          <p:spTgt spid="40"/>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40"/>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40"/>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ntr" presetSubtype="16" fill="hold" grpId="0" nodeType="click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box(in)">
                                      <p:cBhvr>
                                        <p:cTn id="16" dur="2000"/>
                                        <p:tgtEl>
                                          <p:spTgt spid="2"/>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2000" fill="hold">
                                          <p:stCondLst>
                                            <p:cond delay="0"/>
                                          </p:stCondLst>
                                        </p:cTn>
                                        <p:tgtEl>
                                          <p:spTgt spid="21"/>
                                        </p:tgtEl>
                                        <p:attrNameLst>
                                          <p:attrName>style.visibility</p:attrName>
                                        </p:attrNameLst>
                                      </p:cBhvr>
                                      <p:to>
                                        <p:strVal val="visible"/>
                                      </p:to>
                                    </p:set>
                                    <p:anim calcmode="lin" valueType="num">
                                      <p:cBhvr additive="base">
                                        <p:cTn id="21" dur="2000" fill="hold"/>
                                        <p:tgtEl>
                                          <p:spTgt spid="21"/>
                                        </p:tgtEl>
                                        <p:attrNameLst>
                                          <p:attrName>ppt_x</p:attrName>
                                        </p:attrNameLst>
                                      </p:cBhvr>
                                      <p:tavLst>
                                        <p:tav tm="0">
                                          <p:val>
                                            <p:strVal val="0-#ppt_w/2"/>
                                          </p:val>
                                        </p:tav>
                                        <p:tav tm="100000">
                                          <p:val>
                                            <p:strVal val="#ppt_x"/>
                                          </p:val>
                                        </p:tav>
                                      </p:tavLst>
                                    </p:anim>
                                    <p:anim calcmode="lin" valueType="num">
                                      <p:cBhvr additive="base">
                                        <p:cTn id="22" dur="2000" fill="hold"/>
                                        <p:tgtEl>
                                          <p:spTgt spid="21"/>
                                        </p:tgtEl>
                                        <p:attrNameLst>
                                          <p:attrName>ppt_y</p:attrName>
                                        </p:attrNameLst>
                                      </p:cBhvr>
                                      <p:tavLst>
                                        <p:tav tm="0">
                                          <p:val>
                                            <p:strVal val="#ppt_y"/>
                                          </p:val>
                                        </p:tav>
                                        <p:tav tm="100000">
                                          <p:val>
                                            <p:strVal val="#ppt_y"/>
                                          </p:val>
                                        </p:tav>
                                      </p:tavLst>
                                    </p:anim>
                                  </p:childTnLst>
                                </p:cTn>
                              </p:par>
                            </p:childTnLst>
                          </p:cTn>
                        </p:par>
                        <p:par>
                          <p:cTn id="23" fill="hold">
                            <p:stCondLst>
                              <p:cond delay="2000"/>
                            </p:stCondLst>
                            <p:childTnLst>
                              <p:par>
                                <p:cTn id="24" presetID="9" presetClass="exit" presetSubtype="0" fill="hold" grpId="0" nodeType="afterEffect">
                                  <p:stCondLst>
                                    <p:cond delay="0"/>
                                  </p:stCondLst>
                                  <p:childTnLst>
                                    <p:animEffect transition="out" filter="dissolve">
                                      <p:cBhvr>
                                        <p:cTn id="25" dur="500"/>
                                        <p:tgtEl>
                                          <p:spTgt spid="22"/>
                                        </p:tgtEl>
                                      </p:cBhvr>
                                    </p:animEffect>
                                    <p:set>
                                      <p:cBhvr>
                                        <p:cTn id="26" dur="1" fill="hold">
                                          <p:stCondLst>
                                            <p:cond delay="499"/>
                                          </p:stCondLst>
                                        </p:cTn>
                                        <p:tgtEl>
                                          <p:spTgt spid="22"/>
                                        </p:tgtEl>
                                        <p:attrNameLst>
                                          <p:attrName>style.visibility</p:attrName>
                                        </p:attrNameLst>
                                      </p:cBhvr>
                                      <p:to>
                                        <p:strVal val="hidden"/>
                                      </p:to>
                                    </p:set>
                                  </p:childTnLst>
                                </p:cTn>
                              </p:par>
                              <p:par>
                                <p:cTn id="27" presetID="9" presetClass="exit" presetSubtype="0" fill="hold" grpId="0" nodeType="withEffect">
                                  <p:stCondLst>
                                    <p:cond delay="0"/>
                                  </p:stCondLst>
                                  <p:childTnLst>
                                    <p:animEffect transition="out" filter="dissolve">
                                      <p:cBhvr>
                                        <p:cTn id="28" dur="500"/>
                                        <p:tgtEl>
                                          <p:spTgt spid="33"/>
                                        </p:tgtEl>
                                      </p:cBhvr>
                                    </p:animEffect>
                                    <p:set>
                                      <p:cBhvr>
                                        <p:cTn id="29" dur="1" fill="hold">
                                          <p:stCondLst>
                                            <p:cond delay="499"/>
                                          </p:stCondLst>
                                        </p:cTn>
                                        <p:tgtEl>
                                          <p:spTgt spid="33"/>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2" presetClass="entr" presetSubtype="8" fill="hold" grpId="0" nodeType="clickEffect">
                                  <p:stCondLst>
                                    <p:cond delay="0"/>
                                  </p:stCondLst>
                                  <p:childTnLst>
                                    <p:set>
                                      <p:cBhvr>
                                        <p:cTn id="33" dur="2000" fill="hold">
                                          <p:stCondLst>
                                            <p:cond delay="0"/>
                                          </p:stCondLst>
                                        </p:cTn>
                                        <p:tgtEl>
                                          <p:spTgt spid="20"/>
                                        </p:tgtEl>
                                        <p:attrNameLst>
                                          <p:attrName>style.visibility</p:attrName>
                                        </p:attrNameLst>
                                      </p:cBhvr>
                                      <p:to>
                                        <p:strVal val="visible"/>
                                      </p:to>
                                    </p:set>
                                    <p:anim calcmode="lin" valueType="num">
                                      <p:cBhvr additive="base">
                                        <p:cTn id="34" dur="2000" fill="hold"/>
                                        <p:tgtEl>
                                          <p:spTgt spid="20"/>
                                        </p:tgtEl>
                                        <p:attrNameLst>
                                          <p:attrName>ppt_x</p:attrName>
                                        </p:attrNameLst>
                                      </p:cBhvr>
                                      <p:tavLst>
                                        <p:tav tm="0">
                                          <p:val>
                                            <p:strVal val="0-#ppt_w/2"/>
                                          </p:val>
                                        </p:tav>
                                        <p:tav tm="100000">
                                          <p:val>
                                            <p:strVal val="#ppt_x"/>
                                          </p:val>
                                        </p:tav>
                                      </p:tavLst>
                                    </p:anim>
                                    <p:anim calcmode="lin" valueType="num">
                                      <p:cBhvr additive="base">
                                        <p:cTn id="35" dur="2000" fill="hold"/>
                                        <p:tgtEl>
                                          <p:spTgt spid="20"/>
                                        </p:tgtEl>
                                        <p:attrNameLst>
                                          <p:attrName>ppt_y</p:attrName>
                                        </p:attrNameLst>
                                      </p:cBhvr>
                                      <p:tavLst>
                                        <p:tav tm="0">
                                          <p:val>
                                            <p:strVal val="#ppt_y"/>
                                          </p:val>
                                        </p:tav>
                                        <p:tav tm="100000">
                                          <p:val>
                                            <p:strVal val="#ppt_y"/>
                                          </p:val>
                                        </p:tav>
                                      </p:tavLst>
                                    </p:anim>
                                  </p:childTnLst>
                                </p:cTn>
                              </p:par>
                            </p:childTnLst>
                          </p:cTn>
                        </p:par>
                        <p:par>
                          <p:cTn id="36" fill="hold">
                            <p:stCondLst>
                              <p:cond delay="2000"/>
                            </p:stCondLst>
                            <p:childTnLst>
                              <p:par>
                                <p:cTn id="37" presetID="9" presetClass="exit" presetSubtype="0" fill="hold" grpId="0" nodeType="afterEffect">
                                  <p:stCondLst>
                                    <p:cond delay="0"/>
                                  </p:stCondLst>
                                  <p:childTnLst>
                                    <p:animEffect transition="out" filter="dissolve">
                                      <p:cBhvr>
                                        <p:cTn id="38" dur="500"/>
                                        <p:tgtEl>
                                          <p:spTgt spid="23"/>
                                        </p:tgtEl>
                                      </p:cBhvr>
                                    </p:animEffect>
                                    <p:set>
                                      <p:cBhvr>
                                        <p:cTn id="39" dur="1" fill="hold">
                                          <p:stCondLst>
                                            <p:cond delay="499"/>
                                          </p:stCondLst>
                                        </p:cTn>
                                        <p:tgtEl>
                                          <p:spTgt spid="23"/>
                                        </p:tgtEl>
                                        <p:attrNameLst>
                                          <p:attrName>style.visibility</p:attrName>
                                        </p:attrNameLst>
                                      </p:cBhvr>
                                      <p:to>
                                        <p:strVal val="hidden"/>
                                      </p:to>
                                    </p:set>
                                  </p:childTnLst>
                                </p:cTn>
                              </p:par>
                              <p:par>
                                <p:cTn id="40" presetID="9" presetClass="exit" presetSubtype="0" fill="hold" grpId="0" nodeType="withEffect">
                                  <p:stCondLst>
                                    <p:cond delay="0"/>
                                  </p:stCondLst>
                                  <p:childTnLst>
                                    <p:animEffect transition="out" filter="dissolve">
                                      <p:cBhvr>
                                        <p:cTn id="41" dur="500"/>
                                        <p:tgtEl>
                                          <p:spTgt spid="34"/>
                                        </p:tgtEl>
                                      </p:cBhvr>
                                    </p:animEffect>
                                    <p:set>
                                      <p:cBhvr>
                                        <p:cTn id="42" dur="1" fill="hold">
                                          <p:stCondLst>
                                            <p:cond delay="499"/>
                                          </p:stCondLst>
                                        </p:cTn>
                                        <p:tgtEl>
                                          <p:spTgt spid="34"/>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 presetClass="entr" presetSubtype="8" fill="hold" grpId="0" nodeType="clickEffect">
                                  <p:stCondLst>
                                    <p:cond delay="0"/>
                                  </p:stCondLst>
                                  <p:childTnLst>
                                    <p:set>
                                      <p:cBhvr>
                                        <p:cTn id="46" dur="2000" fill="hold">
                                          <p:stCondLst>
                                            <p:cond delay="0"/>
                                          </p:stCondLst>
                                        </p:cTn>
                                        <p:tgtEl>
                                          <p:spTgt spid="18"/>
                                        </p:tgtEl>
                                        <p:attrNameLst>
                                          <p:attrName>style.visibility</p:attrName>
                                        </p:attrNameLst>
                                      </p:cBhvr>
                                      <p:to>
                                        <p:strVal val="visible"/>
                                      </p:to>
                                    </p:set>
                                    <p:anim calcmode="lin" valueType="num">
                                      <p:cBhvr additive="base">
                                        <p:cTn id="47" dur="2000" fill="hold"/>
                                        <p:tgtEl>
                                          <p:spTgt spid="18"/>
                                        </p:tgtEl>
                                        <p:attrNameLst>
                                          <p:attrName>ppt_x</p:attrName>
                                        </p:attrNameLst>
                                      </p:cBhvr>
                                      <p:tavLst>
                                        <p:tav tm="0">
                                          <p:val>
                                            <p:strVal val="0-#ppt_w/2"/>
                                          </p:val>
                                        </p:tav>
                                        <p:tav tm="100000">
                                          <p:val>
                                            <p:strVal val="#ppt_x"/>
                                          </p:val>
                                        </p:tav>
                                      </p:tavLst>
                                    </p:anim>
                                    <p:anim calcmode="lin" valueType="num">
                                      <p:cBhvr additive="base">
                                        <p:cTn id="48" dur="2000" fill="hold"/>
                                        <p:tgtEl>
                                          <p:spTgt spid="18"/>
                                        </p:tgtEl>
                                        <p:attrNameLst>
                                          <p:attrName>ppt_y</p:attrName>
                                        </p:attrNameLst>
                                      </p:cBhvr>
                                      <p:tavLst>
                                        <p:tav tm="0">
                                          <p:val>
                                            <p:strVal val="#ppt_y"/>
                                          </p:val>
                                        </p:tav>
                                        <p:tav tm="100000">
                                          <p:val>
                                            <p:strVal val="#ppt_y"/>
                                          </p:val>
                                        </p:tav>
                                      </p:tavLst>
                                    </p:anim>
                                  </p:childTnLst>
                                </p:cTn>
                              </p:par>
                            </p:childTnLst>
                          </p:cTn>
                        </p:par>
                        <p:par>
                          <p:cTn id="49" fill="hold">
                            <p:stCondLst>
                              <p:cond delay="2000"/>
                            </p:stCondLst>
                            <p:childTnLst>
                              <p:par>
                                <p:cTn id="50" presetID="9" presetClass="exit" presetSubtype="0" fill="hold" grpId="0" nodeType="afterEffect">
                                  <p:stCondLst>
                                    <p:cond delay="0"/>
                                  </p:stCondLst>
                                  <p:childTnLst>
                                    <p:animEffect transition="out" filter="dissolve">
                                      <p:cBhvr>
                                        <p:cTn id="51" dur="500"/>
                                        <p:tgtEl>
                                          <p:spTgt spid="31"/>
                                        </p:tgtEl>
                                      </p:cBhvr>
                                    </p:animEffect>
                                    <p:set>
                                      <p:cBhvr>
                                        <p:cTn id="52" dur="1" fill="hold">
                                          <p:stCondLst>
                                            <p:cond delay="499"/>
                                          </p:stCondLst>
                                        </p:cTn>
                                        <p:tgtEl>
                                          <p:spTgt spid="31"/>
                                        </p:tgtEl>
                                        <p:attrNameLst>
                                          <p:attrName>style.visibility</p:attrName>
                                        </p:attrNameLst>
                                      </p:cBhvr>
                                      <p:to>
                                        <p:strVal val="hidden"/>
                                      </p:to>
                                    </p:set>
                                  </p:childTnLst>
                                </p:cTn>
                              </p:par>
                              <p:par>
                                <p:cTn id="53" presetID="9" presetClass="exit" presetSubtype="0" fill="hold" grpId="0" nodeType="withEffect">
                                  <p:stCondLst>
                                    <p:cond delay="0"/>
                                  </p:stCondLst>
                                  <p:childTnLst>
                                    <p:animEffect transition="out" filter="dissolve">
                                      <p:cBhvr>
                                        <p:cTn id="54" dur="500"/>
                                        <p:tgtEl>
                                          <p:spTgt spid="35"/>
                                        </p:tgtEl>
                                      </p:cBhvr>
                                    </p:animEffect>
                                    <p:set>
                                      <p:cBhvr>
                                        <p:cTn id="55" dur="1" fill="hold">
                                          <p:stCondLst>
                                            <p:cond delay="499"/>
                                          </p:stCondLst>
                                        </p:cTn>
                                        <p:tgtEl>
                                          <p:spTgt spid="35"/>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2" presetClass="entr" presetSubtype="8" fill="hold" grpId="0" nodeType="clickEffect">
                                  <p:stCondLst>
                                    <p:cond delay="0"/>
                                  </p:stCondLst>
                                  <p:childTnLst>
                                    <p:set>
                                      <p:cBhvr>
                                        <p:cTn id="59" dur="2000" fill="hold">
                                          <p:stCondLst>
                                            <p:cond delay="0"/>
                                          </p:stCondLst>
                                        </p:cTn>
                                        <p:tgtEl>
                                          <p:spTgt spid="19"/>
                                        </p:tgtEl>
                                        <p:attrNameLst>
                                          <p:attrName>style.visibility</p:attrName>
                                        </p:attrNameLst>
                                      </p:cBhvr>
                                      <p:to>
                                        <p:strVal val="visible"/>
                                      </p:to>
                                    </p:set>
                                    <p:anim calcmode="lin" valueType="num">
                                      <p:cBhvr additive="base">
                                        <p:cTn id="60" dur="2000" fill="hold"/>
                                        <p:tgtEl>
                                          <p:spTgt spid="19"/>
                                        </p:tgtEl>
                                        <p:attrNameLst>
                                          <p:attrName>ppt_x</p:attrName>
                                        </p:attrNameLst>
                                      </p:cBhvr>
                                      <p:tavLst>
                                        <p:tav tm="0">
                                          <p:val>
                                            <p:strVal val="0-#ppt_w/2"/>
                                          </p:val>
                                        </p:tav>
                                        <p:tav tm="100000">
                                          <p:val>
                                            <p:strVal val="#ppt_x"/>
                                          </p:val>
                                        </p:tav>
                                      </p:tavLst>
                                    </p:anim>
                                    <p:anim calcmode="lin" valueType="num">
                                      <p:cBhvr additive="base">
                                        <p:cTn id="61" dur="2000" fill="hold"/>
                                        <p:tgtEl>
                                          <p:spTgt spid="19"/>
                                        </p:tgtEl>
                                        <p:attrNameLst>
                                          <p:attrName>ppt_y</p:attrName>
                                        </p:attrNameLst>
                                      </p:cBhvr>
                                      <p:tavLst>
                                        <p:tav tm="0">
                                          <p:val>
                                            <p:strVal val="#ppt_y"/>
                                          </p:val>
                                        </p:tav>
                                        <p:tav tm="100000">
                                          <p:val>
                                            <p:strVal val="#ppt_y"/>
                                          </p:val>
                                        </p:tav>
                                      </p:tavLst>
                                    </p:anim>
                                  </p:childTnLst>
                                </p:cTn>
                              </p:par>
                            </p:childTnLst>
                          </p:cTn>
                        </p:par>
                        <p:par>
                          <p:cTn id="62" fill="hold">
                            <p:stCondLst>
                              <p:cond delay="2000"/>
                            </p:stCondLst>
                            <p:childTnLst>
                              <p:par>
                                <p:cTn id="63" presetID="9" presetClass="exit" presetSubtype="0" fill="hold" grpId="0" nodeType="afterEffect">
                                  <p:stCondLst>
                                    <p:cond delay="0"/>
                                  </p:stCondLst>
                                  <p:childTnLst>
                                    <p:animEffect transition="out" filter="dissolve">
                                      <p:cBhvr>
                                        <p:cTn id="64" dur="500"/>
                                        <p:tgtEl>
                                          <p:spTgt spid="32"/>
                                        </p:tgtEl>
                                      </p:cBhvr>
                                    </p:animEffect>
                                    <p:set>
                                      <p:cBhvr>
                                        <p:cTn id="65" dur="1" fill="hold">
                                          <p:stCondLst>
                                            <p:cond delay="499"/>
                                          </p:stCondLst>
                                        </p:cTn>
                                        <p:tgtEl>
                                          <p:spTgt spid="32"/>
                                        </p:tgtEl>
                                        <p:attrNameLst>
                                          <p:attrName>style.visibility</p:attrName>
                                        </p:attrNameLst>
                                      </p:cBhvr>
                                      <p:to>
                                        <p:strVal val="hidden"/>
                                      </p:to>
                                    </p:set>
                                  </p:childTnLst>
                                </p:cTn>
                              </p:par>
                              <p:par>
                                <p:cTn id="66" presetID="9" presetClass="exit" presetSubtype="0" fill="hold" grpId="0" nodeType="withEffect">
                                  <p:stCondLst>
                                    <p:cond delay="0"/>
                                  </p:stCondLst>
                                  <p:childTnLst>
                                    <p:animEffect transition="out" filter="dissolve">
                                      <p:cBhvr>
                                        <p:cTn id="67" dur="500"/>
                                        <p:tgtEl>
                                          <p:spTgt spid="36"/>
                                        </p:tgtEl>
                                      </p:cBhvr>
                                    </p:animEffect>
                                    <p:set>
                                      <p:cBhvr>
                                        <p:cTn id="68" dur="1" fill="hold">
                                          <p:stCondLst>
                                            <p:cond delay="499"/>
                                          </p:stCondLst>
                                        </p:cTn>
                                        <p:tgtEl>
                                          <p:spTgt spid="36"/>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2000" fill="hold">
                                          <p:stCondLst>
                                            <p:cond delay="0"/>
                                          </p:stCondLst>
                                        </p:cTn>
                                        <p:tgtEl>
                                          <p:spTgt spid="17"/>
                                        </p:tgtEl>
                                        <p:attrNameLst>
                                          <p:attrName>style.visibility</p:attrName>
                                        </p:attrNameLst>
                                      </p:cBhvr>
                                      <p:to>
                                        <p:strVal val="visible"/>
                                      </p:to>
                                    </p:set>
                                    <p:anim calcmode="lin" valueType="num">
                                      <p:cBhvr additive="base">
                                        <p:cTn id="73" dur="2000" fill="hold"/>
                                        <p:tgtEl>
                                          <p:spTgt spid="17"/>
                                        </p:tgtEl>
                                        <p:attrNameLst>
                                          <p:attrName>ppt_x</p:attrName>
                                        </p:attrNameLst>
                                      </p:cBhvr>
                                      <p:tavLst>
                                        <p:tav tm="0">
                                          <p:val>
                                            <p:strVal val="0-#ppt_w/2"/>
                                          </p:val>
                                        </p:tav>
                                        <p:tav tm="100000">
                                          <p:val>
                                            <p:strVal val="#ppt_x"/>
                                          </p:val>
                                        </p:tav>
                                      </p:tavLst>
                                    </p:anim>
                                    <p:anim calcmode="lin" valueType="num">
                                      <p:cBhvr additive="base">
                                        <p:cTn id="74" dur="2000" fill="hold"/>
                                        <p:tgtEl>
                                          <p:spTgt spid="17"/>
                                        </p:tgtEl>
                                        <p:attrNameLst>
                                          <p:attrName>ppt_y</p:attrName>
                                        </p:attrNameLst>
                                      </p:cBhvr>
                                      <p:tavLst>
                                        <p:tav tm="0">
                                          <p:val>
                                            <p:strVal val="#ppt_y"/>
                                          </p:val>
                                        </p:tav>
                                        <p:tav tm="100000">
                                          <p:val>
                                            <p:strVal val="#ppt_y"/>
                                          </p:val>
                                        </p:tav>
                                      </p:tavLst>
                                    </p:anim>
                                  </p:childTnLst>
                                </p:cTn>
                              </p:par>
                            </p:childTnLst>
                          </p:cTn>
                        </p:par>
                        <p:par>
                          <p:cTn id="75" fill="hold">
                            <p:stCondLst>
                              <p:cond delay="2000"/>
                            </p:stCondLst>
                            <p:childTnLst>
                              <p:par>
                                <p:cTn id="76" presetID="9" presetClass="exit" presetSubtype="0" fill="hold" grpId="0" nodeType="afterEffect">
                                  <p:stCondLst>
                                    <p:cond delay="0"/>
                                  </p:stCondLst>
                                  <p:childTnLst>
                                    <p:animEffect transition="out" filter="dissolve">
                                      <p:cBhvr>
                                        <p:cTn id="77" dur="500"/>
                                        <p:tgtEl>
                                          <p:spTgt spid="30"/>
                                        </p:tgtEl>
                                      </p:cBhvr>
                                    </p:animEffect>
                                    <p:set>
                                      <p:cBhvr>
                                        <p:cTn id="78" dur="1" fill="hold">
                                          <p:stCondLst>
                                            <p:cond delay="499"/>
                                          </p:stCondLst>
                                        </p:cTn>
                                        <p:tgtEl>
                                          <p:spTgt spid="30"/>
                                        </p:tgtEl>
                                        <p:attrNameLst>
                                          <p:attrName>style.visibility</p:attrName>
                                        </p:attrNameLst>
                                      </p:cBhvr>
                                      <p:to>
                                        <p:strVal val="hidden"/>
                                      </p:to>
                                    </p:set>
                                  </p:childTnLst>
                                </p:cTn>
                              </p:par>
                              <p:par>
                                <p:cTn id="79" presetID="9" presetClass="exit" presetSubtype="0" fill="hold" grpId="0" nodeType="withEffect">
                                  <p:stCondLst>
                                    <p:cond delay="0"/>
                                  </p:stCondLst>
                                  <p:childTnLst>
                                    <p:animEffect transition="out" filter="dissolve">
                                      <p:cBhvr>
                                        <p:cTn id="80" dur="500"/>
                                        <p:tgtEl>
                                          <p:spTgt spid="37"/>
                                        </p:tgtEl>
                                      </p:cBhvr>
                                    </p:animEffect>
                                    <p:set>
                                      <p:cBhvr>
                                        <p:cTn id="81" dur="1" fill="hold">
                                          <p:stCondLst>
                                            <p:cond delay="499"/>
                                          </p:stCondLst>
                                        </p:cTn>
                                        <p:tgtEl>
                                          <p:spTgt spid="37"/>
                                        </p:tgtEl>
                                        <p:attrNameLst>
                                          <p:attrName>style.visibility</p:attrName>
                                        </p:attrNameLst>
                                      </p:cBhvr>
                                      <p:to>
                                        <p:strVal val="hidden"/>
                                      </p:to>
                                    </p:set>
                                  </p:childTnLst>
                                </p:cTn>
                              </p:par>
                            </p:childTnLst>
                          </p:cTn>
                        </p:par>
                      </p:childTnLst>
                    </p:cTn>
                  </p:par>
                  <p:par>
                    <p:cTn id="82" fill="hold">
                      <p:stCondLst>
                        <p:cond delay="indefinite"/>
                      </p:stCondLst>
                      <p:childTnLst>
                        <p:par>
                          <p:cTn id="83" fill="hold">
                            <p:stCondLst>
                              <p:cond delay="0"/>
                            </p:stCondLst>
                            <p:childTnLst>
                              <p:par>
                                <p:cTn id="84" presetID="2" presetClass="entr" presetSubtype="8" fill="hold" grpId="0" nodeType="clickEffect">
                                  <p:stCondLst>
                                    <p:cond delay="0"/>
                                  </p:stCondLst>
                                  <p:childTnLst>
                                    <p:set>
                                      <p:cBhvr>
                                        <p:cTn id="85" dur="2000" fill="hold">
                                          <p:stCondLst>
                                            <p:cond delay="0"/>
                                          </p:stCondLst>
                                        </p:cTn>
                                        <p:tgtEl>
                                          <p:spTgt spid="16"/>
                                        </p:tgtEl>
                                        <p:attrNameLst>
                                          <p:attrName>style.visibility</p:attrName>
                                        </p:attrNameLst>
                                      </p:cBhvr>
                                      <p:to>
                                        <p:strVal val="visible"/>
                                      </p:to>
                                    </p:set>
                                    <p:anim calcmode="lin" valueType="num">
                                      <p:cBhvr additive="base">
                                        <p:cTn id="86" dur="2000" fill="hold"/>
                                        <p:tgtEl>
                                          <p:spTgt spid="16"/>
                                        </p:tgtEl>
                                        <p:attrNameLst>
                                          <p:attrName>ppt_x</p:attrName>
                                        </p:attrNameLst>
                                      </p:cBhvr>
                                      <p:tavLst>
                                        <p:tav tm="0">
                                          <p:val>
                                            <p:strVal val="0-#ppt_w/2"/>
                                          </p:val>
                                        </p:tav>
                                        <p:tav tm="100000">
                                          <p:val>
                                            <p:strVal val="#ppt_x"/>
                                          </p:val>
                                        </p:tav>
                                      </p:tavLst>
                                    </p:anim>
                                    <p:anim calcmode="lin" valueType="num">
                                      <p:cBhvr additive="base">
                                        <p:cTn id="87" dur="2000" fill="hold"/>
                                        <p:tgtEl>
                                          <p:spTgt spid="16"/>
                                        </p:tgtEl>
                                        <p:attrNameLst>
                                          <p:attrName>ppt_y</p:attrName>
                                        </p:attrNameLst>
                                      </p:cBhvr>
                                      <p:tavLst>
                                        <p:tav tm="0">
                                          <p:val>
                                            <p:strVal val="#ppt_y"/>
                                          </p:val>
                                        </p:tav>
                                        <p:tav tm="100000">
                                          <p:val>
                                            <p:strVal val="#ppt_y"/>
                                          </p:val>
                                        </p:tav>
                                      </p:tavLst>
                                    </p:anim>
                                  </p:childTnLst>
                                </p:cTn>
                              </p:par>
                            </p:childTnLst>
                          </p:cTn>
                        </p:par>
                        <p:par>
                          <p:cTn id="88" fill="hold">
                            <p:stCondLst>
                              <p:cond delay="2000"/>
                            </p:stCondLst>
                            <p:childTnLst>
                              <p:par>
                                <p:cTn id="89" presetID="9" presetClass="exit" presetSubtype="0" fill="hold" grpId="0" nodeType="afterEffect">
                                  <p:stCondLst>
                                    <p:cond delay="0"/>
                                  </p:stCondLst>
                                  <p:childTnLst>
                                    <p:animEffect transition="out" filter="dissolve">
                                      <p:cBhvr>
                                        <p:cTn id="90" dur="500"/>
                                        <p:tgtEl>
                                          <p:spTgt spid="29"/>
                                        </p:tgtEl>
                                      </p:cBhvr>
                                    </p:animEffect>
                                    <p:set>
                                      <p:cBhvr>
                                        <p:cTn id="91" dur="1" fill="hold">
                                          <p:stCondLst>
                                            <p:cond delay="499"/>
                                          </p:stCondLst>
                                        </p:cTn>
                                        <p:tgtEl>
                                          <p:spTgt spid="29"/>
                                        </p:tgtEl>
                                        <p:attrNameLst>
                                          <p:attrName>style.visibility</p:attrName>
                                        </p:attrNameLst>
                                      </p:cBhvr>
                                      <p:to>
                                        <p:strVal val="hidden"/>
                                      </p:to>
                                    </p:set>
                                  </p:childTnLst>
                                </p:cTn>
                              </p:par>
                              <p:par>
                                <p:cTn id="92" presetID="9" presetClass="exit" presetSubtype="0" fill="hold" grpId="0" nodeType="withEffect">
                                  <p:stCondLst>
                                    <p:cond delay="0"/>
                                  </p:stCondLst>
                                  <p:childTnLst>
                                    <p:animEffect transition="out" filter="dissolve">
                                      <p:cBhvr>
                                        <p:cTn id="93" dur="500"/>
                                        <p:tgtEl>
                                          <p:spTgt spid="38"/>
                                        </p:tgtEl>
                                      </p:cBhvr>
                                    </p:animEffect>
                                    <p:set>
                                      <p:cBhvr>
                                        <p:cTn id="94" dur="1" fill="hold">
                                          <p:stCondLst>
                                            <p:cond delay="499"/>
                                          </p:stCondLst>
                                        </p:cTn>
                                        <p:tgtEl>
                                          <p:spTgt spid="38"/>
                                        </p:tgtEl>
                                        <p:attrNameLst>
                                          <p:attrName>style.visibility</p:attrName>
                                        </p:attrNameLst>
                                      </p:cBhvr>
                                      <p:to>
                                        <p:strVal val="hidden"/>
                                      </p:to>
                                    </p:set>
                                  </p:childTnLst>
                                </p:cTn>
                              </p:par>
                            </p:childTnLst>
                          </p:cTn>
                        </p:par>
                      </p:childTnLst>
                    </p:cTn>
                  </p:par>
                  <p:par>
                    <p:cTn id="95" fill="hold">
                      <p:stCondLst>
                        <p:cond delay="indefinite"/>
                      </p:stCondLst>
                      <p:childTnLst>
                        <p:par>
                          <p:cTn id="96" fill="hold">
                            <p:stCondLst>
                              <p:cond delay="0"/>
                            </p:stCondLst>
                            <p:childTnLst>
                              <p:par>
                                <p:cTn id="97" presetID="2" presetClass="entr" presetSubtype="8" fill="hold" grpId="0" nodeType="clickEffect">
                                  <p:stCondLst>
                                    <p:cond delay="0"/>
                                  </p:stCondLst>
                                  <p:childTnLst>
                                    <p:set>
                                      <p:cBhvr>
                                        <p:cTn id="98" dur="2000" fill="hold">
                                          <p:stCondLst>
                                            <p:cond delay="0"/>
                                          </p:stCondLst>
                                        </p:cTn>
                                        <p:tgtEl>
                                          <p:spTgt spid="14"/>
                                        </p:tgtEl>
                                        <p:attrNameLst>
                                          <p:attrName>style.visibility</p:attrName>
                                        </p:attrNameLst>
                                      </p:cBhvr>
                                      <p:to>
                                        <p:strVal val="visible"/>
                                      </p:to>
                                    </p:set>
                                    <p:anim calcmode="lin" valueType="num">
                                      <p:cBhvr additive="base">
                                        <p:cTn id="99" dur="2000" fill="hold"/>
                                        <p:tgtEl>
                                          <p:spTgt spid="14"/>
                                        </p:tgtEl>
                                        <p:attrNameLst>
                                          <p:attrName>ppt_x</p:attrName>
                                        </p:attrNameLst>
                                      </p:cBhvr>
                                      <p:tavLst>
                                        <p:tav tm="0">
                                          <p:val>
                                            <p:strVal val="0-#ppt_w/2"/>
                                          </p:val>
                                        </p:tav>
                                        <p:tav tm="100000">
                                          <p:val>
                                            <p:strVal val="#ppt_x"/>
                                          </p:val>
                                        </p:tav>
                                      </p:tavLst>
                                    </p:anim>
                                    <p:anim calcmode="lin" valueType="num">
                                      <p:cBhvr additive="base">
                                        <p:cTn id="100" dur="2000" fill="hold"/>
                                        <p:tgtEl>
                                          <p:spTgt spid="14"/>
                                        </p:tgtEl>
                                        <p:attrNameLst>
                                          <p:attrName>ppt_y</p:attrName>
                                        </p:attrNameLst>
                                      </p:cBhvr>
                                      <p:tavLst>
                                        <p:tav tm="0">
                                          <p:val>
                                            <p:strVal val="#ppt_y"/>
                                          </p:val>
                                        </p:tav>
                                        <p:tav tm="100000">
                                          <p:val>
                                            <p:strVal val="#ppt_y"/>
                                          </p:val>
                                        </p:tav>
                                      </p:tavLst>
                                    </p:anim>
                                  </p:childTnLst>
                                </p:cTn>
                              </p:par>
                            </p:childTnLst>
                          </p:cTn>
                        </p:par>
                        <p:par>
                          <p:cTn id="101" fill="hold">
                            <p:stCondLst>
                              <p:cond delay="2000"/>
                            </p:stCondLst>
                            <p:childTnLst>
                              <p:par>
                                <p:cTn id="102" presetID="9" presetClass="exit" presetSubtype="0" fill="hold" grpId="0" nodeType="afterEffect">
                                  <p:stCondLst>
                                    <p:cond delay="0"/>
                                  </p:stCondLst>
                                  <p:childTnLst>
                                    <p:animEffect transition="out" filter="dissolve">
                                      <p:cBhvr>
                                        <p:cTn id="103" dur="500"/>
                                        <p:tgtEl>
                                          <p:spTgt spid="28"/>
                                        </p:tgtEl>
                                      </p:cBhvr>
                                    </p:animEffect>
                                    <p:set>
                                      <p:cBhvr>
                                        <p:cTn id="104" dur="1" fill="hold">
                                          <p:stCondLst>
                                            <p:cond delay="499"/>
                                          </p:stCondLst>
                                        </p:cTn>
                                        <p:tgtEl>
                                          <p:spTgt spid="28"/>
                                        </p:tgtEl>
                                        <p:attrNameLst>
                                          <p:attrName>style.visibility</p:attrName>
                                        </p:attrNameLst>
                                      </p:cBhvr>
                                      <p:to>
                                        <p:strVal val="hidden"/>
                                      </p:to>
                                    </p:set>
                                  </p:childTnLst>
                                </p:cTn>
                              </p:par>
                              <p:par>
                                <p:cTn id="105" presetID="9" presetClass="exit" presetSubtype="0" fill="hold" grpId="0" nodeType="withEffect">
                                  <p:stCondLst>
                                    <p:cond delay="0"/>
                                  </p:stCondLst>
                                  <p:childTnLst>
                                    <p:animEffect transition="out" filter="dissolve">
                                      <p:cBhvr>
                                        <p:cTn id="106" dur="500"/>
                                        <p:tgtEl>
                                          <p:spTgt spid="39"/>
                                        </p:tgtEl>
                                      </p:cBhvr>
                                    </p:animEffect>
                                    <p:set>
                                      <p:cBhvr>
                                        <p:cTn id="107" dur="1" fill="hold">
                                          <p:stCondLst>
                                            <p:cond delay="499"/>
                                          </p:stCondLst>
                                        </p:cTn>
                                        <p:tgtEl>
                                          <p:spTgt spid="3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21" grpId="0" animBg="1"/>
      <p:bldP spid="22" grpId="0" bldLvl="0" animBg="1"/>
      <p:bldP spid="20" grpId="0" bldLvl="0" animBg="1"/>
      <p:bldP spid="23" grpId="0" bldLvl="0" animBg="1"/>
      <p:bldP spid="14" grpId="0" bldLvl="0" animBg="1"/>
      <p:bldP spid="28" grpId="0" bldLvl="0" animBg="1"/>
      <p:bldP spid="16" grpId="0" animBg="1"/>
      <p:bldP spid="29" grpId="0" bldLvl="0" animBg="1"/>
      <p:bldP spid="17" grpId="0" bldLvl="0" animBg="1"/>
      <p:bldP spid="30" grpId="0" bldLvl="0" animBg="1"/>
      <p:bldP spid="18" grpId="0" animBg="1"/>
      <p:bldP spid="31" grpId="0" bldLvl="0" animBg="1"/>
      <p:bldP spid="19" grpId="0" animBg="1"/>
      <p:bldP spid="32" grpId="0" bldLvl="0" animBg="1"/>
      <p:bldP spid="40" grpId="0" animBg="1"/>
      <p:bldP spid="33" grpId="0" animBg="1"/>
      <p:bldP spid="34" grpId="0" animBg="1"/>
      <p:bldP spid="36" grpId="0" animBg="1"/>
      <p:bldP spid="37" grpId="0" animBg="1"/>
      <p:bldP spid="38" grpId="0" animBg="1"/>
      <p:bldP spid="39" grpId="0" animBg="1"/>
      <p:bldP spid="3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31695" y="83100"/>
            <a:ext cx="1232526" cy="611875"/>
          </a:xfrm>
          <a:prstGeom prst="rect">
            <a:avLst/>
          </a:prstGeom>
          <a:noFill/>
          <a:ln>
            <a:noFill/>
          </a:ln>
        </p:spPr>
      </p:pic>
      <p:sp>
        <p:nvSpPr>
          <p:cNvPr id="22" name="Freeform 21"/>
          <p:cNvSpPr/>
          <p:nvPr/>
        </p:nvSpPr>
        <p:spPr>
          <a:xfrm rot="16200000">
            <a:off x="-603885" y="2392045"/>
            <a:ext cx="3179445" cy="1612900"/>
          </a:xfrm>
          <a:custGeom>
            <a:avLst/>
            <a:gdLst>
              <a:gd name="connsiteX0" fmla="*/ 0 w 4928"/>
              <a:gd name="connsiteY0" fmla="*/ 0 h 2519"/>
              <a:gd name="connsiteX1" fmla="*/ 4928 w 4928"/>
              <a:gd name="connsiteY1" fmla="*/ 0 h 2519"/>
              <a:gd name="connsiteX2" fmla="*/ 2432 w 4928"/>
              <a:gd name="connsiteY2" fmla="*/ 2519 h 2519"/>
              <a:gd name="connsiteX3" fmla="*/ 0 w 4928"/>
              <a:gd name="connsiteY3" fmla="*/ 0 h 2519"/>
            </a:gdLst>
            <a:ahLst/>
            <a:cxnLst>
              <a:cxn ang="0">
                <a:pos x="connsiteX0" y="connsiteY0"/>
              </a:cxn>
              <a:cxn ang="0">
                <a:pos x="connsiteX1" y="connsiteY1"/>
              </a:cxn>
              <a:cxn ang="0">
                <a:pos x="connsiteX2" y="connsiteY2"/>
              </a:cxn>
              <a:cxn ang="0">
                <a:pos x="connsiteX3" y="connsiteY3"/>
              </a:cxn>
            </a:cxnLst>
            <a:rect l="l" t="t" r="r" b="b"/>
            <a:pathLst>
              <a:path w="4928" h="2519">
                <a:moveTo>
                  <a:pt x="0" y="0"/>
                </a:moveTo>
                <a:lnTo>
                  <a:pt x="4928" y="0"/>
                </a:lnTo>
                <a:lnTo>
                  <a:pt x="2432" y="2519"/>
                </a:lnTo>
                <a:lnTo>
                  <a:pt x="0" y="0"/>
                </a:lnTo>
                <a:close/>
              </a:path>
            </a:pathLst>
          </a:cu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23" name="Flowchart: Merge 22"/>
          <p:cNvSpPr/>
          <p:nvPr/>
        </p:nvSpPr>
        <p:spPr>
          <a:xfrm rot="10800000">
            <a:off x="534035" y="3164205"/>
            <a:ext cx="3227070" cy="1572260"/>
          </a:xfrm>
          <a:prstGeom prst="flowChartMerge">
            <a:avLst/>
          </a:prstGeom>
          <a:solidFill>
            <a:srgbClr val="17E50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28" name="Freeform 27"/>
          <p:cNvSpPr/>
          <p:nvPr/>
        </p:nvSpPr>
        <p:spPr>
          <a:xfrm rot="2580000">
            <a:off x="1791417" y="344164"/>
            <a:ext cx="1131570" cy="1144270"/>
          </a:xfrm>
          <a:custGeom>
            <a:avLst/>
            <a:gdLst>
              <a:gd name="connsiteX0" fmla="*/ 0 w 1782"/>
              <a:gd name="connsiteY0" fmla="*/ 1786 h 1802"/>
              <a:gd name="connsiteX1" fmla="*/ 101 w 1782"/>
              <a:gd name="connsiteY1" fmla="*/ 0 h 1802"/>
              <a:gd name="connsiteX2" fmla="*/ 1782 w 1782"/>
              <a:gd name="connsiteY2" fmla="*/ 1802 h 1802"/>
              <a:gd name="connsiteX3" fmla="*/ 0 w 1782"/>
              <a:gd name="connsiteY3" fmla="*/ 1786 h 1802"/>
            </a:gdLst>
            <a:ahLst/>
            <a:cxnLst>
              <a:cxn ang="0">
                <a:pos x="connsiteX0" y="connsiteY0"/>
              </a:cxn>
              <a:cxn ang="0">
                <a:pos x="connsiteX1" y="connsiteY1"/>
              </a:cxn>
              <a:cxn ang="0">
                <a:pos x="connsiteX2" y="connsiteY2"/>
              </a:cxn>
              <a:cxn ang="0">
                <a:pos x="connsiteX3" y="connsiteY3"/>
              </a:cxn>
            </a:cxnLst>
            <a:rect l="l" t="t" r="r" b="b"/>
            <a:pathLst>
              <a:path w="1782" h="1802">
                <a:moveTo>
                  <a:pt x="0" y="1786"/>
                </a:moveTo>
                <a:lnTo>
                  <a:pt x="101" y="0"/>
                </a:lnTo>
                <a:lnTo>
                  <a:pt x="1782" y="1802"/>
                </a:lnTo>
                <a:lnTo>
                  <a:pt x="0" y="1786"/>
                </a:lnTo>
                <a:close/>
              </a:path>
            </a:pathLst>
          </a:custGeom>
          <a:solidFill>
            <a:srgbClr val="003AA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29" name="Freeform 28"/>
          <p:cNvSpPr/>
          <p:nvPr/>
        </p:nvSpPr>
        <p:spPr>
          <a:xfrm rot="18900000">
            <a:off x="562198" y="1066222"/>
            <a:ext cx="1130300" cy="1138555"/>
          </a:xfrm>
          <a:custGeom>
            <a:avLst/>
            <a:gdLst>
              <a:gd name="connsiteX0" fmla="*/ 0 w 1780"/>
              <a:gd name="connsiteY0" fmla="*/ 0 h 1793"/>
              <a:gd name="connsiteX1" fmla="*/ 1757 w 1780"/>
              <a:gd name="connsiteY1" fmla="*/ 12 h 1793"/>
              <a:gd name="connsiteX2" fmla="*/ 1780 w 1780"/>
              <a:gd name="connsiteY2" fmla="*/ 1771 h 1793"/>
              <a:gd name="connsiteX3" fmla="*/ 7 w 1780"/>
              <a:gd name="connsiteY3" fmla="*/ 1793 h 1793"/>
              <a:gd name="connsiteX4" fmla="*/ 0 w 1780"/>
              <a:gd name="connsiteY4" fmla="*/ 0 h 17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80" h="1793">
                <a:moveTo>
                  <a:pt x="0" y="0"/>
                </a:moveTo>
                <a:lnTo>
                  <a:pt x="1757" y="12"/>
                </a:lnTo>
                <a:lnTo>
                  <a:pt x="1780" y="1771"/>
                </a:lnTo>
                <a:lnTo>
                  <a:pt x="7" y="1793"/>
                </a:lnTo>
                <a:lnTo>
                  <a:pt x="0" y="0"/>
                </a:lnTo>
                <a:close/>
              </a:path>
            </a:pathLst>
          </a:cu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30" name="Freeform 29"/>
          <p:cNvSpPr/>
          <p:nvPr/>
        </p:nvSpPr>
        <p:spPr>
          <a:xfrm rot="5400000">
            <a:off x="7478395" y="2078990"/>
            <a:ext cx="1137920" cy="1141730"/>
          </a:xfrm>
          <a:custGeom>
            <a:avLst/>
            <a:gdLst>
              <a:gd name="connsiteX0" fmla="*/ 78 w 1809"/>
              <a:gd name="connsiteY0" fmla="*/ 1779 h 1779"/>
              <a:gd name="connsiteX1" fmla="*/ 0 w 1809"/>
              <a:gd name="connsiteY1" fmla="*/ 0 h 1779"/>
              <a:gd name="connsiteX2" fmla="*/ 1809 w 1809"/>
              <a:gd name="connsiteY2" fmla="*/ 1746 h 1779"/>
              <a:gd name="connsiteX3" fmla="*/ 78 w 1809"/>
              <a:gd name="connsiteY3" fmla="*/ 1779 h 1779"/>
            </a:gdLst>
            <a:ahLst/>
            <a:cxnLst>
              <a:cxn ang="0">
                <a:pos x="connsiteX0" y="connsiteY0"/>
              </a:cxn>
              <a:cxn ang="0">
                <a:pos x="connsiteX1" y="connsiteY1"/>
              </a:cxn>
              <a:cxn ang="0">
                <a:pos x="connsiteX2" y="connsiteY2"/>
              </a:cxn>
              <a:cxn ang="0">
                <a:pos x="connsiteX3" y="connsiteY3"/>
              </a:cxn>
            </a:cxnLst>
            <a:rect l="l" t="t" r="r" b="b"/>
            <a:pathLst>
              <a:path w="1809" h="1779">
                <a:moveTo>
                  <a:pt x="78" y="1779"/>
                </a:moveTo>
                <a:lnTo>
                  <a:pt x="0" y="0"/>
                </a:lnTo>
                <a:lnTo>
                  <a:pt x="1809" y="1746"/>
                </a:lnTo>
                <a:lnTo>
                  <a:pt x="78" y="1779"/>
                </a:lnTo>
                <a:close/>
              </a:path>
            </a:pathLst>
          </a:custGeom>
          <a:solidFill>
            <a:srgbClr val="13E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32" name="Right Triangle 31"/>
          <p:cNvSpPr/>
          <p:nvPr/>
        </p:nvSpPr>
        <p:spPr>
          <a:xfrm rot="16200000">
            <a:off x="7229475" y="2032635"/>
            <a:ext cx="1571625" cy="1581150"/>
          </a:xfrm>
          <a:prstGeom prst="rtTriangle">
            <a:avLst/>
          </a:pr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3" name="Flowchart: Merge 2"/>
          <p:cNvSpPr/>
          <p:nvPr/>
        </p:nvSpPr>
        <p:spPr>
          <a:xfrm>
            <a:off x="2524760" y="2052320"/>
            <a:ext cx="3227070" cy="1572260"/>
          </a:xfrm>
          <a:prstGeom prst="flowChartMerge">
            <a:avLst/>
          </a:prstGeom>
          <a:solidFill>
            <a:srgbClr val="17E50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5" name="Freeform 4"/>
          <p:cNvSpPr/>
          <p:nvPr/>
        </p:nvSpPr>
        <p:spPr>
          <a:xfrm rot="19020000">
            <a:off x="3668733" y="2861041"/>
            <a:ext cx="3060065" cy="1640205"/>
          </a:xfrm>
          <a:custGeom>
            <a:avLst/>
            <a:gdLst>
              <a:gd name="connsiteX0" fmla="*/ 0 w 4819"/>
              <a:gd name="connsiteY0" fmla="*/ 76 h 2583"/>
              <a:gd name="connsiteX1" fmla="*/ 4819 w 4819"/>
              <a:gd name="connsiteY1" fmla="*/ 0 h 2583"/>
              <a:gd name="connsiteX2" fmla="*/ 2504 w 4819"/>
              <a:gd name="connsiteY2" fmla="*/ 2583 h 2583"/>
              <a:gd name="connsiteX3" fmla="*/ 0 w 4819"/>
              <a:gd name="connsiteY3" fmla="*/ 76 h 2583"/>
            </a:gdLst>
            <a:ahLst/>
            <a:cxnLst>
              <a:cxn ang="0">
                <a:pos x="connsiteX0" y="connsiteY0"/>
              </a:cxn>
              <a:cxn ang="0">
                <a:pos x="connsiteX1" y="connsiteY1"/>
              </a:cxn>
              <a:cxn ang="0">
                <a:pos x="connsiteX2" y="connsiteY2"/>
              </a:cxn>
              <a:cxn ang="0">
                <a:pos x="connsiteX3" y="connsiteY3"/>
              </a:cxn>
            </a:cxnLst>
            <a:rect l="l" t="t" r="r" b="b"/>
            <a:pathLst>
              <a:path w="4819" h="2583">
                <a:moveTo>
                  <a:pt x="0" y="76"/>
                </a:moveTo>
                <a:lnTo>
                  <a:pt x="4819" y="0"/>
                </a:lnTo>
                <a:lnTo>
                  <a:pt x="2504" y="2583"/>
                </a:lnTo>
                <a:lnTo>
                  <a:pt x="0" y="76"/>
                </a:lnTo>
                <a:close/>
              </a:path>
            </a:pathLst>
          </a:cu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6" name="Right Triangle 5"/>
          <p:cNvSpPr/>
          <p:nvPr/>
        </p:nvSpPr>
        <p:spPr>
          <a:xfrm rot="13500000">
            <a:off x="4979670" y="2384425"/>
            <a:ext cx="1587500" cy="1565275"/>
          </a:xfrm>
          <a:prstGeom prst="rtTriangle">
            <a:avLst/>
          </a:pr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7" name="Freeform 6"/>
          <p:cNvSpPr/>
          <p:nvPr/>
        </p:nvSpPr>
        <p:spPr>
          <a:xfrm rot="8040000">
            <a:off x="4093292" y="4426579"/>
            <a:ext cx="1131570" cy="1144270"/>
          </a:xfrm>
          <a:custGeom>
            <a:avLst/>
            <a:gdLst>
              <a:gd name="connsiteX0" fmla="*/ 0 w 1782"/>
              <a:gd name="connsiteY0" fmla="*/ 1786 h 1802"/>
              <a:gd name="connsiteX1" fmla="*/ 101 w 1782"/>
              <a:gd name="connsiteY1" fmla="*/ 0 h 1802"/>
              <a:gd name="connsiteX2" fmla="*/ 1782 w 1782"/>
              <a:gd name="connsiteY2" fmla="*/ 1802 h 1802"/>
              <a:gd name="connsiteX3" fmla="*/ 0 w 1782"/>
              <a:gd name="connsiteY3" fmla="*/ 1786 h 1802"/>
            </a:gdLst>
            <a:ahLst/>
            <a:cxnLst>
              <a:cxn ang="0">
                <a:pos x="connsiteX0" y="connsiteY0"/>
              </a:cxn>
              <a:cxn ang="0">
                <a:pos x="connsiteX1" y="connsiteY1"/>
              </a:cxn>
              <a:cxn ang="0">
                <a:pos x="connsiteX2" y="connsiteY2"/>
              </a:cxn>
              <a:cxn ang="0">
                <a:pos x="connsiteX3" y="connsiteY3"/>
              </a:cxn>
            </a:cxnLst>
            <a:rect l="l" t="t" r="r" b="b"/>
            <a:pathLst>
              <a:path w="1782" h="1802">
                <a:moveTo>
                  <a:pt x="0" y="1786"/>
                </a:moveTo>
                <a:lnTo>
                  <a:pt x="101" y="0"/>
                </a:lnTo>
                <a:lnTo>
                  <a:pt x="1782" y="1802"/>
                </a:lnTo>
                <a:lnTo>
                  <a:pt x="0" y="1786"/>
                </a:lnTo>
                <a:close/>
              </a:path>
            </a:pathLst>
          </a:custGeom>
          <a:solidFill>
            <a:srgbClr val="003AA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8" name="Freeform 7"/>
          <p:cNvSpPr/>
          <p:nvPr/>
        </p:nvSpPr>
        <p:spPr>
          <a:xfrm rot="2700000">
            <a:off x="5070475" y="1590675"/>
            <a:ext cx="2480945" cy="815975"/>
          </a:xfrm>
          <a:custGeom>
            <a:avLst/>
            <a:gdLst>
              <a:gd name="connsiteX0" fmla="*/ 1366 w 3706"/>
              <a:gd name="connsiteY0" fmla="*/ 1283 h 1285"/>
              <a:gd name="connsiteX1" fmla="*/ 0 w 3706"/>
              <a:gd name="connsiteY1" fmla="*/ 0 h 1285"/>
              <a:gd name="connsiteX2" fmla="*/ 2486 w 3706"/>
              <a:gd name="connsiteY2" fmla="*/ 87 h 1285"/>
              <a:gd name="connsiteX3" fmla="*/ 3706 w 3706"/>
              <a:gd name="connsiteY3" fmla="*/ 1285 h 1285"/>
              <a:gd name="connsiteX4" fmla="*/ 1366 w 3706"/>
              <a:gd name="connsiteY4" fmla="*/ 1283 h 12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06" h="1285">
                <a:moveTo>
                  <a:pt x="1366" y="1283"/>
                </a:moveTo>
                <a:lnTo>
                  <a:pt x="0" y="0"/>
                </a:lnTo>
                <a:lnTo>
                  <a:pt x="2486" y="87"/>
                </a:lnTo>
                <a:lnTo>
                  <a:pt x="3706" y="1285"/>
                </a:lnTo>
                <a:lnTo>
                  <a:pt x="1366" y="1283"/>
                </a:lnTo>
                <a:close/>
              </a:path>
            </a:pathLst>
          </a:custGeom>
          <a:solidFill>
            <a:srgbClr val="E21CE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0" name="Freeform 9"/>
          <p:cNvSpPr/>
          <p:nvPr/>
        </p:nvSpPr>
        <p:spPr>
          <a:xfrm rot="7740000">
            <a:off x="6136640" y="4003040"/>
            <a:ext cx="2406650" cy="815975"/>
          </a:xfrm>
          <a:custGeom>
            <a:avLst/>
            <a:gdLst>
              <a:gd name="connsiteX0" fmla="*/ 1366 w 3706"/>
              <a:gd name="connsiteY0" fmla="*/ 1283 h 1285"/>
              <a:gd name="connsiteX1" fmla="*/ 0 w 3706"/>
              <a:gd name="connsiteY1" fmla="*/ 0 h 1285"/>
              <a:gd name="connsiteX2" fmla="*/ 2486 w 3706"/>
              <a:gd name="connsiteY2" fmla="*/ 87 h 1285"/>
              <a:gd name="connsiteX3" fmla="*/ 3706 w 3706"/>
              <a:gd name="connsiteY3" fmla="*/ 1285 h 1285"/>
              <a:gd name="connsiteX4" fmla="*/ 1366 w 3706"/>
              <a:gd name="connsiteY4" fmla="*/ 1283 h 12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06" h="1285">
                <a:moveTo>
                  <a:pt x="1366" y="1283"/>
                </a:moveTo>
                <a:lnTo>
                  <a:pt x="0" y="0"/>
                </a:lnTo>
                <a:lnTo>
                  <a:pt x="2486" y="87"/>
                </a:lnTo>
                <a:lnTo>
                  <a:pt x="3706" y="1285"/>
                </a:lnTo>
                <a:lnTo>
                  <a:pt x="1366" y="1283"/>
                </a:lnTo>
                <a:close/>
              </a:path>
            </a:pathLst>
          </a:custGeom>
          <a:solidFill>
            <a:srgbClr val="E21CE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1" name="Freeform 10"/>
          <p:cNvSpPr/>
          <p:nvPr/>
        </p:nvSpPr>
        <p:spPr>
          <a:xfrm rot="18900000">
            <a:off x="5977890" y="297180"/>
            <a:ext cx="1141095" cy="1181735"/>
          </a:xfrm>
          <a:custGeom>
            <a:avLst/>
            <a:gdLst>
              <a:gd name="connsiteX0" fmla="*/ 0 w 1818"/>
              <a:gd name="connsiteY0" fmla="*/ 0 h 1856"/>
              <a:gd name="connsiteX1" fmla="*/ 1794 w 1818"/>
              <a:gd name="connsiteY1" fmla="*/ 44 h 1856"/>
              <a:gd name="connsiteX2" fmla="*/ 1818 w 1818"/>
              <a:gd name="connsiteY2" fmla="*/ 1834 h 1856"/>
              <a:gd name="connsiteX3" fmla="*/ 4 w 1818"/>
              <a:gd name="connsiteY3" fmla="*/ 1856 h 1856"/>
              <a:gd name="connsiteX4" fmla="*/ 0 w 1818"/>
              <a:gd name="connsiteY4" fmla="*/ 0 h 18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 h="1856">
                <a:moveTo>
                  <a:pt x="0" y="0"/>
                </a:moveTo>
                <a:lnTo>
                  <a:pt x="1794" y="44"/>
                </a:lnTo>
                <a:lnTo>
                  <a:pt x="1818" y="1834"/>
                </a:lnTo>
                <a:lnTo>
                  <a:pt x="4" y="1856"/>
                </a:lnTo>
                <a:lnTo>
                  <a:pt x="0" y="0"/>
                </a:lnTo>
                <a:close/>
              </a:path>
            </a:pathLst>
          </a:cu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2" name="Freeform 11"/>
          <p:cNvSpPr/>
          <p:nvPr/>
        </p:nvSpPr>
        <p:spPr>
          <a:xfrm rot="7980000">
            <a:off x="6761459" y="1115457"/>
            <a:ext cx="1157605" cy="1106805"/>
          </a:xfrm>
          <a:custGeom>
            <a:avLst/>
            <a:gdLst>
              <a:gd name="connsiteX0" fmla="*/ 18 w 1823"/>
              <a:gd name="connsiteY0" fmla="*/ 1743 h 1743"/>
              <a:gd name="connsiteX1" fmla="*/ 0 w 1823"/>
              <a:gd name="connsiteY1" fmla="*/ 0 h 1743"/>
              <a:gd name="connsiteX2" fmla="*/ 1823 w 1823"/>
              <a:gd name="connsiteY2" fmla="*/ 1708 h 1743"/>
              <a:gd name="connsiteX3" fmla="*/ 18 w 1823"/>
              <a:gd name="connsiteY3" fmla="*/ 1743 h 1743"/>
            </a:gdLst>
            <a:ahLst/>
            <a:cxnLst>
              <a:cxn ang="0">
                <a:pos x="connsiteX0" y="connsiteY0"/>
              </a:cxn>
              <a:cxn ang="0">
                <a:pos x="connsiteX1" y="connsiteY1"/>
              </a:cxn>
              <a:cxn ang="0">
                <a:pos x="connsiteX2" y="connsiteY2"/>
              </a:cxn>
              <a:cxn ang="0">
                <a:pos x="connsiteX3" y="connsiteY3"/>
              </a:cxn>
            </a:cxnLst>
            <a:rect l="l" t="t" r="r" b="b"/>
            <a:pathLst>
              <a:path w="1823" h="1743">
                <a:moveTo>
                  <a:pt x="18" y="1743"/>
                </a:moveTo>
                <a:lnTo>
                  <a:pt x="0" y="0"/>
                </a:lnTo>
                <a:lnTo>
                  <a:pt x="1823" y="1708"/>
                </a:lnTo>
                <a:lnTo>
                  <a:pt x="18" y="1743"/>
                </a:lnTo>
                <a:close/>
              </a:path>
            </a:pathLst>
          </a:custGeom>
          <a:solidFill>
            <a:srgbClr val="13E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3" name="Text Box 12"/>
          <p:cNvSpPr txBox="1"/>
          <p:nvPr/>
        </p:nvSpPr>
        <p:spPr>
          <a:xfrm>
            <a:off x="2738120" y="271780"/>
            <a:ext cx="2620010" cy="1014730"/>
          </a:xfrm>
          <a:prstGeom prst="rect">
            <a:avLst/>
          </a:prstGeom>
          <a:solidFill>
            <a:srgbClr val="FF0000"/>
          </a:solidFill>
        </p:spPr>
        <p:txBody>
          <a:bodyPr wrap="square" rtlCol="0" anchor="t">
            <a:spAutoFit/>
          </a:bodyPr>
          <a:p>
            <a:r>
              <a:rPr lang="en-US" sz="2000" b="1"/>
              <a:t>Now let us make some shapes out of Tangrams.</a:t>
            </a:r>
            <a:endParaRPr lang="en-US" sz="2000" b="1"/>
          </a:p>
        </p:txBody>
      </p:sp>
      <p:sp>
        <p:nvSpPr>
          <p:cNvPr id="14" name="Oval 13"/>
          <p:cNvSpPr/>
          <p:nvPr/>
        </p:nvSpPr>
        <p:spPr>
          <a:xfrm>
            <a:off x="6449695" y="694690"/>
            <a:ext cx="198120" cy="1828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2" name="Google Shape;64;p14"/>
          <p:cNvSpPr txBox="1"/>
          <p:nvPr/>
        </p:nvSpPr>
        <p:spPr>
          <a:xfrm>
            <a:off x="179705" y="147955"/>
            <a:ext cx="2767330" cy="781050"/>
          </a:xfrm>
          <a:prstGeom prst="rect">
            <a:avLst/>
          </a:prstGeom>
          <a:noFill/>
          <a:ln>
            <a:noFill/>
          </a:ln>
        </p:spPr>
        <p:txBody>
          <a:bodyPr spcFirstLastPara="1" wrap="square" lIns="91425" tIns="91425" rIns="91425" bIns="91425" anchor="t" anchorCtr="0">
            <a:noAutofit/>
          </a:bodyPr>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r>
              <a:rPr lang="en-US" sz="1800" b="1" dirty="0">
                <a:solidFill>
                  <a:schemeClr val="tx1"/>
                </a:solidFill>
                <a:latin typeface="Algerian" panose="04020705040A02060702" pitchFamily="82" charset="0"/>
                <a:sym typeface="+mn-ea"/>
              </a:rPr>
              <a:t>  </a:t>
            </a:r>
            <a:endParaRPr lang="en-US" sz="1800" b="1" dirty="0">
              <a:solidFill>
                <a:schemeClr val="bg1"/>
              </a:solidFill>
              <a:latin typeface="Algerian" panose="04020705040A02060702" pitchFamily="82"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TANGRAMS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2000" fill="hold">
                                          <p:stCondLst>
                                            <p:cond delay="0"/>
                                          </p:stCondLst>
                                        </p:cTn>
                                        <p:tgtEl>
                                          <p:spTgt spid="13"/>
                                        </p:tgtEl>
                                        <p:attrNameLst>
                                          <p:attrName>style.visibility</p:attrName>
                                        </p:attrNameLst>
                                      </p:cBhvr>
                                      <p:to>
                                        <p:strVal val="visible"/>
                                      </p:to>
                                    </p:set>
                                    <p:anim calcmode="lin" valueType="num">
                                      <p:cBhvr>
                                        <p:cTn id="7" dur="2000" fill="hold"/>
                                        <p:tgtEl>
                                          <p:spTgt spid="13"/>
                                        </p:tgtEl>
                                        <p:attrNameLst>
                                          <p:attrName>ppt_x</p:attrName>
                                        </p:attrNameLst>
                                      </p:cBhvr>
                                      <p:tavLst>
                                        <p:tav tm="0">
                                          <p:val>
                                            <p:strVal val="#ppt_x"/>
                                          </p:val>
                                        </p:tav>
                                        <p:tav tm="50000">
                                          <p:val>
                                            <p:strVal val="#ppt_x+.1"/>
                                          </p:val>
                                        </p:tav>
                                        <p:tav tm="100000">
                                          <p:val>
                                            <p:strVal val="#ppt_x"/>
                                          </p:val>
                                        </p:tav>
                                      </p:tavLst>
                                    </p:anim>
                                    <p:anim calcmode="lin" valueType="num">
                                      <p:cBhvr>
                                        <p:cTn id="8" dur="2000" fill="hold"/>
                                        <p:tgtEl>
                                          <p:spTgt spid="13"/>
                                        </p:tgtEl>
                                        <p:attrNameLst>
                                          <p:attrName>ppt_y</p:attrName>
                                        </p:attrNameLst>
                                      </p:cBhvr>
                                      <p:tavLst>
                                        <p:tav tm="0">
                                          <p:val>
                                            <p:strVal val="#ppt_y"/>
                                          </p:val>
                                        </p:tav>
                                        <p:tav tm="100000">
                                          <p:val>
                                            <p:strVal val="#ppt_y"/>
                                          </p:val>
                                        </p:tav>
                                      </p:tavLst>
                                    </p:anim>
                                    <p:anim calcmode="lin" valueType="num">
                                      <p:cBhvr>
                                        <p:cTn id="9" dur="2000" fill="hold"/>
                                        <p:tgtEl>
                                          <p:spTgt spid="13"/>
                                        </p:tgtEl>
                                        <p:attrNameLst>
                                          <p:attrName>ppt_h</p:attrName>
                                        </p:attrNameLst>
                                      </p:cBhvr>
                                      <p:tavLst>
                                        <p:tav tm="0">
                                          <p:val>
                                            <p:strVal val="#ppt_h/10"/>
                                          </p:val>
                                        </p:tav>
                                        <p:tav tm="50000">
                                          <p:val>
                                            <p:strVal val="#ppt_h+.01"/>
                                          </p:val>
                                        </p:tav>
                                        <p:tav tm="100000">
                                          <p:val>
                                            <p:strVal val="#ppt_h"/>
                                          </p:val>
                                        </p:tav>
                                      </p:tavLst>
                                    </p:anim>
                                    <p:anim calcmode="lin" valueType="num">
                                      <p:cBhvr>
                                        <p:cTn id="10" dur="2000" fill="hold"/>
                                        <p:tgtEl>
                                          <p:spTgt spid="13"/>
                                        </p:tgtEl>
                                        <p:attrNameLst>
                                          <p:attrName>ppt_w</p:attrName>
                                        </p:attrNameLst>
                                      </p:cBhvr>
                                      <p:tavLst>
                                        <p:tav tm="0">
                                          <p:val>
                                            <p:strVal val="#ppt_w/10"/>
                                          </p:val>
                                        </p:tav>
                                        <p:tav tm="50000">
                                          <p:val>
                                            <p:strVal val="#ppt_w+.01"/>
                                          </p:val>
                                        </p:tav>
                                        <p:tav tm="100000">
                                          <p:val>
                                            <p:strVal val="#ppt_w"/>
                                          </p:val>
                                        </p:tav>
                                      </p:tavLst>
                                    </p:anim>
                                    <p:animEffect transition="in" filter="fade">
                                      <p:cBhvr>
                                        <p:cTn id="11" dur="2000" tmFilter="0,0; .5, 1; 1, 1"/>
                                        <p:tgtEl>
                                          <p:spTgt spid="13"/>
                                        </p:tgtEl>
                                      </p:cBhvr>
                                    </p:animEffect>
                                  </p:childTnLst>
                                </p:cTn>
                              </p:par>
                            </p:childTnLst>
                          </p:cTn>
                        </p:par>
                      </p:childTnLst>
                    </p:cTn>
                  </p:par>
                  <p:par>
                    <p:cTn id="12" fill="hold">
                      <p:stCondLst>
                        <p:cond delay="indefinite"/>
                      </p:stCondLst>
                      <p:childTnLst>
                        <p:par>
                          <p:cTn id="13" fill="hold">
                            <p:stCondLst>
                              <p:cond delay="0"/>
                            </p:stCondLst>
                            <p:childTnLst>
                              <p:par>
                                <p:cTn id="14" presetID="21" presetClass="entr" presetSubtype="8"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wheel(8)">
                                      <p:cBhvr>
                                        <p:cTn id="16" dur="2000"/>
                                        <p:tgtEl>
                                          <p:spTgt spid="3"/>
                                        </p:tgtEl>
                                      </p:cBhvr>
                                    </p:animEffect>
                                  </p:childTnLst>
                                </p:cTn>
                              </p:par>
                              <p:par>
                                <p:cTn id="17" presetID="5" presetClass="exit" presetSubtype="10" fill="hold" grpId="0" nodeType="withEffect">
                                  <p:stCondLst>
                                    <p:cond delay="0"/>
                                  </p:stCondLst>
                                  <p:childTnLst>
                                    <p:animEffect transition="out" filter="checkerboard(across)">
                                      <p:cBhvr>
                                        <p:cTn id="18" dur="2000"/>
                                        <p:tgtEl>
                                          <p:spTgt spid="23"/>
                                        </p:tgtEl>
                                      </p:cBhvr>
                                    </p:animEffect>
                                    <p:set>
                                      <p:cBhvr>
                                        <p:cTn id="19" dur="1" fill="hold">
                                          <p:stCondLst>
                                            <p:cond delay="1996"/>
                                          </p:stCondLst>
                                        </p:cTn>
                                        <p:tgtEl>
                                          <p:spTgt spid="23"/>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21" presetClass="entr" presetSubtype="8"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wheel(8)">
                                      <p:cBhvr>
                                        <p:cTn id="24" dur="2000"/>
                                        <p:tgtEl>
                                          <p:spTgt spid="5"/>
                                        </p:tgtEl>
                                      </p:cBhvr>
                                    </p:animEffect>
                                  </p:childTnLst>
                                </p:cTn>
                              </p:par>
                              <p:par>
                                <p:cTn id="25" presetID="5" presetClass="exit" presetSubtype="10" fill="hold" grpId="0" nodeType="withEffect">
                                  <p:stCondLst>
                                    <p:cond delay="0"/>
                                  </p:stCondLst>
                                  <p:childTnLst>
                                    <p:animEffect transition="out" filter="checkerboard(across)">
                                      <p:cBhvr>
                                        <p:cTn id="26" dur="2000"/>
                                        <p:tgtEl>
                                          <p:spTgt spid="22"/>
                                        </p:tgtEl>
                                      </p:cBhvr>
                                    </p:animEffect>
                                    <p:set>
                                      <p:cBhvr>
                                        <p:cTn id="27" dur="1" fill="hold">
                                          <p:stCondLst>
                                            <p:cond delay="1996"/>
                                          </p:stCondLst>
                                        </p:cTn>
                                        <p:tgtEl>
                                          <p:spTgt spid="22"/>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1" presetClass="entr" presetSubtype="8"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wheel(8)">
                                      <p:cBhvr>
                                        <p:cTn id="32" dur="2000"/>
                                        <p:tgtEl>
                                          <p:spTgt spid="6"/>
                                        </p:tgtEl>
                                      </p:cBhvr>
                                    </p:animEffect>
                                  </p:childTnLst>
                                </p:cTn>
                              </p:par>
                              <p:par>
                                <p:cTn id="33" presetID="5" presetClass="exit" presetSubtype="5" fill="hold" grpId="0" nodeType="withEffect">
                                  <p:stCondLst>
                                    <p:cond delay="0"/>
                                  </p:stCondLst>
                                  <p:childTnLst>
                                    <p:animEffect transition="out" filter="checkerboard(down)">
                                      <p:cBhvr>
                                        <p:cTn id="34" dur="2000"/>
                                        <p:tgtEl>
                                          <p:spTgt spid="32"/>
                                        </p:tgtEl>
                                      </p:cBhvr>
                                    </p:animEffect>
                                    <p:set>
                                      <p:cBhvr>
                                        <p:cTn id="35" dur="1" fill="hold">
                                          <p:stCondLst>
                                            <p:cond delay="1996"/>
                                          </p:stCondLst>
                                        </p:cTn>
                                        <p:tgtEl>
                                          <p:spTgt spid="32"/>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1" presetClass="entr" presetSubtype="8" fill="hold" grpId="0" nodeType="click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wheel(8)">
                                      <p:cBhvr>
                                        <p:cTn id="40" dur="2000"/>
                                        <p:tgtEl>
                                          <p:spTgt spid="8"/>
                                        </p:tgtEl>
                                      </p:cBhvr>
                                    </p:animEffect>
                                  </p:childTnLst>
                                </p:cTn>
                              </p:par>
                              <p:par>
                                <p:cTn id="41" presetID="5" presetClass="exit" presetSubtype="5" fill="hold" grpId="0" nodeType="withEffect">
                                  <p:stCondLst>
                                    <p:cond delay="0"/>
                                  </p:stCondLst>
                                  <p:childTnLst>
                                    <p:animEffect transition="out" filter="checkerboard(down)">
                                      <p:cBhvr>
                                        <p:cTn id="42" dur="2000"/>
                                        <p:tgtEl>
                                          <p:spTgt spid="10"/>
                                        </p:tgtEl>
                                      </p:cBhvr>
                                    </p:animEffect>
                                    <p:set>
                                      <p:cBhvr>
                                        <p:cTn id="43" dur="1" fill="hold">
                                          <p:stCondLst>
                                            <p:cond delay="1996"/>
                                          </p:stCondLst>
                                        </p:cTn>
                                        <p:tgtEl>
                                          <p:spTgt spid="10"/>
                                        </p:tgtEl>
                                        <p:attrNameLst>
                                          <p:attrName>style.visibility</p:attrName>
                                        </p:attrNameLst>
                                      </p:cBhvr>
                                      <p:to>
                                        <p:strVal val="hidden"/>
                                      </p:to>
                                    </p:set>
                                  </p:childTnLst>
                                </p:cTn>
                              </p:par>
                            </p:childTnLst>
                          </p:cTn>
                        </p:par>
                      </p:childTnLst>
                    </p:cTn>
                  </p:par>
                  <p:par>
                    <p:cTn id="44" fill="hold">
                      <p:stCondLst>
                        <p:cond delay="indefinite"/>
                      </p:stCondLst>
                      <p:childTnLst>
                        <p:par>
                          <p:cTn id="45" fill="hold">
                            <p:stCondLst>
                              <p:cond delay="0"/>
                            </p:stCondLst>
                            <p:childTnLst>
                              <p:par>
                                <p:cTn id="46" presetID="21" presetClass="entr" presetSubtype="8" fill="hold" grpId="0" nodeType="clickEffect">
                                  <p:stCondLst>
                                    <p:cond delay="0"/>
                                  </p:stCondLst>
                                  <p:childTnLst>
                                    <p:set>
                                      <p:cBhvr>
                                        <p:cTn id="47" dur="1" fill="hold">
                                          <p:stCondLst>
                                            <p:cond delay="0"/>
                                          </p:stCondLst>
                                        </p:cTn>
                                        <p:tgtEl>
                                          <p:spTgt spid="11"/>
                                        </p:tgtEl>
                                        <p:attrNameLst>
                                          <p:attrName>style.visibility</p:attrName>
                                        </p:attrNameLst>
                                      </p:cBhvr>
                                      <p:to>
                                        <p:strVal val="visible"/>
                                      </p:to>
                                    </p:set>
                                    <p:animEffect transition="in" filter="wheel(8)">
                                      <p:cBhvr>
                                        <p:cTn id="48" dur="2000"/>
                                        <p:tgtEl>
                                          <p:spTgt spid="11"/>
                                        </p:tgtEl>
                                      </p:cBhvr>
                                    </p:animEffect>
                                  </p:childTnLst>
                                </p:cTn>
                              </p:par>
                              <p:par>
                                <p:cTn id="49" presetID="5" presetClass="exit" presetSubtype="10" fill="hold" grpId="0" nodeType="withEffect">
                                  <p:stCondLst>
                                    <p:cond delay="0"/>
                                  </p:stCondLst>
                                  <p:childTnLst>
                                    <p:animEffect transition="out" filter="checkerboard(across)">
                                      <p:cBhvr>
                                        <p:cTn id="50" dur="2000"/>
                                        <p:tgtEl>
                                          <p:spTgt spid="29"/>
                                        </p:tgtEl>
                                      </p:cBhvr>
                                    </p:animEffect>
                                    <p:set>
                                      <p:cBhvr>
                                        <p:cTn id="51" dur="1" fill="hold">
                                          <p:stCondLst>
                                            <p:cond delay="1996"/>
                                          </p:stCondLst>
                                        </p:cTn>
                                        <p:tgtEl>
                                          <p:spTgt spid="29"/>
                                        </p:tgtEl>
                                        <p:attrNameLst>
                                          <p:attrName>style.visibility</p:attrName>
                                        </p:attrNameLst>
                                      </p:cBhvr>
                                      <p:to>
                                        <p:strVal val="hidden"/>
                                      </p:to>
                                    </p:set>
                                  </p:childTnLst>
                                </p:cTn>
                              </p:par>
                            </p:childTnLst>
                          </p:cTn>
                        </p:par>
                      </p:childTnLst>
                    </p:cTn>
                  </p:par>
                  <p:par>
                    <p:cTn id="52" fill="hold">
                      <p:stCondLst>
                        <p:cond delay="indefinite"/>
                      </p:stCondLst>
                      <p:childTnLst>
                        <p:par>
                          <p:cTn id="53" fill="hold">
                            <p:stCondLst>
                              <p:cond delay="0"/>
                            </p:stCondLst>
                            <p:childTnLst>
                              <p:par>
                                <p:cTn id="54" presetID="21" presetClass="entr" presetSubtype="8" fill="hold" grpId="0" nodeType="clickEffect">
                                  <p:stCondLst>
                                    <p:cond delay="0"/>
                                  </p:stCondLst>
                                  <p:childTnLst>
                                    <p:set>
                                      <p:cBhvr>
                                        <p:cTn id="55" dur="1" fill="hold">
                                          <p:stCondLst>
                                            <p:cond delay="0"/>
                                          </p:stCondLst>
                                        </p:cTn>
                                        <p:tgtEl>
                                          <p:spTgt spid="12"/>
                                        </p:tgtEl>
                                        <p:attrNameLst>
                                          <p:attrName>style.visibility</p:attrName>
                                        </p:attrNameLst>
                                      </p:cBhvr>
                                      <p:to>
                                        <p:strVal val="visible"/>
                                      </p:to>
                                    </p:set>
                                    <p:animEffect transition="in" filter="wheel(8)">
                                      <p:cBhvr>
                                        <p:cTn id="56" dur="2000"/>
                                        <p:tgtEl>
                                          <p:spTgt spid="12"/>
                                        </p:tgtEl>
                                      </p:cBhvr>
                                    </p:animEffect>
                                  </p:childTnLst>
                                </p:cTn>
                              </p:par>
                              <p:par>
                                <p:cTn id="57" presetID="5" presetClass="exit" presetSubtype="10" fill="hold" grpId="0" nodeType="withEffect">
                                  <p:stCondLst>
                                    <p:cond delay="0"/>
                                  </p:stCondLst>
                                  <p:childTnLst>
                                    <p:animEffect transition="out" filter="checkerboard(across)">
                                      <p:cBhvr>
                                        <p:cTn id="58" dur="2000"/>
                                        <p:tgtEl>
                                          <p:spTgt spid="30"/>
                                        </p:tgtEl>
                                      </p:cBhvr>
                                    </p:animEffect>
                                    <p:set>
                                      <p:cBhvr>
                                        <p:cTn id="59" dur="1" fill="hold">
                                          <p:stCondLst>
                                            <p:cond delay="1996"/>
                                          </p:stCondLst>
                                        </p:cTn>
                                        <p:tgtEl>
                                          <p:spTgt spid="30"/>
                                        </p:tgtEl>
                                        <p:attrNameLst>
                                          <p:attrName>style.visibility</p:attrName>
                                        </p:attrNameLst>
                                      </p:cBhvr>
                                      <p:to>
                                        <p:strVal val="hidden"/>
                                      </p:to>
                                    </p:set>
                                  </p:childTnLst>
                                </p:cTn>
                              </p:par>
                            </p:childTnLst>
                          </p:cTn>
                        </p:par>
                      </p:childTnLst>
                    </p:cTn>
                  </p:par>
                  <p:par>
                    <p:cTn id="60" fill="hold">
                      <p:stCondLst>
                        <p:cond delay="indefinite"/>
                      </p:stCondLst>
                      <p:childTnLst>
                        <p:par>
                          <p:cTn id="61" fill="hold">
                            <p:stCondLst>
                              <p:cond delay="0"/>
                            </p:stCondLst>
                            <p:childTnLst>
                              <p:par>
                                <p:cTn id="62" presetID="21" presetClass="entr" presetSubtype="8" fill="hold" grpId="0" nodeType="clickEffect">
                                  <p:stCondLst>
                                    <p:cond delay="0"/>
                                  </p:stCondLst>
                                  <p:childTnLst>
                                    <p:set>
                                      <p:cBhvr>
                                        <p:cTn id="63" dur="1" fill="hold">
                                          <p:stCondLst>
                                            <p:cond delay="0"/>
                                          </p:stCondLst>
                                        </p:cTn>
                                        <p:tgtEl>
                                          <p:spTgt spid="7"/>
                                        </p:tgtEl>
                                        <p:attrNameLst>
                                          <p:attrName>style.visibility</p:attrName>
                                        </p:attrNameLst>
                                      </p:cBhvr>
                                      <p:to>
                                        <p:strVal val="visible"/>
                                      </p:to>
                                    </p:set>
                                    <p:animEffect transition="in" filter="wheel(8)">
                                      <p:cBhvr>
                                        <p:cTn id="64" dur="2000"/>
                                        <p:tgtEl>
                                          <p:spTgt spid="7"/>
                                        </p:tgtEl>
                                      </p:cBhvr>
                                    </p:animEffect>
                                  </p:childTnLst>
                                </p:cTn>
                              </p:par>
                              <p:par>
                                <p:cTn id="65" presetID="5" presetClass="exit" presetSubtype="10" fill="hold" grpId="0" nodeType="withEffect">
                                  <p:stCondLst>
                                    <p:cond delay="0"/>
                                  </p:stCondLst>
                                  <p:childTnLst>
                                    <p:animEffect transition="out" filter="checkerboard(across)">
                                      <p:cBhvr>
                                        <p:cTn id="66" dur="2000"/>
                                        <p:tgtEl>
                                          <p:spTgt spid="28"/>
                                        </p:tgtEl>
                                      </p:cBhvr>
                                    </p:animEffect>
                                    <p:set>
                                      <p:cBhvr>
                                        <p:cTn id="67" dur="1" fill="hold">
                                          <p:stCondLst>
                                            <p:cond delay="1996"/>
                                          </p:stCondLst>
                                        </p:cTn>
                                        <p:tgtEl>
                                          <p:spTgt spid="28"/>
                                        </p:tgtEl>
                                        <p:attrNameLst>
                                          <p:attrName>style.visibility</p:attrName>
                                        </p:attrNameLst>
                                      </p:cBhvr>
                                      <p:to>
                                        <p:strVal val="hidden"/>
                                      </p:to>
                                    </p:set>
                                  </p:childTnLst>
                                </p:cTn>
                              </p:par>
                            </p:childTnLst>
                          </p:cTn>
                        </p:par>
                      </p:childTnLst>
                    </p:cTn>
                  </p:par>
                  <p:par>
                    <p:cTn id="68" fill="hold">
                      <p:stCondLst>
                        <p:cond delay="indefinite"/>
                      </p:stCondLst>
                      <p:childTnLst>
                        <p:par>
                          <p:cTn id="69" fill="hold">
                            <p:stCondLst>
                              <p:cond delay="0"/>
                            </p:stCondLst>
                            <p:childTnLst>
                              <p:par>
                                <p:cTn id="70" presetID="4" presetClass="entr" presetSubtype="16" fill="hold" grpId="0" nodeType="clickEffect">
                                  <p:stCondLst>
                                    <p:cond delay="0"/>
                                  </p:stCondLst>
                                  <p:childTnLst>
                                    <p:set>
                                      <p:cBhvr>
                                        <p:cTn id="71" dur="1" fill="hold">
                                          <p:stCondLst>
                                            <p:cond delay="0"/>
                                          </p:stCondLst>
                                        </p:cTn>
                                        <p:tgtEl>
                                          <p:spTgt spid="14"/>
                                        </p:tgtEl>
                                        <p:attrNameLst>
                                          <p:attrName>style.visibility</p:attrName>
                                        </p:attrNameLst>
                                      </p:cBhvr>
                                      <p:to>
                                        <p:strVal val="visible"/>
                                      </p:to>
                                    </p:set>
                                    <p:animEffect transition="in" filter="box(in)">
                                      <p:cBhvr>
                                        <p:cTn id="72"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3" grpId="0" animBg="1"/>
      <p:bldP spid="23" grpId="0" animBg="1"/>
      <p:bldP spid="5" grpId="0" animBg="1"/>
      <p:bldP spid="22" grpId="0" animBg="1"/>
      <p:bldP spid="6" grpId="0" animBg="1"/>
      <p:bldP spid="32" grpId="0" animBg="1"/>
      <p:bldP spid="8" grpId="0" animBg="1"/>
      <p:bldP spid="10" grpId="0" animBg="1"/>
      <p:bldP spid="11" grpId="0" animBg="1"/>
      <p:bldP spid="29" grpId="0" animBg="1"/>
      <p:bldP spid="12" grpId="0" animBg="1"/>
      <p:bldP spid="30" grpId="0" animBg="1"/>
      <p:bldP spid="7" grpId="0" animBg="1"/>
      <p:bldP spid="28" grpId="0" animBg="1"/>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31695" y="83100"/>
            <a:ext cx="1232526" cy="611875"/>
          </a:xfrm>
          <a:prstGeom prst="rect">
            <a:avLst/>
          </a:prstGeom>
          <a:noFill/>
          <a:ln>
            <a:noFill/>
          </a:ln>
        </p:spPr>
      </p:pic>
      <p:sp>
        <p:nvSpPr>
          <p:cNvPr id="28" name="Freeform 27"/>
          <p:cNvSpPr/>
          <p:nvPr/>
        </p:nvSpPr>
        <p:spPr>
          <a:xfrm rot="7860000">
            <a:off x="3097455" y="4175371"/>
            <a:ext cx="1614805" cy="1800860"/>
          </a:xfrm>
          <a:custGeom>
            <a:avLst/>
            <a:gdLst>
              <a:gd name="connsiteX0" fmla="*/ 0 w 2543"/>
              <a:gd name="connsiteY0" fmla="*/ 2659 h 2836"/>
              <a:gd name="connsiteX1" fmla="*/ 139 w 2543"/>
              <a:gd name="connsiteY1" fmla="*/ 0 h 2836"/>
              <a:gd name="connsiteX2" fmla="*/ 2543 w 2543"/>
              <a:gd name="connsiteY2" fmla="*/ 2836 h 2836"/>
              <a:gd name="connsiteX3" fmla="*/ 0 w 2543"/>
              <a:gd name="connsiteY3" fmla="*/ 2659 h 2836"/>
            </a:gdLst>
            <a:ahLst/>
            <a:cxnLst>
              <a:cxn ang="0">
                <a:pos x="connsiteX0" y="connsiteY0"/>
              </a:cxn>
              <a:cxn ang="0">
                <a:pos x="connsiteX1" y="connsiteY1"/>
              </a:cxn>
              <a:cxn ang="0">
                <a:pos x="connsiteX2" y="connsiteY2"/>
              </a:cxn>
              <a:cxn ang="0">
                <a:pos x="connsiteX3" y="connsiteY3"/>
              </a:cxn>
            </a:cxnLst>
            <a:rect l="l" t="t" r="r" b="b"/>
            <a:pathLst>
              <a:path w="2543" h="2836">
                <a:moveTo>
                  <a:pt x="0" y="2659"/>
                </a:moveTo>
                <a:lnTo>
                  <a:pt x="139" y="0"/>
                </a:lnTo>
                <a:lnTo>
                  <a:pt x="2543" y="2836"/>
                </a:lnTo>
                <a:lnTo>
                  <a:pt x="0" y="2659"/>
                </a:lnTo>
                <a:close/>
              </a:path>
            </a:pathLst>
          </a:custGeom>
          <a:solidFill>
            <a:srgbClr val="003AA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29" name="Freeform 28"/>
          <p:cNvSpPr/>
          <p:nvPr/>
        </p:nvSpPr>
        <p:spPr>
          <a:xfrm>
            <a:off x="3515360" y="1320165"/>
            <a:ext cx="779780" cy="789305"/>
          </a:xfrm>
          <a:custGeom>
            <a:avLst/>
            <a:gdLst>
              <a:gd name="connsiteX0" fmla="*/ 0 w 1228"/>
              <a:gd name="connsiteY0" fmla="*/ 0 h 1243"/>
              <a:gd name="connsiteX1" fmla="*/ 1228 w 1228"/>
              <a:gd name="connsiteY1" fmla="*/ 49 h 1243"/>
              <a:gd name="connsiteX2" fmla="*/ 1217 w 1228"/>
              <a:gd name="connsiteY2" fmla="*/ 1243 h 1243"/>
              <a:gd name="connsiteX3" fmla="*/ 5 w 1228"/>
              <a:gd name="connsiteY3" fmla="*/ 1208 h 1243"/>
              <a:gd name="connsiteX4" fmla="*/ 0 w 1228"/>
              <a:gd name="connsiteY4" fmla="*/ 0 h 12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8" h="1243">
                <a:moveTo>
                  <a:pt x="0" y="0"/>
                </a:moveTo>
                <a:lnTo>
                  <a:pt x="1228" y="49"/>
                </a:lnTo>
                <a:lnTo>
                  <a:pt x="1217" y="1243"/>
                </a:lnTo>
                <a:lnTo>
                  <a:pt x="5" y="1208"/>
                </a:lnTo>
                <a:lnTo>
                  <a:pt x="0" y="0"/>
                </a:lnTo>
                <a:close/>
              </a:path>
            </a:pathLst>
          </a:cu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32" name="Freeform 31"/>
          <p:cNvSpPr/>
          <p:nvPr/>
        </p:nvSpPr>
        <p:spPr>
          <a:xfrm rot="18900000">
            <a:off x="3144673" y="1445254"/>
            <a:ext cx="1252855" cy="1320800"/>
          </a:xfrm>
          <a:custGeom>
            <a:avLst/>
            <a:gdLst>
              <a:gd name="connsiteX0" fmla="*/ 169 w 1973"/>
              <a:gd name="connsiteY0" fmla="*/ 1950 h 2080"/>
              <a:gd name="connsiteX1" fmla="*/ 0 w 1973"/>
              <a:gd name="connsiteY1" fmla="*/ 0 h 2080"/>
              <a:gd name="connsiteX2" fmla="*/ 1973 w 1973"/>
              <a:gd name="connsiteY2" fmla="*/ 2080 h 2080"/>
              <a:gd name="connsiteX3" fmla="*/ 169 w 1973"/>
              <a:gd name="connsiteY3" fmla="*/ 1950 h 2080"/>
            </a:gdLst>
            <a:ahLst/>
            <a:cxnLst>
              <a:cxn ang="0">
                <a:pos x="connsiteX0" y="connsiteY0"/>
              </a:cxn>
              <a:cxn ang="0">
                <a:pos x="connsiteX1" y="connsiteY1"/>
              </a:cxn>
              <a:cxn ang="0">
                <a:pos x="connsiteX2" y="connsiteY2"/>
              </a:cxn>
              <a:cxn ang="0">
                <a:pos x="connsiteX3" y="connsiteY3"/>
              </a:cxn>
            </a:cxnLst>
            <a:rect l="l" t="t" r="r" b="b"/>
            <a:pathLst>
              <a:path w="1973" h="2080">
                <a:moveTo>
                  <a:pt x="169" y="1950"/>
                </a:moveTo>
                <a:lnTo>
                  <a:pt x="0" y="0"/>
                </a:lnTo>
                <a:lnTo>
                  <a:pt x="1973" y="2080"/>
                </a:lnTo>
                <a:lnTo>
                  <a:pt x="169" y="1950"/>
                </a:lnTo>
                <a:close/>
              </a:path>
            </a:pathLst>
          </a:cu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0" name="Freeform 9"/>
          <p:cNvSpPr/>
          <p:nvPr/>
        </p:nvSpPr>
        <p:spPr>
          <a:xfrm rot="4500000">
            <a:off x="1195705" y="3799205"/>
            <a:ext cx="1141730" cy="387985"/>
          </a:xfrm>
          <a:custGeom>
            <a:avLst/>
            <a:gdLst>
              <a:gd name="connsiteX0" fmla="*/ 1366 w 3706"/>
              <a:gd name="connsiteY0" fmla="*/ 1283 h 1285"/>
              <a:gd name="connsiteX1" fmla="*/ 0 w 3706"/>
              <a:gd name="connsiteY1" fmla="*/ 0 h 1285"/>
              <a:gd name="connsiteX2" fmla="*/ 2486 w 3706"/>
              <a:gd name="connsiteY2" fmla="*/ 87 h 1285"/>
              <a:gd name="connsiteX3" fmla="*/ 3706 w 3706"/>
              <a:gd name="connsiteY3" fmla="*/ 1285 h 1285"/>
              <a:gd name="connsiteX4" fmla="*/ 1366 w 3706"/>
              <a:gd name="connsiteY4" fmla="*/ 1283 h 12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06" h="1285">
                <a:moveTo>
                  <a:pt x="1366" y="1283"/>
                </a:moveTo>
                <a:lnTo>
                  <a:pt x="0" y="0"/>
                </a:lnTo>
                <a:lnTo>
                  <a:pt x="2486" y="87"/>
                </a:lnTo>
                <a:lnTo>
                  <a:pt x="3706" y="1285"/>
                </a:lnTo>
                <a:lnTo>
                  <a:pt x="1366" y="1283"/>
                </a:lnTo>
                <a:close/>
              </a:path>
            </a:pathLst>
          </a:cu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4" name="Freeform 3"/>
          <p:cNvSpPr/>
          <p:nvPr/>
        </p:nvSpPr>
        <p:spPr>
          <a:xfrm rot="4500000">
            <a:off x="3388995" y="524510"/>
            <a:ext cx="1141730" cy="387985"/>
          </a:xfrm>
          <a:custGeom>
            <a:avLst/>
            <a:gdLst>
              <a:gd name="connsiteX0" fmla="*/ 1366 w 3706"/>
              <a:gd name="connsiteY0" fmla="*/ 1283 h 1285"/>
              <a:gd name="connsiteX1" fmla="*/ 0 w 3706"/>
              <a:gd name="connsiteY1" fmla="*/ 0 h 1285"/>
              <a:gd name="connsiteX2" fmla="*/ 2486 w 3706"/>
              <a:gd name="connsiteY2" fmla="*/ 87 h 1285"/>
              <a:gd name="connsiteX3" fmla="*/ 3706 w 3706"/>
              <a:gd name="connsiteY3" fmla="*/ 1285 h 1285"/>
              <a:gd name="connsiteX4" fmla="*/ 1366 w 3706"/>
              <a:gd name="connsiteY4" fmla="*/ 1283 h 12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06" h="1285">
                <a:moveTo>
                  <a:pt x="1366" y="1283"/>
                </a:moveTo>
                <a:lnTo>
                  <a:pt x="0" y="0"/>
                </a:lnTo>
                <a:lnTo>
                  <a:pt x="2486" y="87"/>
                </a:lnTo>
                <a:lnTo>
                  <a:pt x="3706" y="1285"/>
                </a:lnTo>
                <a:lnTo>
                  <a:pt x="1366" y="1283"/>
                </a:lnTo>
                <a:close/>
              </a:path>
            </a:pathLst>
          </a:cu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7" name="Freeform 6"/>
          <p:cNvSpPr/>
          <p:nvPr/>
        </p:nvSpPr>
        <p:spPr>
          <a:xfrm rot="13320000">
            <a:off x="2357346" y="2606981"/>
            <a:ext cx="1728470" cy="1826260"/>
          </a:xfrm>
          <a:custGeom>
            <a:avLst/>
            <a:gdLst>
              <a:gd name="connsiteX0" fmla="*/ 0 w 2722"/>
              <a:gd name="connsiteY0" fmla="*/ 2876 h 2876"/>
              <a:gd name="connsiteX1" fmla="*/ 259 w 2722"/>
              <a:gd name="connsiteY1" fmla="*/ 0 h 2876"/>
              <a:gd name="connsiteX2" fmla="*/ 2722 w 2722"/>
              <a:gd name="connsiteY2" fmla="*/ 2750 h 2876"/>
              <a:gd name="connsiteX3" fmla="*/ 0 w 2722"/>
              <a:gd name="connsiteY3" fmla="*/ 2876 h 2876"/>
            </a:gdLst>
            <a:ahLst/>
            <a:cxnLst>
              <a:cxn ang="0">
                <a:pos x="connsiteX0" y="connsiteY0"/>
              </a:cxn>
              <a:cxn ang="0">
                <a:pos x="connsiteX1" y="connsiteY1"/>
              </a:cxn>
              <a:cxn ang="0">
                <a:pos x="connsiteX2" y="connsiteY2"/>
              </a:cxn>
              <a:cxn ang="0">
                <a:pos x="connsiteX3" y="connsiteY3"/>
              </a:cxn>
            </a:cxnLst>
            <a:rect l="l" t="t" r="r" b="b"/>
            <a:pathLst>
              <a:path w="2722" h="2876">
                <a:moveTo>
                  <a:pt x="0" y="2876"/>
                </a:moveTo>
                <a:lnTo>
                  <a:pt x="259" y="0"/>
                </a:lnTo>
                <a:lnTo>
                  <a:pt x="2722" y="2750"/>
                </a:lnTo>
                <a:lnTo>
                  <a:pt x="0" y="2876"/>
                </a:lnTo>
                <a:close/>
              </a:path>
            </a:pathLst>
          </a:custGeom>
          <a:solidFill>
            <a:srgbClr val="0EB00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8" name="Freeform 7"/>
          <p:cNvSpPr/>
          <p:nvPr/>
        </p:nvSpPr>
        <p:spPr>
          <a:xfrm rot="2880000">
            <a:off x="4039845" y="3587721"/>
            <a:ext cx="826770" cy="838835"/>
          </a:xfrm>
          <a:custGeom>
            <a:avLst/>
            <a:gdLst>
              <a:gd name="connsiteX0" fmla="*/ 23 w 1302"/>
              <a:gd name="connsiteY0" fmla="*/ 1321 h 1321"/>
              <a:gd name="connsiteX1" fmla="*/ 0 w 1302"/>
              <a:gd name="connsiteY1" fmla="*/ 0 h 1321"/>
              <a:gd name="connsiteX2" fmla="*/ 1302 w 1302"/>
              <a:gd name="connsiteY2" fmla="*/ 1216 h 1321"/>
              <a:gd name="connsiteX3" fmla="*/ 23 w 1302"/>
              <a:gd name="connsiteY3" fmla="*/ 1321 h 1321"/>
            </a:gdLst>
            <a:ahLst/>
            <a:cxnLst>
              <a:cxn ang="0">
                <a:pos x="connsiteX0" y="connsiteY0"/>
              </a:cxn>
              <a:cxn ang="0">
                <a:pos x="connsiteX1" y="connsiteY1"/>
              </a:cxn>
              <a:cxn ang="0">
                <a:pos x="connsiteX2" y="connsiteY2"/>
              </a:cxn>
              <a:cxn ang="0">
                <a:pos x="connsiteX3" y="connsiteY3"/>
              </a:cxn>
            </a:cxnLst>
            <a:rect l="l" t="t" r="r" b="b"/>
            <a:pathLst>
              <a:path w="1302" h="1321">
                <a:moveTo>
                  <a:pt x="23" y="1321"/>
                </a:moveTo>
                <a:lnTo>
                  <a:pt x="0" y="0"/>
                </a:lnTo>
                <a:lnTo>
                  <a:pt x="1302" y="1216"/>
                </a:lnTo>
                <a:lnTo>
                  <a:pt x="23" y="1321"/>
                </a:lnTo>
                <a:close/>
              </a:path>
            </a:pathLst>
          </a:custGeom>
          <a:solidFill>
            <a:srgbClr val="13E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2" name="Freeform 11"/>
          <p:cNvSpPr/>
          <p:nvPr/>
        </p:nvSpPr>
        <p:spPr>
          <a:xfrm rot="2880000">
            <a:off x="4029621" y="2425880"/>
            <a:ext cx="833120" cy="916940"/>
          </a:xfrm>
          <a:custGeom>
            <a:avLst/>
            <a:gdLst>
              <a:gd name="connsiteX0" fmla="*/ 0 w 1312"/>
              <a:gd name="connsiteY0" fmla="*/ 1444 h 1444"/>
              <a:gd name="connsiteX1" fmla="*/ 31 w 1312"/>
              <a:gd name="connsiteY1" fmla="*/ 0 h 1444"/>
              <a:gd name="connsiteX2" fmla="*/ 1312 w 1312"/>
              <a:gd name="connsiteY2" fmla="*/ 1252 h 1444"/>
              <a:gd name="connsiteX3" fmla="*/ 0 w 1312"/>
              <a:gd name="connsiteY3" fmla="*/ 1444 h 1444"/>
            </a:gdLst>
            <a:ahLst/>
            <a:cxnLst>
              <a:cxn ang="0">
                <a:pos x="connsiteX0" y="connsiteY0"/>
              </a:cxn>
              <a:cxn ang="0">
                <a:pos x="connsiteX1" y="connsiteY1"/>
              </a:cxn>
              <a:cxn ang="0">
                <a:pos x="connsiteX2" y="connsiteY2"/>
              </a:cxn>
              <a:cxn ang="0">
                <a:pos x="connsiteX3" y="connsiteY3"/>
              </a:cxn>
            </a:cxnLst>
            <a:rect l="l" t="t" r="r" b="b"/>
            <a:pathLst>
              <a:path w="1312" h="1444">
                <a:moveTo>
                  <a:pt x="0" y="1444"/>
                </a:moveTo>
                <a:lnTo>
                  <a:pt x="31" y="0"/>
                </a:lnTo>
                <a:lnTo>
                  <a:pt x="1312" y="1252"/>
                </a:lnTo>
                <a:lnTo>
                  <a:pt x="0" y="1444"/>
                </a:lnTo>
                <a:close/>
              </a:path>
            </a:pathLst>
          </a:cu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3" name="Freeform 12"/>
          <p:cNvSpPr/>
          <p:nvPr/>
        </p:nvSpPr>
        <p:spPr>
          <a:xfrm rot="18900000">
            <a:off x="6070753" y="166364"/>
            <a:ext cx="1252855" cy="1320800"/>
          </a:xfrm>
          <a:custGeom>
            <a:avLst/>
            <a:gdLst>
              <a:gd name="connsiteX0" fmla="*/ 169 w 1973"/>
              <a:gd name="connsiteY0" fmla="*/ 1950 h 2080"/>
              <a:gd name="connsiteX1" fmla="*/ 0 w 1973"/>
              <a:gd name="connsiteY1" fmla="*/ 0 h 2080"/>
              <a:gd name="connsiteX2" fmla="*/ 1973 w 1973"/>
              <a:gd name="connsiteY2" fmla="*/ 2080 h 2080"/>
              <a:gd name="connsiteX3" fmla="*/ 169 w 1973"/>
              <a:gd name="connsiteY3" fmla="*/ 1950 h 2080"/>
            </a:gdLst>
            <a:ahLst/>
            <a:cxnLst>
              <a:cxn ang="0">
                <a:pos x="connsiteX0" y="connsiteY0"/>
              </a:cxn>
              <a:cxn ang="0">
                <a:pos x="connsiteX1" y="connsiteY1"/>
              </a:cxn>
              <a:cxn ang="0">
                <a:pos x="connsiteX2" y="connsiteY2"/>
              </a:cxn>
              <a:cxn ang="0">
                <a:pos x="connsiteX3" y="connsiteY3"/>
              </a:cxn>
            </a:cxnLst>
            <a:rect l="l" t="t" r="r" b="b"/>
            <a:pathLst>
              <a:path w="1973" h="2080">
                <a:moveTo>
                  <a:pt x="169" y="1950"/>
                </a:moveTo>
                <a:lnTo>
                  <a:pt x="0" y="0"/>
                </a:lnTo>
                <a:lnTo>
                  <a:pt x="1973" y="2080"/>
                </a:lnTo>
                <a:lnTo>
                  <a:pt x="169" y="1950"/>
                </a:lnTo>
                <a:close/>
              </a:path>
            </a:pathLst>
          </a:cu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4" name="Freeform 13"/>
          <p:cNvSpPr/>
          <p:nvPr/>
        </p:nvSpPr>
        <p:spPr>
          <a:xfrm rot="7860000">
            <a:off x="6837605" y="3719441"/>
            <a:ext cx="1614805" cy="1800860"/>
          </a:xfrm>
          <a:custGeom>
            <a:avLst/>
            <a:gdLst>
              <a:gd name="connsiteX0" fmla="*/ 0 w 2543"/>
              <a:gd name="connsiteY0" fmla="*/ 2659 h 2836"/>
              <a:gd name="connsiteX1" fmla="*/ 139 w 2543"/>
              <a:gd name="connsiteY1" fmla="*/ 0 h 2836"/>
              <a:gd name="connsiteX2" fmla="*/ 2543 w 2543"/>
              <a:gd name="connsiteY2" fmla="*/ 2836 h 2836"/>
              <a:gd name="connsiteX3" fmla="*/ 0 w 2543"/>
              <a:gd name="connsiteY3" fmla="*/ 2659 h 2836"/>
            </a:gdLst>
            <a:ahLst/>
            <a:cxnLst>
              <a:cxn ang="0">
                <a:pos x="connsiteX0" y="connsiteY0"/>
              </a:cxn>
              <a:cxn ang="0">
                <a:pos x="connsiteX1" y="connsiteY1"/>
              </a:cxn>
              <a:cxn ang="0">
                <a:pos x="connsiteX2" y="connsiteY2"/>
              </a:cxn>
              <a:cxn ang="0">
                <a:pos x="connsiteX3" y="connsiteY3"/>
              </a:cxn>
            </a:cxnLst>
            <a:rect l="l" t="t" r="r" b="b"/>
            <a:pathLst>
              <a:path w="2543" h="2836">
                <a:moveTo>
                  <a:pt x="0" y="2659"/>
                </a:moveTo>
                <a:lnTo>
                  <a:pt x="139" y="0"/>
                </a:lnTo>
                <a:lnTo>
                  <a:pt x="2543" y="2836"/>
                </a:lnTo>
                <a:lnTo>
                  <a:pt x="0" y="2659"/>
                </a:lnTo>
                <a:close/>
              </a:path>
            </a:pathLst>
          </a:custGeom>
          <a:solidFill>
            <a:srgbClr val="003AA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5" name="Freeform 14"/>
          <p:cNvSpPr/>
          <p:nvPr/>
        </p:nvSpPr>
        <p:spPr>
          <a:xfrm>
            <a:off x="651510" y="1956435"/>
            <a:ext cx="779780" cy="789305"/>
          </a:xfrm>
          <a:custGeom>
            <a:avLst/>
            <a:gdLst>
              <a:gd name="connsiteX0" fmla="*/ 0 w 1228"/>
              <a:gd name="connsiteY0" fmla="*/ 0 h 1243"/>
              <a:gd name="connsiteX1" fmla="*/ 1228 w 1228"/>
              <a:gd name="connsiteY1" fmla="*/ 49 h 1243"/>
              <a:gd name="connsiteX2" fmla="*/ 1217 w 1228"/>
              <a:gd name="connsiteY2" fmla="*/ 1243 h 1243"/>
              <a:gd name="connsiteX3" fmla="*/ 5 w 1228"/>
              <a:gd name="connsiteY3" fmla="*/ 1208 h 1243"/>
              <a:gd name="connsiteX4" fmla="*/ 0 w 1228"/>
              <a:gd name="connsiteY4" fmla="*/ 0 h 12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8" h="1243">
                <a:moveTo>
                  <a:pt x="0" y="0"/>
                </a:moveTo>
                <a:lnTo>
                  <a:pt x="1228" y="49"/>
                </a:lnTo>
                <a:lnTo>
                  <a:pt x="1217" y="1243"/>
                </a:lnTo>
                <a:lnTo>
                  <a:pt x="5" y="1208"/>
                </a:lnTo>
                <a:lnTo>
                  <a:pt x="0" y="0"/>
                </a:lnTo>
                <a:close/>
              </a:path>
            </a:pathLst>
          </a:cu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6" name="Freeform 15"/>
          <p:cNvSpPr/>
          <p:nvPr/>
        </p:nvSpPr>
        <p:spPr>
          <a:xfrm rot="13320000">
            <a:off x="4791301" y="2612061"/>
            <a:ext cx="1728470" cy="1826260"/>
          </a:xfrm>
          <a:custGeom>
            <a:avLst/>
            <a:gdLst>
              <a:gd name="connsiteX0" fmla="*/ 0 w 2722"/>
              <a:gd name="connsiteY0" fmla="*/ 2876 h 2876"/>
              <a:gd name="connsiteX1" fmla="*/ 259 w 2722"/>
              <a:gd name="connsiteY1" fmla="*/ 0 h 2876"/>
              <a:gd name="connsiteX2" fmla="*/ 2722 w 2722"/>
              <a:gd name="connsiteY2" fmla="*/ 2750 h 2876"/>
              <a:gd name="connsiteX3" fmla="*/ 0 w 2722"/>
              <a:gd name="connsiteY3" fmla="*/ 2876 h 2876"/>
            </a:gdLst>
            <a:ahLst/>
            <a:cxnLst>
              <a:cxn ang="0">
                <a:pos x="connsiteX0" y="connsiteY0"/>
              </a:cxn>
              <a:cxn ang="0">
                <a:pos x="connsiteX1" y="connsiteY1"/>
              </a:cxn>
              <a:cxn ang="0">
                <a:pos x="connsiteX2" y="connsiteY2"/>
              </a:cxn>
              <a:cxn ang="0">
                <a:pos x="connsiteX3" y="connsiteY3"/>
              </a:cxn>
            </a:cxnLst>
            <a:rect l="l" t="t" r="r" b="b"/>
            <a:pathLst>
              <a:path w="2722" h="2876">
                <a:moveTo>
                  <a:pt x="0" y="2876"/>
                </a:moveTo>
                <a:lnTo>
                  <a:pt x="259" y="0"/>
                </a:lnTo>
                <a:lnTo>
                  <a:pt x="2722" y="2750"/>
                </a:lnTo>
                <a:lnTo>
                  <a:pt x="0" y="2876"/>
                </a:lnTo>
                <a:close/>
              </a:path>
            </a:pathLst>
          </a:custGeom>
          <a:solidFill>
            <a:srgbClr val="0EB00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7" name="Freeform 16"/>
          <p:cNvSpPr/>
          <p:nvPr/>
        </p:nvSpPr>
        <p:spPr>
          <a:xfrm rot="2880000">
            <a:off x="8141945" y="2008476"/>
            <a:ext cx="826770" cy="838835"/>
          </a:xfrm>
          <a:custGeom>
            <a:avLst/>
            <a:gdLst>
              <a:gd name="connsiteX0" fmla="*/ 23 w 1302"/>
              <a:gd name="connsiteY0" fmla="*/ 1321 h 1321"/>
              <a:gd name="connsiteX1" fmla="*/ 0 w 1302"/>
              <a:gd name="connsiteY1" fmla="*/ 0 h 1321"/>
              <a:gd name="connsiteX2" fmla="*/ 1302 w 1302"/>
              <a:gd name="connsiteY2" fmla="*/ 1216 h 1321"/>
              <a:gd name="connsiteX3" fmla="*/ 23 w 1302"/>
              <a:gd name="connsiteY3" fmla="*/ 1321 h 1321"/>
            </a:gdLst>
            <a:ahLst/>
            <a:cxnLst>
              <a:cxn ang="0">
                <a:pos x="connsiteX0" y="connsiteY0"/>
              </a:cxn>
              <a:cxn ang="0">
                <a:pos x="connsiteX1" y="connsiteY1"/>
              </a:cxn>
              <a:cxn ang="0">
                <a:pos x="connsiteX2" y="connsiteY2"/>
              </a:cxn>
              <a:cxn ang="0">
                <a:pos x="connsiteX3" y="connsiteY3"/>
              </a:cxn>
            </a:cxnLst>
            <a:rect l="l" t="t" r="r" b="b"/>
            <a:pathLst>
              <a:path w="1302" h="1321">
                <a:moveTo>
                  <a:pt x="23" y="1321"/>
                </a:moveTo>
                <a:lnTo>
                  <a:pt x="0" y="0"/>
                </a:lnTo>
                <a:lnTo>
                  <a:pt x="1302" y="1216"/>
                </a:lnTo>
                <a:lnTo>
                  <a:pt x="23" y="1321"/>
                </a:lnTo>
                <a:close/>
              </a:path>
            </a:pathLst>
          </a:custGeom>
          <a:solidFill>
            <a:srgbClr val="13E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8" name="Freeform 17"/>
          <p:cNvSpPr/>
          <p:nvPr/>
        </p:nvSpPr>
        <p:spPr>
          <a:xfrm rot="2880000">
            <a:off x="6931571" y="2114095"/>
            <a:ext cx="833120" cy="916940"/>
          </a:xfrm>
          <a:custGeom>
            <a:avLst/>
            <a:gdLst>
              <a:gd name="connsiteX0" fmla="*/ 0 w 1312"/>
              <a:gd name="connsiteY0" fmla="*/ 1444 h 1444"/>
              <a:gd name="connsiteX1" fmla="*/ 31 w 1312"/>
              <a:gd name="connsiteY1" fmla="*/ 0 h 1444"/>
              <a:gd name="connsiteX2" fmla="*/ 1312 w 1312"/>
              <a:gd name="connsiteY2" fmla="*/ 1252 h 1444"/>
              <a:gd name="connsiteX3" fmla="*/ 0 w 1312"/>
              <a:gd name="connsiteY3" fmla="*/ 1444 h 1444"/>
            </a:gdLst>
            <a:ahLst/>
            <a:cxnLst>
              <a:cxn ang="0">
                <a:pos x="connsiteX0" y="connsiteY0"/>
              </a:cxn>
              <a:cxn ang="0">
                <a:pos x="connsiteX1" y="connsiteY1"/>
              </a:cxn>
              <a:cxn ang="0">
                <a:pos x="connsiteX2" y="connsiteY2"/>
              </a:cxn>
              <a:cxn ang="0">
                <a:pos x="connsiteX3" y="connsiteY3"/>
              </a:cxn>
            </a:cxnLst>
            <a:rect l="l" t="t" r="r" b="b"/>
            <a:pathLst>
              <a:path w="1312" h="1444">
                <a:moveTo>
                  <a:pt x="0" y="1444"/>
                </a:moveTo>
                <a:lnTo>
                  <a:pt x="31" y="0"/>
                </a:lnTo>
                <a:lnTo>
                  <a:pt x="1312" y="1252"/>
                </a:lnTo>
                <a:lnTo>
                  <a:pt x="0" y="1444"/>
                </a:lnTo>
                <a:close/>
              </a:path>
            </a:pathLst>
          </a:cu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9" name="Google Shape;64;p14"/>
          <p:cNvSpPr txBox="1"/>
          <p:nvPr/>
        </p:nvSpPr>
        <p:spPr>
          <a:xfrm>
            <a:off x="179705" y="147955"/>
            <a:ext cx="2767330" cy="781050"/>
          </a:xfrm>
          <a:prstGeom prst="rect">
            <a:avLst/>
          </a:prstGeom>
          <a:noFill/>
          <a:ln>
            <a:noFill/>
          </a:ln>
        </p:spPr>
        <p:txBody>
          <a:bodyPr spcFirstLastPara="1" wrap="square" lIns="91425" tIns="91425" rIns="91425" bIns="91425" anchor="t" anchorCtr="0">
            <a:noAutofit/>
          </a:bodyPr>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r>
              <a:rPr lang="en-US" sz="1800" b="1" dirty="0">
                <a:solidFill>
                  <a:schemeClr val="tx1"/>
                </a:solidFill>
                <a:latin typeface="Algerian" panose="04020705040A02060702" pitchFamily="82" charset="0"/>
                <a:sym typeface="+mn-ea"/>
              </a:rPr>
              <a:t>  </a:t>
            </a:r>
            <a:endParaRPr lang="en-US" sz="1800" b="1" dirty="0">
              <a:solidFill>
                <a:schemeClr val="bg1"/>
              </a:solidFill>
              <a:latin typeface="Algerian" panose="04020705040A02060702" pitchFamily="82"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TANGRAMS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ox(in)">
                                      <p:cBhvr>
                                        <p:cTn id="7" dur="2000"/>
                                        <p:tgtEl>
                                          <p:spTgt spid="18"/>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box(in)">
                                      <p:cBhvr>
                                        <p:cTn id="10" dur="2000"/>
                                        <p:tgtEl>
                                          <p:spTgt spid="15"/>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box(in)">
                                      <p:cBhvr>
                                        <p:cTn id="13" dur="2000"/>
                                        <p:tgtEl>
                                          <p:spTgt spid="10"/>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box(in)">
                                      <p:cBhvr>
                                        <p:cTn id="16" dur="2000"/>
                                        <p:tgtEl>
                                          <p:spTgt spid="13"/>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box(in)">
                                      <p:cBhvr>
                                        <p:cTn id="19" dur="2000"/>
                                        <p:tgtEl>
                                          <p:spTgt spid="16"/>
                                        </p:tgtEl>
                                      </p:cBhvr>
                                    </p:animEffect>
                                  </p:childTnLst>
                                </p:cTn>
                              </p:par>
                              <p:par>
                                <p:cTn id="20" presetID="4" presetClass="entr" presetSubtype="16" fill="hold" grpId="0" nodeType="with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ox(in)">
                                      <p:cBhvr>
                                        <p:cTn id="22" dur="2000"/>
                                        <p:tgtEl>
                                          <p:spTgt spid="17"/>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box(in)">
                                      <p:cBhvr>
                                        <p:cTn id="25" dur="2000"/>
                                        <p:tgtEl>
                                          <p:spTgt spid="14"/>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1" fill="hold" grpId="0" nodeType="clickEffect">
                                  <p:stCondLst>
                                    <p:cond delay="0"/>
                                  </p:stCondLst>
                                  <p:childTnLst>
                                    <p:set>
                                      <p:cBhvr>
                                        <p:cTn id="29" dur="2000" fill="hold">
                                          <p:stCondLst>
                                            <p:cond delay="0"/>
                                          </p:stCondLst>
                                        </p:cTn>
                                        <p:tgtEl>
                                          <p:spTgt spid="28"/>
                                        </p:tgtEl>
                                        <p:attrNameLst>
                                          <p:attrName>style.visibility</p:attrName>
                                        </p:attrNameLst>
                                      </p:cBhvr>
                                      <p:to>
                                        <p:strVal val="visible"/>
                                      </p:to>
                                    </p:set>
                                    <p:anim calcmode="lin" valueType="num">
                                      <p:cBhvr additive="base">
                                        <p:cTn id="30" dur="2000" fill="hold"/>
                                        <p:tgtEl>
                                          <p:spTgt spid="28"/>
                                        </p:tgtEl>
                                        <p:attrNameLst>
                                          <p:attrName>ppt_x</p:attrName>
                                        </p:attrNameLst>
                                      </p:cBhvr>
                                      <p:tavLst>
                                        <p:tav tm="0">
                                          <p:val>
                                            <p:strVal val="#ppt_x"/>
                                          </p:val>
                                        </p:tav>
                                        <p:tav tm="100000">
                                          <p:val>
                                            <p:strVal val="#ppt_x"/>
                                          </p:val>
                                        </p:tav>
                                      </p:tavLst>
                                    </p:anim>
                                    <p:anim calcmode="lin" valueType="num">
                                      <p:cBhvr additive="base">
                                        <p:cTn id="31" dur="2000" fill="hold"/>
                                        <p:tgtEl>
                                          <p:spTgt spid="28"/>
                                        </p:tgtEl>
                                        <p:attrNameLst>
                                          <p:attrName>ppt_y</p:attrName>
                                        </p:attrNameLst>
                                      </p:cBhvr>
                                      <p:tavLst>
                                        <p:tav tm="0">
                                          <p:val>
                                            <p:strVal val="0-#ppt_h/2"/>
                                          </p:val>
                                        </p:tav>
                                        <p:tav tm="100000">
                                          <p:val>
                                            <p:strVal val="#ppt_y"/>
                                          </p:val>
                                        </p:tav>
                                      </p:tavLst>
                                    </p:anim>
                                  </p:childTnLst>
                                </p:cTn>
                              </p:par>
                            </p:childTnLst>
                          </p:cTn>
                        </p:par>
                        <p:par>
                          <p:cTn id="32" fill="hold">
                            <p:stCondLst>
                              <p:cond delay="2000"/>
                            </p:stCondLst>
                            <p:childTnLst>
                              <p:par>
                                <p:cTn id="33" presetID="9" presetClass="exit" presetSubtype="0" fill="hold" grpId="1" nodeType="afterEffect">
                                  <p:stCondLst>
                                    <p:cond delay="0"/>
                                  </p:stCondLst>
                                  <p:childTnLst>
                                    <p:animEffect transition="out" filter="dissolve">
                                      <p:cBhvr>
                                        <p:cTn id="34" dur="500"/>
                                        <p:tgtEl>
                                          <p:spTgt spid="14"/>
                                        </p:tgtEl>
                                      </p:cBhvr>
                                    </p:animEffect>
                                    <p:set>
                                      <p:cBhvr>
                                        <p:cTn id="35" dur="1" fill="hold">
                                          <p:stCondLst>
                                            <p:cond delay="499"/>
                                          </p:stCondLst>
                                        </p:cTn>
                                        <p:tgtEl>
                                          <p:spTgt spid="14"/>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 presetClass="entr" presetSubtype="2" fill="hold" grpId="0" nodeType="clickEffect">
                                  <p:stCondLst>
                                    <p:cond delay="0"/>
                                  </p:stCondLst>
                                  <p:childTnLst>
                                    <p:set>
                                      <p:cBhvr>
                                        <p:cTn id="39" dur="2000" fill="hold">
                                          <p:stCondLst>
                                            <p:cond delay="0"/>
                                          </p:stCondLst>
                                        </p:cTn>
                                        <p:tgtEl>
                                          <p:spTgt spid="7"/>
                                        </p:tgtEl>
                                        <p:attrNameLst>
                                          <p:attrName>style.visibility</p:attrName>
                                        </p:attrNameLst>
                                      </p:cBhvr>
                                      <p:to>
                                        <p:strVal val="visible"/>
                                      </p:to>
                                    </p:set>
                                    <p:anim calcmode="lin" valueType="num">
                                      <p:cBhvr additive="base">
                                        <p:cTn id="40" dur="2000" fill="hold"/>
                                        <p:tgtEl>
                                          <p:spTgt spid="7"/>
                                        </p:tgtEl>
                                        <p:attrNameLst>
                                          <p:attrName>ppt_x</p:attrName>
                                        </p:attrNameLst>
                                      </p:cBhvr>
                                      <p:tavLst>
                                        <p:tav tm="0">
                                          <p:val>
                                            <p:strVal val="1+#ppt_w/2"/>
                                          </p:val>
                                        </p:tav>
                                        <p:tav tm="100000">
                                          <p:val>
                                            <p:strVal val="#ppt_x"/>
                                          </p:val>
                                        </p:tav>
                                      </p:tavLst>
                                    </p:anim>
                                    <p:anim calcmode="lin" valueType="num">
                                      <p:cBhvr additive="base">
                                        <p:cTn id="41" dur="2000" fill="hold"/>
                                        <p:tgtEl>
                                          <p:spTgt spid="7"/>
                                        </p:tgtEl>
                                        <p:attrNameLst>
                                          <p:attrName>ppt_y</p:attrName>
                                        </p:attrNameLst>
                                      </p:cBhvr>
                                      <p:tavLst>
                                        <p:tav tm="0">
                                          <p:val>
                                            <p:strVal val="#ppt_y"/>
                                          </p:val>
                                        </p:tav>
                                        <p:tav tm="100000">
                                          <p:val>
                                            <p:strVal val="#ppt_y"/>
                                          </p:val>
                                        </p:tav>
                                      </p:tavLst>
                                    </p:anim>
                                  </p:childTnLst>
                                </p:cTn>
                              </p:par>
                            </p:childTnLst>
                          </p:cTn>
                        </p:par>
                        <p:par>
                          <p:cTn id="42" fill="hold">
                            <p:stCondLst>
                              <p:cond delay="2000"/>
                            </p:stCondLst>
                            <p:childTnLst>
                              <p:par>
                                <p:cTn id="43" presetID="9" presetClass="exit" presetSubtype="0" fill="hold" grpId="1" nodeType="afterEffect">
                                  <p:stCondLst>
                                    <p:cond delay="0"/>
                                  </p:stCondLst>
                                  <p:childTnLst>
                                    <p:animEffect transition="out" filter="dissolve">
                                      <p:cBhvr>
                                        <p:cTn id="44" dur="500"/>
                                        <p:tgtEl>
                                          <p:spTgt spid="16"/>
                                        </p:tgtEl>
                                      </p:cBhvr>
                                    </p:animEffect>
                                    <p:set>
                                      <p:cBhvr>
                                        <p:cTn id="45" dur="1" fill="hold">
                                          <p:stCondLst>
                                            <p:cond delay="499"/>
                                          </p:stCondLst>
                                        </p:cTn>
                                        <p:tgtEl>
                                          <p:spTgt spid="16"/>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2" presetClass="entr" presetSubtype="2" fill="hold" grpId="0" nodeType="clickEffect">
                                  <p:stCondLst>
                                    <p:cond delay="0"/>
                                  </p:stCondLst>
                                  <p:childTnLst>
                                    <p:set>
                                      <p:cBhvr>
                                        <p:cTn id="49" dur="2000" fill="hold">
                                          <p:stCondLst>
                                            <p:cond delay="0"/>
                                          </p:stCondLst>
                                        </p:cTn>
                                        <p:tgtEl>
                                          <p:spTgt spid="8"/>
                                        </p:tgtEl>
                                        <p:attrNameLst>
                                          <p:attrName>style.visibility</p:attrName>
                                        </p:attrNameLst>
                                      </p:cBhvr>
                                      <p:to>
                                        <p:strVal val="visible"/>
                                      </p:to>
                                    </p:set>
                                    <p:anim calcmode="lin" valueType="num">
                                      <p:cBhvr additive="base">
                                        <p:cTn id="50" dur="2000" fill="hold"/>
                                        <p:tgtEl>
                                          <p:spTgt spid="8"/>
                                        </p:tgtEl>
                                        <p:attrNameLst>
                                          <p:attrName>ppt_x</p:attrName>
                                        </p:attrNameLst>
                                      </p:cBhvr>
                                      <p:tavLst>
                                        <p:tav tm="0">
                                          <p:val>
                                            <p:strVal val="1+#ppt_w/2"/>
                                          </p:val>
                                        </p:tav>
                                        <p:tav tm="100000">
                                          <p:val>
                                            <p:strVal val="#ppt_x"/>
                                          </p:val>
                                        </p:tav>
                                      </p:tavLst>
                                    </p:anim>
                                    <p:anim calcmode="lin" valueType="num">
                                      <p:cBhvr additive="base">
                                        <p:cTn id="51" dur="2000" fill="hold"/>
                                        <p:tgtEl>
                                          <p:spTgt spid="8"/>
                                        </p:tgtEl>
                                        <p:attrNameLst>
                                          <p:attrName>ppt_y</p:attrName>
                                        </p:attrNameLst>
                                      </p:cBhvr>
                                      <p:tavLst>
                                        <p:tav tm="0">
                                          <p:val>
                                            <p:strVal val="#ppt_y"/>
                                          </p:val>
                                        </p:tav>
                                        <p:tav tm="100000">
                                          <p:val>
                                            <p:strVal val="#ppt_y"/>
                                          </p:val>
                                        </p:tav>
                                      </p:tavLst>
                                    </p:anim>
                                  </p:childTnLst>
                                </p:cTn>
                              </p:par>
                            </p:childTnLst>
                          </p:cTn>
                        </p:par>
                        <p:par>
                          <p:cTn id="52" fill="hold">
                            <p:stCondLst>
                              <p:cond delay="2000"/>
                            </p:stCondLst>
                            <p:childTnLst>
                              <p:par>
                                <p:cTn id="53" presetID="9" presetClass="exit" presetSubtype="0" fill="hold" grpId="1" nodeType="afterEffect">
                                  <p:stCondLst>
                                    <p:cond delay="0"/>
                                  </p:stCondLst>
                                  <p:childTnLst>
                                    <p:animEffect transition="out" filter="dissolve">
                                      <p:cBhvr>
                                        <p:cTn id="54" dur="500"/>
                                        <p:tgtEl>
                                          <p:spTgt spid="17"/>
                                        </p:tgtEl>
                                      </p:cBhvr>
                                    </p:animEffect>
                                    <p:set>
                                      <p:cBhvr>
                                        <p:cTn id="55" dur="1" fill="hold">
                                          <p:stCondLst>
                                            <p:cond delay="499"/>
                                          </p:stCondLst>
                                        </p:cTn>
                                        <p:tgtEl>
                                          <p:spTgt spid="17"/>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2" presetClass="entr" presetSubtype="2" fill="hold" grpId="0" nodeType="clickEffect">
                                  <p:stCondLst>
                                    <p:cond delay="0"/>
                                  </p:stCondLst>
                                  <p:childTnLst>
                                    <p:set>
                                      <p:cBhvr>
                                        <p:cTn id="59" dur="2000" fill="hold">
                                          <p:stCondLst>
                                            <p:cond delay="0"/>
                                          </p:stCondLst>
                                        </p:cTn>
                                        <p:tgtEl>
                                          <p:spTgt spid="12"/>
                                        </p:tgtEl>
                                        <p:attrNameLst>
                                          <p:attrName>style.visibility</p:attrName>
                                        </p:attrNameLst>
                                      </p:cBhvr>
                                      <p:to>
                                        <p:strVal val="visible"/>
                                      </p:to>
                                    </p:set>
                                    <p:anim calcmode="lin" valueType="num">
                                      <p:cBhvr additive="base">
                                        <p:cTn id="60" dur="2000" fill="hold"/>
                                        <p:tgtEl>
                                          <p:spTgt spid="12"/>
                                        </p:tgtEl>
                                        <p:attrNameLst>
                                          <p:attrName>ppt_x</p:attrName>
                                        </p:attrNameLst>
                                      </p:cBhvr>
                                      <p:tavLst>
                                        <p:tav tm="0">
                                          <p:val>
                                            <p:strVal val="1+#ppt_w/2"/>
                                          </p:val>
                                        </p:tav>
                                        <p:tav tm="100000">
                                          <p:val>
                                            <p:strVal val="#ppt_x"/>
                                          </p:val>
                                        </p:tav>
                                      </p:tavLst>
                                    </p:anim>
                                    <p:anim calcmode="lin" valueType="num">
                                      <p:cBhvr additive="base">
                                        <p:cTn id="61" dur="2000" fill="hold"/>
                                        <p:tgtEl>
                                          <p:spTgt spid="12"/>
                                        </p:tgtEl>
                                        <p:attrNameLst>
                                          <p:attrName>ppt_y</p:attrName>
                                        </p:attrNameLst>
                                      </p:cBhvr>
                                      <p:tavLst>
                                        <p:tav tm="0">
                                          <p:val>
                                            <p:strVal val="#ppt_y"/>
                                          </p:val>
                                        </p:tav>
                                        <p:tav tm="100000">
                                          <p:val>
                                            <p:strVal val="#ppt_y"/>
                                          </p:val>
                                        </p:tav>
                                      </p:tavLst>
                                    </p:anim>
                                  </p:childTnLst>
                                </p:cTn>
                              </p:par>
                            </p:childTnLst>
                          </p:cTn>
                        </p:par>
                        <p:par>
                          <p:cTn id="62" fill="hold">
                            <p:stCondLst>
                              <p:cond delay="2000"/>
                            </p:stCondLst>
                            <p:childTnLst>
                              <p:par>
                                <p:cTn id="63" presetID="9" presetClass="exit" presetSubtype="0" fill="hold" grpId="1" nodeType="afterEffect">
                                  <p:stCondLst>
                                    <p:cond delay="0"/>
                                  </p:stCondLst>
                                  <p:childTnLst>
                                    <p:animEffect transition="out" filter="dissolve">
                                      <p:cBhvr>
                                        <p:cTn id="64" dur="500"/>
                                        <p:tgtEl>
                                          <p:spTgt spid="18"/>
                                        </p:tgtEl>
                                      </p:cBhvr>
                                    </p:animEffect>
                                    <p:set>
                                      <p:cBhvr>
                                        <p:cTn id="65" dur="1" fill="hold">
                                          <p:stCondLst>
                                            <p:cond delay="499"/>
                                          </p:stCondLst>
                                        </p:cTn>
                                        <p:tgtEl>
                                          <p:spTgt spid="18"/>
                                        </p:tgtEl>
                                        <p:attrNameLst>
                                          <p:attrName>style.visibility</p:attrName>
                                        </p:attrNameLst>
                                      </p:cBhvr>
                                      <p:to>
                                        <p:strVal val="hidden"/>
                                      </p:to>
                                    </p:set>
                                  </p:childTnLst>
                                </p:cTn>
                              </p:par>
                            </p:childTnLst>
                          </p:cTn>
                        </p:par>
                      </p:childTnLst>
                    </p:cTn>
                  </p:par>
                  <p:par>
                    <p:cTn id="66" fill="hold">
                      <p:stCondLst>
                        <p:cond delay="indefinite"/>
                      </p:stCondLst>
                      <p:childTnLst>
                        <p:par>
                          <p:cTn id="67" fill="hold">
                            <p:stCondLst>
                              <p:cond delay="0"/>
                            </p:stCondLst>
                            <p:childTnLst>
                              <p:par>
                                <p:cTn id="68" presetID="2" presetClass="entr" presetSubtype="1" fill="hold" grpId="0" nodeType="clickEffect">
                                  <p:stCondLst>
                                    <p:cond delay="0"/>
                                  </p:stCondLst>
                                  <p:childTnLst>
                                    <p:set>
                                      <p:cBhvr>
                                        <p:cTn id="69" dur="2000" fill="hold">
                                          <p:stCondLst>
                                            <p:cond delay="0"/>
                                          </p:stCondLst>
                                        </p:cTn>
                                        <p:tgtEl>
                                          <p:spTgt spid="32"/>
                                        </p:tgtEl>
                                        <p:attrNameLst>
                                          <p:attrName>style.visibility</p:attrName>
                                        </p:attrNameLst>
                                      </p:cBhvr>
                                      <p:to>
                                        <p:strVal val="visible"/>
                                      </p:to>
                                    </p:set>
                                    <p:anim calcmode="lin" valueType="num">
                                      <p:cBhvr additive="base">
                                        <p:cTn id="70" dur="2000" fill="hold"/>
                                        <p:tgtEl>
                                          <p:spTgt spid="32"/>
                                        </p:tgtEl>
                                        <p:attrNameLst>
                                          <p:attrName>ppt_x</p:attrName>
                                        </p:attrNameLst>
                                      </p:cBhvr>
                                      <p:tavLst>
                                        <p:tav tm="0">
                                          <p:val>
                                            <p:strVal val="#ppt_x"/>
                                          </p:val>
                                        </p:tav>
                                        <p:tav tm="100000">
                                          <p:val>
                                            <p:strVal val="#ppt_x"/>
                                          </p:val>
                                        </p:tav>
                                      </p:tavLst>
                                    </p:anim>
                                    <p:anim calcmode="lin" valueType="num">
                                      <p:cBhvr additive="base">
                                        <p:cTn id="71" dur="2000" fill="hold"/>
                                        <p:tgtEl>
                                          <p:spTgt spid="32"/>
                                        </p:tgtEl>
                                        <p:attrNameLst>
                                          <p:attrName>ppt_y</p:attrName>
                                        </p:attrNameLst>
                                      </p:cBhvr>
                                      <p:tavLst>
                                        <p:tav tm="0">
                                          <p:val>
                                            <p:strVal val="0-#ppt_h/2"/>
                                          </p:val>
                                        </p:tav>
                                        <p:tav tm="100000">
                                          <p:val>
                                            <p:strVal val="#ppt_y"/>
                                          </p:val>
                                        </p:tav>
                                      </p:tavLst>
                                    </p:anim>
                                  </p:childTnLst>
                                </p:cTn>
                              </p:par>
                            </p:childTnLst>
                          </p:cTn>
                        </p:par>
                        <p:par>
                          <p:cTn id="72" fill="hold">
                            <p:stCondLst>
                              <p:cond delay="2000"/>
                            </p:stCondLst>
                            <p:childTnLst>
                              <p:par>
                                <p:cTn id="73" presetID="9" presetClass="exit" presetSubtype="0" fill="hold" grpId="1" nodeType="afterEffect">
                                  <p:stCondLst>
                                    <p:cond delay="0"/>
                                  </p:stCondLst>
                                  <p:childTnLst>
                                    <p:animEffect transition="out" filter="dissolve">
                                      <p:cBhvr>
                                        <p:cTn id="74" dur="500"/>
                                        <p:tgtEl>
                                          <p:spTgt spid="13"/>
                                        </p:tgtEl>
                                      </p:cBhvr>
                                    </p:animEffect>
                                    <p:set>
                                      <p:cBhvr>
                                        <p:cTn id="75" dur="1" fill="hold">
                                          <p:stCondLst>
                                            <p:cond delay="499"/>
                                          </p:stCondLst>
                                        </p:cTn>
                                        <p:tgtEl>
                                          <p:spTgt spid="13"/>
                                        </p:tgtEl>
                                        <p:attrNameLst>
                                          <p:attrName>style.visibility</p:attrName>
                                        </p:attrNameLst>
                                      </p:cBhvr>
                                      <p:to>
                                        <p:strVal val="hidden"/>
                                      </p:to>
                                    </p:set>
                                  </p:childTnLst>
                                </p:cTn>
                              </p:par>
                            </p:childTnLst>
                          </p:cTn>
                        </p:par>
                      </p:childTnLst>
                    </p:cTn>
                  </p:par>
                  <p:par>
                    <p:cTn id="76" fill="hold">
                      <p:stCondLst>
                        <p:cond delay="indefinite"/>
                      </p:stCondLst>
                      <p:childTnLst>
                        <p:par>
                          <p:cTn id="77" fill="hold">
                            <p:stCondLst>
                              <p:cond delay="0"/>
                            </p:stCondLst>
                            <p:childTnLst>
                              <p:par>
                                <p:cTn id="78" presetID="2" presetClass="entr" presetSubtype="2" fill="hold" grpId="0" nodeType="clickEffect">
                                  <p:stCondLst>
                                    <p:cond delay="0"/>
                                  </p:stCondLst>
                                  <p:childTnLst>
                                    <p:set>
                                      <p:cBhvr>
                                        <p:cTn id="79" dur="2000" fill="hold">
                                          <p:stCondLst>
                                            <p:cond delay="0"/>
                                          </p:stCondLst>
                                        </p:cTn>
                                        <p:tgtEl>
                                          <p:spTgt spid="29"/>
                                        </p:tgtEl>
                                        <p:attrNameLst>
                                          <p:attrName>style.visibility</p:attrName>
                                        </p:attrNameLst>
                                      </p:cBhvr>
                                      <p:to>
                                        <p:strVal val="visible"/>
                                      </p:to>
                                    </p:set>
                                    <p:anim calcmode="lin" valueType="num">
                                      <p:cBhvr additive="base">
                                        <p:cTn id="80" dur="2000" fill="hold"/>
                                        <p:tgtEl>
                                          <p:spTgt spid="29"/>
                                        </p:tgtEl>
                                        <p:attrNameLst>
                                          <p:attrName>ppt_x</p:attrName>
                                        </p:attrNameLst>
                                      </p:cBhvr>
                                      <p:tavLst>
                                        <p:tav tm="0">
                                          <p:val>
                                            <p:strVal val="1+#ppt_w/2"/>
                                          </p:val>
                                        </p:tav>
                                        <p:tav tm="100000">
                                          <p:val>
                                            <p:strVal val="#ppt_x"/>
                                          </p:val>
                                        </p:tav>
                                      </p:tavLst>
                                    </p:anim>
                                    <p:anim calcmode="lin" valueType="num">
                                      <p:cBhvr additive="base">
                                        <p:cTn id="81" dur="2000" fill="hold"/>
                                        <p:tgtEl>
                                          <p:spTgt spid="29"/>
                                        </p:tgtEl>
                                        <p:attrNameLst>
                                          <p:attrName>ppt_y</p:attrName>
                                        </p:attrNameLst>
                                      </p:cBhvr>
                                      <p:tavLst>
                                        <p:tav tm="0">
                                          <p:val>
                                            <p:strVal val="#ppt_y"/>
                                          </p:val>
                                        </p:tav>
                                        <p:tav tm="100000">
                                          <p:val>
                                            <p:strVal val="#ppt_y"/>
                                          </p:val>
                                        </p:tav>
                                      </p:tavLst>
                                    </p:anim>
                                  </p:childTnLst>
                                </p:cTn>
                              </p:par>
                            </p:childTnLst>
                          </p:cTn>
                        </p:par>
                        <p:par>
                          <p:cTn id="82" fill="hold">
                            <p:stCondLst>
                              <p:cond delay="2000"/>
                            </p:stCondLst>
                            <p:childTnLst>
                              <p:par>
                                <p:cTn id="83" presetID="9" presetClass="exit" presetSubtype="0" fill="hold" grpId="1" nodeType="afterEffect">
                                  <p:stCondLst>
                                    <p:cond delay="0"/>
                                  </p:stCondLst>
                                  <p:childTnLst>
                                    <p:animEffect transition="out" filter="dissolve">
                                      <p:cBhvr>
                                        <p:cTn id="84" dur="500"/>
                                        <p:tgtEl>
                                          <p:spTgt spid="15"/>
                                        </p:tgtEl>
                                      </p:cBhvr>
                                    </p:animEffect>
                                    <p:set>
                                      <p:cBhvr>
                                        <p:cTn id="85" dur="1" fill="hold">
                                          <p:stCondLst>
                                            <p:cond delay="499"/>
                                          </p:stCondLst>
                                        </p:cTn>
                                        <p:tgtEl>
                                          <p:spTgt spid="15"/>
                                        </p:tgtEl>
                                        <p:attrNameLst>
                                          <p:attrName>style.visibility</p:attrName>
                                        </p:attrNameLst>
                                      </p:cBhvr>
                                      <p:to>
                                        <p:strVal val="hidden"/>
                                      </p:to>
                                    </p:set>
                                  </p:childTnLst>
                                </p:cTn>
                              </p:par>
                            </p:childTnLst>
                          </p:cTn>
                        </p:par>
                      </p:childTnLst>
                    </p:cTn>
                  </p:par>
                  <p:par>
                    <p:cTn id="86" fill="hold">
                      <p:stCondLst>
                        <p:cond delay="indefinite"/>
                      </p:stCondLst>
                      <p:childTnLst>
                        <p:par>
                          <p:cTn id="87" fill="hold">
                            <p:stCondLst>
                              <p:cond delay="0"/>
                            </p:stCondLst>
                            <p:childTnLst>
                              <p:par>
                                <p:cTn id="88" presetID="2" presetClass="entr" presetSubtype="8" fill="hold" grpId="0" nodeType="clickEffect">
                                  <p:stCondLst>
                                    <p:cond delay="0"/>
                                  </p:stCondLst>
                                  <p:childTnLst>
                                    <p:set>
                                      <p:cBhvr>
                                        <p:cTn id="89" dur="1" fill="hold">
                                          <p:stCondLst>
                                            <p:cond delay="0"/>
                                          </p:stCondLst>
                                        </p:cTn>
                                        <p:tgtEl>
                                          <p:spTgt spid="4"/>
                                        </p:tgtEl>
                                        <p:attrNameLst>
                                          <p:attrName>style.visibility</p:attrName>
                                        </p:attrNameLst>
                                      </p:cBhvr>
                                      <p:to>
                                        <p:strVal val="visible"/>
                                      </p:to>
                                    </p:set>
                                    <p:anim calcmode="lin" valueType="num">
                                      <p:cBhvr additive="base">
                                        <p:cTn id="90" dur="500" fill="hold"/>
                                        <p:tgtEl>
                                          <p:spTgt spid="4"/>
                                        </p:tgtEl>
                                        <p:attrNameLst>
                                          <p:attrName>ppt_x</p:attrName>
                                        </p:attrNameLst>
                                      </p:cBhvr>
                                      <p:tavLst>
                                        <p:tav tm="0">
                                          <p:val>
                                            <p:strVal val="0-#ppt_w/2"/>
                                          </p:val>
                                        </p:tav>
                                        <p:tav tm="100000">
                                          <p:val>
                                            <p:strVal val="#ppt_x"/>
                                          </p:val>
                                        </p:tav>
                                      </p:tavLst>
                                    </p:anim>
                                    <p:anim calcmode="lin" valueType="num">
                                      <p:cBhvr additive="base">
                                        <p:cTn id="91" dur="500" fill="hold"/>
                                        <p:tgtEl>
                                          <p:spTgt spid="4"/>
                                        </p:tgtEl>
                                        <p:attrNameLst>
                                          <p:attrName>ppt_y</p:attrName>
                                        </p:attrNameLst>
                                      </p:cBhvr>
                                      <p:tavLst>
                                        <p:tav tm="0">
                                          <p:val>
                                            <p:strVal val="#ppt_y"/>
                                          </p:val>
                                        </p:tav>
                                        <p:tav tm="100000">
                                          <p:val>
                                            <p:strVal val="#ppt_y"/>
                                          </p:val>
                                        </p:tav>
                                      </p:tavLst>
                                    </p:anim>
                                  </p:childTnLst>
                                </p:cTn>
                              </p:par>
                            </p:childTnLst>
                          </p:cTn>
                        </p:par>
                        <p:par>
                          <p:cTn id="92" fill="hold">
                            <p:stCondLst>
                              <p:cond delay="500"/>
                            </p:stCondLst>
                            <p:childTnLst>
                              <p:par>
                                <p:cTn id="93" presetID="9" presetClass="exit" presetSubtype="0" fill="hold" grpId="1" nodeType="afterEffect">
                                  <p:stCondLst>
                                    <p:cond delay="0"/>
                                  </p:stCondLst>
                                  <p:childTnLst>
                                    <p:animEffect transition="out" filter="dissolve">
                                      <p:cBhvr>
                                        <p:cTn id="94" dur="500"/>
                                        <p:tgtEl>
                                          <p:spTgt spid="10"/>
                                        </p:tgtEl>
                                      </p:cBhvr>
                                    </p:animEffect>
                                    <p:set>
                                      <p:cBhvr>
                                        <p:cTn id="95"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5" grpId="0" animBg="1"/>
      <p:bldP spid="10" grpId="0" animBg="1"/>
      <p:bldP spid="13" grpId="0" animBg="1"/>
      <p:bldP spid="16" grpId="0" animBg="1"/>
      <p:bldP spid="17" grpId="0" animBg="1"/>
      <p:bldP spid="14" grpId="0" animBg="1"/>
      <p:bldP spid="28" grpId="0" animBg="1"/>
      <p:bldP spid="14" grpId="1" animBg="1"/>
      <p:bldP spid="7" grpId="0" animBg="1"/>
      <p:bldP spid="16" grpId="1" animBg="1"/>
      <p:bldP spid="8" grpId="0" animBg="1"/>
      <p:bldP spid="17" grpId="1" animBg="1"/>
      <p:bldP spid="12" grpId="0" animBg="1"/>
      <p:bldP spid="18" grpId="1" animBg="1"/>
      <p:bldP spid="32" grpId="0" animBg="1"/>
      <p:bldP spid="13" grpId="1" animBg="1"/>
      <p:bldP spid="29" grpId="0" animBg="1"/>
      <p:bldP spid="15" grpId="1" animBg="1"/>
      <p:bldP spid="4" grpId="0" animBg="1"/>
      <p:bldP spid="10"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31695" y="83100"/>
            <a:ext cx="1232526" cy="611875"/>
          </a:xfrm>
          <a:prstGeom prst="rect">
            <a:avLst/>
          </a:prstGeom>
          <a:noFill/>
          <a:ln>
            <a:noFill/>
          </a:ln>
        </p:spPr>
      </p:pic>
      <p:sp>
        <p:nvSpPr>
          <p:cNvPr id="23" name="Flowchart: Merge 22"/>
          <p:cNvSpPr/>
          <p:nvPr/>
        </p:nvSpPr>
        <p:spPr>
          <a:xfrm rot="2700000">
            <a:off x="2230755" y="1231900"/>
            <a:ext cx="3227070" cy="1572260"/>
          </a:xfrm>
          <a:prstGeom prst="flowChartMerge">
            <a:avLst/>
          </a:prstGeom>
          <a:solidFill>
            <a:srgbClr val="FF88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29" name="Freeform 28"/>
          <p:cNvSpPr/>
          <p:nvPr/>
        </p:nvSpPr>
        <p:spPr>
          <a:xfrm rot="16200000">
            <a:off x="2301875" y="2336165"/>
            <a:ext cx="953135" cy="1002030"/>
          </a:xfrm>
          <a:custGeom>
            <a:avLst/>
            <a:gdLst>
              <a:gd name="connsiteX0" fmla="*/ 0 w 1780"/>
              <a:gd name="connsiteY0" fmla="*/ 0 h 1793"/>
              <a:gd name="connsiteX1" fmla="*/ 1757 w 1780"/>
              <a:gd name="connsiteY1" fmla="*/ 12 h 1793"/>
              <a:gd name="connsiteX2" fmla="*/ 1780 w 1780"/>
              <a:gd name="connsiteY2" fmla="*/ 1771 h 1793"/>
              <a:gd name="connsiteX3" fmla="*/ 7 w 1780"/>
              <a:gd name="connsiteY3" fmla="*/ 1793 h 1793"/>
              <a:gd name="connsiteX4" fmla="*/ 0 w 1780"/>
              <a:gd name="connsiteY4" fmla="*/ 0 h 17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80" h="1793">
                <a:moveTo>
                  <a:pt x="0" y="0"/>
                </a:moveTo>
                <a:lnTo>
                  <a:pt x="1757" y="12"/>
                </a:lnTo>
                <a:lnTo>
                  <a:pt x="1780" y="1771"/>
                </a:lnTo>
                <a:lnTo>
                  <a:pt x="7" y="1793"/>
                </a:lnTo>
                <a:lnTo>
                  <a:pt x="0" y="0"/>
                </a:lnTo>
                <a:close/>
              </a:path>
            </a:pathLst>
          </a:custGeom>
          <a:solidFill>
            <a:srgbClr val="17E50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3" name="Flowchart: Merge 2"/>
          <p:cNvSpPr/>
          <p:nvPr/>
        </p:nvSpPr>
        <p:spPr>
          <a:xfrm rot="8160000">
            <a:off x="2220595" y="2362200"/>
            <a:ext cx="3227070" cy="1572260"/>
          </a:xfrm>
          <a:prstGeom prst="flowChartMerge">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4" name="Right Triangle 3"/>
          <p:cNvSpPr/>
          <p:nvPr/>
        </p:nvSpPr>
        <p:spPr>
          <a:xfrm rot="8160000">
            <a:off x="5082540" y="2762250"/>
            <a:ext cx="936625" cy="953135"/>
          </a:xfrm>
          <a:prstGeom prst="rtTriangle">
            <a:avLst/>
          </a:prstGeom>
          <a:solidFill>
            <a:srgbClr val="C48EB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5" name="Freeform 4"/>
          <p:cNvSpPr/>
          <p:nvPr/>
        </p:nvSpPr>
        <p:spPr>
          <a:xfrm>
            <a:off x="5541010" y="2570480"/>
            <a:ext cx="2065655" cy="692785"/>
          </a:xfrm>
          <a:custGeom>
            <a:avLst/>
            <a:gdLst>
              <a:gd name="connsiteX0" fmla="*/ 1061 w 3253"/>
              <a:gd name="connsiteY0" fmla="*/ 1055 h 1091"/>
              <a:gd name="connsiteX1" fmla="*/ 0 w 3253"/>
              <a:gd name="connsiteY1" fmla="*/ 0 h 1091"/>
              <a:gd name="connsiteX2" fmla="*/ 2271 w 3253"/>
              <a:gd name="connsiteY2" fmla="*/ 0 h 1091"/>
              <a:gd name="connsiteX3" fmla="*/ 3253 w 3253"/>
              <a:gd name="connsiteY3" fmla="*/ 1091 h 1091"/>
              <a:gd name="connsiteX4" fmla="*/ 1061 w 3253"/>
              <a:gd name="connsiteY4" fmla="*/ 1055 h 10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53" h="1091">
                <a:moveTo>
                  <a:pt x="1061" y="1055"/>
                </a:moveTo>
                <a:lnTo>
                  <a:pt x="0" y="0"/>
                </a:lnTo>
                <a:lnTo>
                  <a:pt x="2271" y="0"/>
                </a:lnTo>
                <a:lnTo>
                  <a:pt x="3253" y="1091"/>
                </a:lnTo>
                <a:lnTo>
                  <a:pt x="1061" y="1055"/>
                </a:lnTo>
                <a:close/>
              </a:path>
            </a:pathLst>
          </a:cu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6" name="Right Triangle 5"/>
          <p:cNvSpPr/>
          <p:nvPr/>
        </p:nvSpPr>
        <p:spPr>
          <a:xfrm rot="10800000">
            <a:off x="1340485" y="2360930"/>
            <a:ext cx="936625" cy="953135"/>
          </a:xfrm>
          <a:prstGeom prst="rtTriangl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7" name="Right Triangle 6"/>
          <p:cNvSpPr/>
          <p:nvPr/>
        </p:nvSpPr>
        <p:spPr>
          <a:xfrm>
            <a:off x="1340485" y="1242695"/>
            <a:ext cx="1202055" cy="1118235"/>
          </a:xfrm>
          <a:prstGeom prst="rtTriangle">
            <a:avLst/>
          </a:prstGeom>
          <a:solidFill>
            <a:srgbClr val="F3A6F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8" name="Flowchart: Merge 7"/>
          <p:cNvSpPr/>
          <p:nvPr/>
        </p:nvSpPr>
        <p:spPr>
          <a:xfrm rot="10800000">
            <a:off x="5370195" y="3441065"/>
            <a:ext cx="3227070" cy="1572260"/>
          </a:xfrm>
          <a:prstGeom prst="flowChartMerge">
            <a:avLst/>
          </a:prstGeom>
          <a:solidFill>
            <a:srgbClr val="FF88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0" name="Freeform 9"/>
          <p:cNvSpPr/>
          <p:nvPr/>
        </p:nvSpPr>
        <p:spPr>
          <a:xfrm rot="16200000">
            <a:off x="7619365" y="1300480"/>
            <a:ext cx="953135" cy="1002030"/>
          </a:xfrm>
          <a:custGeom>
            <a:avLst/>
            <a:gdLst>
              <a:gd name="connsiteX0" fmla="*/ 0 w 1780"/>
              <a:gd name="connsiteY0" fmla="*/ 0 h 1793"/>
              <a:gd name="connsiteX1" fmla="*/ 1757 w 1780"/>
              <a:gd name="connsiteY1" fmla="*/ 12 h 1793"/>
              <a:gd name="connsiteX2" fmla="*/ 1780 w 1780"/>
              <a:gd name="connsiteY2" fmla="*/ 1771 h 1793"/>
              <a:gd name="connsiteX3" fmla="*/ 7 w 1780"/>
              <a:gd name="connsiteY3" fmla="*/ 1793 h 1793"/>
              <a:gd name="connsiteX4" fmla="*/ 0 w 1780"/>
              <a:gd name="connsiteY4" fmla="*/ 0 h 17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80" h="1793">
                <a:moveTo>
                  <a:pt x="0" y="0"/>
                </a:moveTo>
                <a:lnTo>
                  <a:pt x="1757" y="12"/>
                </a:lnTo>
                <a:lnTo>
                  <a:pt x="1780" y="1771"/>
                </a:lnTo>
                <a:lnTo>
                  <a:pt x="7" y="1793"/>
                </a:lnTo>
                <a:lnTo>
                  <a:pt x="0" y="0"/>
                </a:lnTo>
                <a:close/>
              </a:path>
            </a:pathLst>
          </a:custGeom>
          <a:solidFill>
            <a:srgbClr val="17E50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1" name="Flowchart: Merge 10"/>
          <p:cNvSpPr/>
          <p:nvPr/>
        </p:nvSpPr>
        <p:spPr>
          <a:xfrm rot="13380000">
            <a:off x="5059680" y="26035"/>
            <a:ext cx="3227070" cy="1572260"/>
          </a:xfrm>
          <a:prstGeom prst="flowChartMerge">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2" name="Right Triangle 11"/>
          <p:cNvSpPr/>
          <p:nvPr/>
        </p:nvSpPr>
        <p:spPr>
          <a:xfrm rot="8160000">
            <a:off x="5414645" y="1653540"/>
            <a:ext cx="936625" cy="953135"/>
          </a:xfrm>
          <a:prstGeom prst="rtTriangle">
            <a:avLst/>
          </a:prstGeom>
          <a:solidFill>
            <a:srgbClr val="C48EB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4" name="Right Triangle 13"/>
          <p:cNvSpPr/>
          <p:nvPr/>
        </p:nvSpPr>
        <p:spPr>
          <a:xfrm rot="10800000">
            <a:off x="4073525" y="639445"/>
            <a:ext cx="936625" cy="953135"/>
          </a:xfrm>
          <a:prstGeom prst="rtTriangl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5" name="Right Triangle 14"/>
          <p:cNvSpPr/>
          <p:nvPr/>
        </p:nvSpPr>
        <p:spPr>
          <a:xfrm>
            <a:off x="471170" y="2405380"/>
            <a:ext cx="1202055" cy="1118235"/>
          </a:xfrm>
          <a:prstGeom prst="rtTriangle">
            <a:avLst/>
          </a:prstGeom>
          <a:solidFill>
            <a:srgbClr val="F3A6F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6" name="Freeform 15"/>
          <p:cNvSpPr/>
          <p:nvPr/>
        </p:nvSpPr>
        <p:spPr>
          <a:xfrm>
            <a:off x="571500" y="3959860"/>
            <a:ext cx="2065655" cy="692785"/>
          </a:xfrm>
          <a:custGeom>
            <a:avLst/>
            <a:gdLst>
              <a:gd name="connsiteX0" fmla="*/ 1061 w 3253"/>
              <a:gd name="connsiteY0" fmla="*/ 1055 h 1091"/>
              <a:gd name="connsiteX1" fmla="*/ 0 w 3253"/>
              <a:gd name="connsiteY1" fmla="*/ 0 h 1091"/>
              <a:gd name="connsiteX2" fmla="*/ 2271 w 3253"/>
              <a:gd name="connsiteY2" fmla="*/ 0 h 1091"/>
              <a:gd name="connsiteX3" fmla="*/ 3253 w 3253"/>
              <a:gd name="connsiteY3" fmla="*/ 1091 h 1091"/>
              <a:gd name="connsiteX4" fmla="*/ 1061 w 3253"/>
              <a:gd name="connsiteY4" fmla="*/ 1055 h 10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53" h="1091">
                <a:moveTo>
                  <a:pt x="1061" y="1055"/>
                </a:moveTo>
                <a:lnTo>
                  <a:pt x="0" y="0"/>
                </a:lnTo>
                <a:lnTo>
                  <a:pt x="2271" y="0"/>
                </a:lnTo>
                <a:lnTo>
                  <a:pt x="3253" y="1091"/>
                </a:lnTo>
                <a:lnTo>
                  <a:pt x="1061" y="1055"/>
                </a:lnTo>
                <a:close/>
              </a:path>
            </a:pathLst>
          </a:cu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7" name="Google Shape;64;p14"/>
          <p:cNvSpPr txBox="1"/>
          <p:nvPr/>
        </p:nvSpPr>
        <p:spPr>
          <a:xfrm>
            <a:off x="179705" y="147955"/>
            <a:ext cx="2767330" cy="781050"/>
          </a:xfrm>
          <a:prstGeom prst="rect">
            <a:avLst/>
          </a:prstGeom>
          <a:noFill/>
          <a:ln>
            <a:noFill/>
          </a:ln>
        </p:spPr>
        <p:txBody>
          <a:bodyPr spcFirstLastPara="1" wrap="square" lIns="91425" tIns="91425" rIns="91425" bIns="91425" anchor="t" anchorCtr="0">
            <a:noAutofit/>
          </a:bodyPr>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r>
              <a:rPr lang="en-US" sz="1800" b="1" dirty="0">
                <a:solidFill>
                  <a:schemeClr val="tx1"/>
                </a:solidFill>
                <a:latin typeface="Algerian" panose="04020705040A02060702" pitchFamily="82" charset="0"/>
                <a:sym typeface="+mn-ea"/>
              </a:rPr>
              <a:t>  </a:t>
            </a:r>
            <a:endParaRPr lang="en-US" sz="1800" b="1" dirty="0">
              <a:solidFill>
                <a:schemeClr val="bg1"/>
              </a:solidFill>
              <a:latin typeface="Algerian" panose="04020705040A02060702" pitchFamily="82"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TANGRAMS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ox(in)">
                                      <p:cBhvr>
                                        <p:cTn id="7" dur="2000"/>
                                        <p:tgtEl>
                                          <p:spTgt spid="14"/>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ox(in)">
                                      <p:cBhvr>
                                        <p:cTn id="10" dur="2000"/>
                                        <p:tgtEl>
                                          <p:spTgt spid="12"/>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box(in)">
                                      <p:cBhvr>
                                        <p:cTn id="13" dur="2000"/>
                                        <p:tgtEl>
                                          <p:spTgt spid="16"/>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box(in)">
                                      <p:cBhvr>
                                        <p:cTn id="16" dur="2000"/>
                                        <p:tgtEl>
                                          <p:spTgt spid="11"/>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box(in)">
                                      <p:cBhvr>
                                        <p:cTn id="19" dur="2000"/>
                                        <p:tgtEl>
                                          <p:spTgt spid="10"/>
                                        </p:tgtEl>
                                      </p:cBhvr>
                                    </p:animEffect>
                                  </p:childTnLst>
                                </p:cTn>
                              </p:par>
                              <p:par>
                                <p:cTn id="20" presetID="4" presetClass="entr" presetSubtype="16" fill="hold" grpId="0" nodeType="with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ox(in)">
                                      <p:cBhvr>
                                        <p:cTn id="22" dur="2000"/>
                                        <p:tgtEl>
                                          <p:spTgt spid="8"/>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box(in)">
                                      <p:cBhvr>
                                        <p:cTn id="25" dur="2000"/>
                                        <p:tgtEl>
                                          <p:spTgt spid="15"/>
                                        </p:tgtEl>
                                      </p:cBhvr>
                                    </p:animEffect>
                                  </p:childTnLst>
                                </p:cTn>
                              </p:par>
                            </p:childTnLst>
                          </p:cTn>
                        </p:par>
                      </p:childTnLst>
                    </p:cTn>
                  </p:par>
                  <p:par>
                    <p:cTn id="26" fill="hold">
                      <p:stCondLst>
                        <p:cond delay="indefinite"/>
                      </p:stCondLst>
                      <p:childTnLst>
                        <p:par>
                          <p:cTn id="27" fill="hold">
                            <p:stCondLst>
                              <p:cond delay="0"/>
                            </p:stCondLst>
                            <p:childTnLst>
                              <p:par>
                                <p:cTn id="28" presetID="4" presetClass="entr" presetSubtype="16" fill="hold" grpId="0"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box(in)">
                                      <p:cBhvr>
                                        <p:cTn id="30" dur="2000"/>
                                        <p:tgtEl>
                                          <p:spTgt spid="5"/>
                                        </p:tgtEl>
                                      </p:cBhvr>
                                    </p:animEffect>
                                  </p:childTnLst>
                                </p:cTn>
                              </p:par>
                            </p:childTnLst>
                          </p:cTn>
                        </p:par>
                        <p:par>
                          <p:cTn id="31" fill="hold">
                            <p:stCondLst>
                              <p:cond delay="2000"/>
                            </p:stCondLst>
                            <p:childTnLst>
                              <p:par>
                                <p:cTn id="32" presetID="9" presetClass="exit" presetSubtype="0" fill="hold" grpId="1" nodeType="afterEffect">
                                  <p:stCondLst>
                                    <p:cond delay="0"/>
                                  </p:stCondLst>
                                  <p:childTnLst>
                                    <p:animEffect transition="out" filter="dissolve">
                                      <p:cBhvr>
                                        <p:cTn id="33" dur="500"/>
                                        <p:tgtEl>
                                          <p:spTgt spid="16"/>
                                        </p:tgtEl>
                                      </p:cBhvr>
                                    </p:animEffect>
                                    <p:set>
                                      <p:cBhvr>
                                        <p:cTn id="34" dur="1" fill="hold">
                                          <p:stCondLst>
                                            <p:cond delay="499"/>
                                          </p:stCondLst>
                                        </p:cTn>
                                        <p:tgtEl>
                                          <p:spTgt spid="16"/>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4" presetClass="entr" presetSubtype="16" fill="hold" grpId="0" nodeType="clickEffect">
                                  <p:stCondLst>
                                    <p:cond delay="0"/>
                                  </p:stCondLst>
                                  <p:childTnLst>
                                    <p:set>
                                      <p:cBhvr>
                                        <p:cTn id="38" dur="1" fill="hold">
                                          <p:stCondLst>
                                            <p:cond delay="0"/>
                                          </p:stCondLst>
                                        </p:cTn>
                                        <p:tgtEl>
                                          <p:spTgt spid="4"/>
                                        </p:tgtEl>
                                        <p:attrNameLst>
                                          <p:attrName>style.visibility</p:attrName>
                                        </p:attrNameLst>
                                      </p:cBhvr>
                                      <p:to>
                                        <p:strVal val="visible"/>
                                      </p:to>
                                    </p:set>
                                    <p:animEffect transition="in" filter="box(in)">
                                      <p:cBhvr>
                                        <p:cTn id="39" dur="2000"/>
                                        <p:tgtEl>
                                          <p:spTgt spid="4"/>
                                        </p:tgtEl>
                                      </p:cBhvr>
                                    </p:animEffect>
                                  </p:childTnLst>
                                </p:cTn>
                              </p:par>
                            </p:childTnLst>
                          </p:cTn>
                        </p:par>
                        <p:par>
                          <p:cTn id="40" fill="hold">
                            <p:stCondLst>
                              <p:cond delay="2000"/>
                            </p:stCondLst>
                            <p:childTnLst>
                              <p:par>
                                <p:cTn id="41" presetID="9" presetClass="exit" presetSubtype="0" fill="hold" grpId="1" nodeType="afterEffect">
                                  <p:stCondLst>
                                    <p:cond delay="0"/>
                                  </p:stCondLst>
                                  <p:childTnLst>
                                    <p:animEffect transition="out" filter="dissolve">
                                      <p:cBhvr>
                                        <p:cTn id="42" dur="500"/>
                                        <p:tgtEl>
                                          <p:spTgt spid="12"/>
                                        </p:tgtEl>
                                      </p:cBhvr>
                                    </p:animEffect>
                                    <p:set>
                                      <p:cBhvr>
                                        <p:cTn id="43" dur="1" fill="hold">
                                          <p:stCondLst>
                                            <p:cond delay="499"/>
                                          </p:stCondLst>
                                        </p:cTn>
                                        <p:tgtEl>
                                          <p:spTgt spid="12"/>
                                        </p:tgtEl>
                                        <p:attrNameLst>
                                          <p:attrName>style.visibility</p:attrName>
                                        </p:attrNameLst>
                                      </p:cBhvr>
                                      <p:to>
                                        <p:strVal val="hidden"/>
                                      </p:to>
                                    </p:set>
                                  </p:childTnLst>
                                </p:cTn>
                              </p:par>
                            </p:childTnLst>
                          </p:cTn>
                        </p:par>
                      </p:childTnLst>
                    </p:cTn>
                  </p:par>
                  <p:par>
                    <p:cTn id="44" fill="hold">
                      <p:stCondLst>
                        <p:cond delay="indefinite"/>
                      </p:stCondLst>
                      <p:childTnLst>
                        <p:par>
                          <p:cTn id="45" fill="hold">
                            <p:stCondLst>
                              <p:cond delay="0"/>
                            </p:stCondLst>
                            <p:childTnLst>
                              <p:par>
                                <p:cTn id="46" presetID="4" presetClass="entr" presetSubtype="16" fill="hold" grpId="0" nodeType="clickEffect">
                                  <p:stCondLst>
                                    <p:cond delay="0"/>
                                  </p:stCondLst>
                                  <p:childTnLst>
                                    <p:set>
                                      <p:cBhvr>
                                        <p:cTn id="47" dur="1" fill="hold">
                                          <p:stCondLst>
                                            <p:cond delay="0"/>
                                          </p:stCondLst>
                                        </p:cTn>
                                        <p:tgtEl>
                                          <p:spTgt spid="3"/>
                                        </p:tgtEl>
                                        <p:attrNameLst>
                                          <p:attrName>style.visibility</p:attrName>
                                        </p:attrNameLst>
                                      </p:cBhvr>
                                      <p:to>
                                        <p:strVal val="visible"/>
                                      </p:to>
                                    </p:set>
                                    <p:animEffect transition="in" filter="box(in)">
                                      <p:cBhvr>
                                        <p:cTn id="48" dur="2000"/>
                                        <p:tgtEl>
                                          <p:spTgt spid="3"/>
                                        </p:tgtEl>
                                      </p:cBhvr>
                                    </p:animEffect>
                                  </p:childTnLst>
                                </p:cTn>
                              </p:par>
                            </p:childTnLst>
                          </p:cTn>
                        </p:par>
                        <p:par>
                          <p:cTn id="49" fill="hold">
                            <p:stCondLst>
                              <p:cond delay="2000"/>
                            </p:stCondLst>
                            <p:childTnLst>
                              <p:par>
                                <p:cTn id="50" presetID="9" presetClass="exit" presetSubtype="0" fill="hold" grpId="1" nodeType="afterEffect">
                                  <p:stCondLst>
                                    <p:cond delay="0"/>
                                  </p:stCondLst>
                                  <p:childTnLst>
                                    <p:animEffect transition="out" filter="dissolve">
                                      <p:cBhvr>
                                        <p:cTn id="51" dur="500"/>
                                        <p:tgtEl>
                                          <p:spTgt spid="11"/>
                                        </p:tgtEl>
                                      </p:cBhvr>
                                    </p:animEffect>
                                    <p:set>
                                      <p:cBhvr>
                                        <p:cTn id="52" dur="1" fill="hold">
                                          <p:stCondLst>
                                            <p:cond delay="499"/>
                                          </p:stCondLst>
                                        </p:cTn>
                                        <p:tgtEl>
                                          <p:spTgt spid="11"/>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23"/>
                                        </p:tgtEl>
                                        <p:attrNameLst>
                                          <p:attrName>style.visibility</p:attrName>
                                        </p:attrNameLst>
                                      </p:cBhvr>
                                      <p:to>
                                        <p:strVal val="visible"/>
                                      </p:to>
                                    </p:set>
                                    <p:animEffect transition="in" filter="box(in)">
                                      <p:cBhvr>
                                        <p:cTn id="57" dur="2000"/>
                                        <p:tgtEl>
                                          <p:spTgt spid="23"/>
                                        </p:tgtEl>
                                      </p:cBhvr>
                                    </p:animEffect>
                                  </p:childTnLst>
                                </p:cTn>
                              </p:par>
                            </p:childTnLst>
                          </p:cTn>
                        </p:par>
                        <p:par>
                          <p:cTn id="58" fill="hold">
                            <p:stCondLst>
                              <p:cond delay="2000"/>
                            </p:stCondLst>
                            <p:childTnLst>
                              <p:par>
                                <p:cTn id="59" presetID="9" presetClass="exit" presetSubtype="0" fill="hold" grpId="1" nodeType="afterEffect">
                                  <p:stCondLst>
                                    <p:cond delay="0"/>
                                  </p:stCondLst>
                                  <p:childTnLst>
                                    <p:animEffect transition="out" filter="dissolve">
                                      <p:cBhvr>
                                        <p:cTn id="60" dur="500"/>
                                        <p:tgtEl>
                                          <p:spTgt spid="8"/>
                                        </p:tgtEl>
                                      </p:cBhvr>
                                    </p:animEffect>
                                    <p:set>
                                      <p:cBhvr>
                                        <p:cTn id="61" dur="1" fill="hold">
                                          <p:stCondLst>
                                            <p:cond delay="499"/>
                                          </p:stCondLst>
                                        </p:cTn>
                                        <p:tgtEl>
                                          <p:spTgt spid="8"/>
                                        </p:tgtEl>
                                        <p:attrNameLst>
                                          <p:attrName>style.visibility</p:attrName>
                                        </p:attrNameLst>
                                      </p:cBhvr>
                                      <p:to>
                                        <p:strVal val="hidden"/>
                                      </p:to>
                                    </p:set>
                                  </p:childTnLst>
                                </p:cTn>
                              </p:par>
                            </p:childTnLst>
                          </p:cTn>
                        </p:par>
                      </p:childTnLst>
                    </p:cTn>
                  </p:par>
                  <p:par>
                    <p:cTn id="62" fill="hold">
                      <p:stCondLst>
                        <p:cond delay="indefinite"/>
                      </p:stCondLst>
                      <p:childTnLst>
                        <p:par>
                          <p:cTn id="63" fill="hold">
                            <p:stCondLst>
                              <p:cond delay="0"/>
                            </p:stCondLst>
                            <p:childTnLst>
                              <p:par>
                                <p:cTn id="64" presetID="4" presetClass="entr" presetSubtype="16" fill="hold" grpId="0" nodeType="clickEffect">
                                  <p:stCondLst>
                                    <p:cond delay="0"/>
                                  </p:stCondLst>
                                  <p:childTnLst>
                                    <p:set>
                                      <p:cBhvr>
                                        <p:cTn id="65" dur="1" fill="hold">
                                          <p:stCondLst>
                                            <p:cond delay="0"/>
                                          </p:stCondLst>
                                        </p:cTn>
                                        <p:tgtEl>
                                          <p:spTgt spid="29"/>
                                        </p:tgtEl>
                                        <p:attrNameLst>
                                          <p:attrName>style.visibility</p:attrName>
                                        </p:attrNameLst>
                                      </p:cBhvr>
                                      <p:to>
                                        <p:strVal val="visible"/>
                                      </p:to>
                                    </p:set>
                                    <p:animEffect transition="in" filter="box(in)">
                                      <p:cBhvr>
                                        <p:cTn id="66" dur="2000"/>
                                        <p:tgtEl>
                                          <p:spTgt spid="29"/>
                                        </p:tgtEl>
                                      </p:cBhvr>
                                    </p:animEffect>
                                  </p:childTnLst>
                                </p:cTn>
                              </p:par>
                            </p:childTnLst>
                          </p:cTn>
                        </p:par>
                        <p:par>
                          <p:cTn id="67" fill="hold">
                            <p:stCondLst>
                              <p:cond delay="2000"/>
                            </p:stCondLst>
                            <p:childTnLst>
                              <p:par>
                                <p:cTn id="68" presetID="9" presetClass="exit" presetSubtype="0" fill="hold" grpId="1" nodeType="afterEffect">
                                  <p:stCondLst>
                                    <p:cond delay="0"/>
                                  </p:stCondLst>
                                  <p:childTnLst>
                                    <p:animEffect transition="out" filter="dissolve">
                                      <p:cBhvr>
                                        <p:cTn id="69" dur="500"/>
                                        <p:tgtEl>
                                          <p:spTgt spid="10"/>
                                        </p:tgtEl>
                                      </p:cBhvr>
                                    </p:animEffect>
                                    <p:set>
                                      <p:cBhvr>
                                        <p:cTn id="70" dur="1" fill="hold">
                                          <p:stCondLst>
                                            <p:cond delay="499"/>
                                          </p:stCondLst>
                                        </p:cTn>
                                        <p:tgtEl>
                                          <p:spTgt spid="10"/>
                                        </p:tgtEl>
                                        <p:attrNameLst>
                                          <p:attrName>style.visibility</p:attrName>
                                        </p:attrNameLst>
                                      </p:cBhvr>
                                      <p:to>
                                        <p:strVal val="hidden"/>
                                      </p:to>
                                    </p:set>
                                  </p:childTnLst>
                                </p:cTn>
                              </p:par>
                            </p:childTnLst>
                          </p:cTn>
                        </p:par>
                      </p:childTnLst>
                    </p:cTn>
                  </p:par>
                  <p:par>
                    <p:cTn id="71" fill="hold">
                      <p:stCondLst>
                        <p:cond delay="indefinite"/>
                      </p:stCondLst>
                      <p:childTnLst>
                        <p:par>
                          <p:cTn id="72" fill="hold">
                            <p:stCondLst>
                              <p:cond delay="0"/>
                            </p:stCondLst>
                            <p:childTnLst>
                              <p:par>
                                <p:cTn id="73" presetID="4" presetClass="entr" presetSubtype="16" fill="hold" grpId="0" nodeType="clickEffect">
                                  <p:stCondLst>
                                    <p:cond delay="0"/>
                                  </p:stCondLst>
                                  <p:childTnLst>
                                    <p:set>
                                      <p:cBhvr>
                                        <p:cTn id="74" dur="1" fill="hold">
                                          <p:stCondLst>
                                            <p:cond delay="0"/>
                                          </p:stCondLst>
                                        </p:cTn>
                                        <p:tgtEl>
                                          <p:spTgt spid="6"/>
                                        </p:tgtEl>
                                        <p:attrNameLst>
                                          <p:attrName>style.visibility</p:attrName>
                                        </p:attrNameLst>
                                      </p:cBhvr>
                                      <p:to>
                                        <p:strVal val="visible"/>
                                      </p:to>
                                    </p:set>
                                    <p:animEffect transition="in" filter="box(in)">
                                      <p:cBhvr>
                                        <p:cTn id="75" dur="2000"/>
                                        <p:tgtEl>
                                          <p:spTgt spid="6"/>
                                        </p:tgtEl>
                                      </p:cBhvr>
                                    </p:animEffect>
                                  </p:childTnLst>
                                </p:cTn>
                              </p:par>
                            </p:childTnLst>
                          </p:cTn>
                        </p:par>
                        <p:par>
                          <p:cTn id="76" fill="hold">
                            <p:stCondLst>
                              <p:cond delay="2000"/>
                            </p:stCondLst>
                            <p:childTnLst>
                              <p:par>
                                <p:cTn id="77" presetID="9" presetClass="exit" presetSubtype="0" fill="hold" grpId="1" nodeType="afterEffect">
                                  <p:stCondLst>
                                    <p:cond delay="0"/>
                                  </p:stCondLst>
                                  <p:childTnLst>
                                    <p:animEffect transition="out" filter="dissolve">
                                      <p:cBhvr>
                                        <p:cTn id="78" dur="500"/>
                                        <p:tgtEl>
                                          <p:spTgt spid="14"/>
                                        </p:tgtEl>
                                      </p:cBhvr>
                                    </p:animEffect>
                                    <p:set>
                                      <p:cBhvr>
                                        <p:cTn id="79" dur="1" fill="hold">
                                          <p:stCondLst>
                                            <p:cond delay="499"/>
                                          </p:stCondLst>
                                        </p:cTn>
                                        <p:tgtEl>
                                          <p:spTgt spid="14"/>
                                        </p:tgtEl>
                                        <p:attrNameLst>
                                          <p:attrName>style.visibility</p:attrName>
                                        </p:attrNameLst>
                                      </p:cBhvr>
                                      <p:to>
                                        <p:strVal val="hidden"/>
                                      </p:to>
                                    </p:set>
                                  </p:childTnLst>
                                </p:cTn>
                              </p:par>
                            </p:childTnLst>
                          </p:cTn>
                        </p:par>
                      </p:childTnLst>
                    </p:cTn>
                  </p:par>
                  <p:par>
                    <p:cTn id="80" fill="hold">
                      <p:stCondLst>
                        <p:cond delay="indefinite"/>
                      </p:stCondLst>
                      <p:childTnLst>
                        <p:par>
                          <p:cTn id="81" fill="hold">
                            <p:stCondLst>
                              <p:cond delay="0"/>
                            </p:stCondLst>
                            <p:childTnLst>
                              <p:par>
                                <p:cTn id="82" presetID="4" presetClass="entr" presetSubtype="16" fill="hold" grpId="0" nodeType="clickEffect">
                                  <p:stCondLst>
                                    <p:cond delay="0"/>
                                  </p:stCondLst>
                                  <p:childTnLst>
                                    <p:set>
                                      <p:cBhvr>
                                        <p:cTn id="83" dur="1" fill="hold">
                                          <p:stCondLst>
                                            <p:cond delay="0"/>
                                          </p:stCondLst>
                                        </p:cTn>
                                        <p:tgtEl>
                                          <p:spTgt spid="7"/>
                                        </p:tgtEl>
                                        <p:attrNameLst>
                                          <p:attrName>style.visibility</p:attrName>
                                        </p:attrNameLst>
                                      </p:cBhvr>
                                      <p:to>
                                        <p:strVal val="visible"/>
                                      </p:to>
                                    </p:set>
                                    <p:animEffect transition="in" filter="box(in)">
                                      <p:cBhvr>
                                        <p:cTn id="84" dur="2000"/>
                                        <p:tgtEl>
                                          <p:spTgt spid="7"/>
                                        </p:tgtEl>
                                      </p:cBhvr>
                                    </p:animEffect>
                                  </p:childTnLst>
                                </p:cTn>
                              </p:par>
                            </p:childTnLst>
                          </p:cTn>
                        </p:par>
                        <p:par>
                          <p:cTn id="85" fill="hold">
                            <p:stCondLst>
                              <p:cond delay="2000"/>
                            </p:stCondLst>
                            <p:childTnLst>
                              <p:par>
                                <p:cTn id="86" presetID="9" presetClass="exit" presetSubtype="0" fill="hold" grpId="1" nodeType="afterEffect">
                                  <p:stCondLst>
                                    <p:cond delay="0"/>
                                  </p:stCondLst>
                                  <p:childTnLst>
                                    <p:animEffect transition="out" filter="dissolve">
                                      <p:cBhvr>
                                        <p:cTn id="87" dur="500"/>
                                        <p:tgtEl>
                                          <p:spTgt spid="15"/>
                                        </p:tgtEl>
                                      </p:cBhvr>
                                    </p:animEffect>
                                    <p:set>
                                      <p:cBhvr>
                                        <p:cTn id="88" dur="1" fill="hold">
                                          <p:stCondLst>
                                            <p:cond delay="499"/>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2" grpId="0" animBg="1"/>
      <p:bldP spid="11" grpId="0" animBg="1"/>
      <p:bldP spid="10" grpId="0" animBg="1"/>
      <p:bldP spid="8" grpId="0" animBg="1"/>
      <p:bldP spid="15" grpId="0" animBg="1"/>
      <p:bldP spid="5" grpId="0" animBg="1"/>
      <p:bldP spid="16" grpId="0" bldLvl="0" animBg="1"/>
      <p:bldP spid="16" grpId="1" animBg="1"/>
      <p:bldP spid="4" grpId="0" animBg="1"/>
      <p:bldP spid="12" grpId="1" animBg="1"/>
      <p:bldP spid="3" grpId="0" animBg="1"/>
      <p:bldP spid="11" grpId="1" animBg="1"/>
      <p:bldP spid="23" grpId="0" animBg="1"/>
      <p:bldP spid="8" grpId="1" animBg="1"/>
      <p:bldP spid="29" grpId="0" animBg="1"/>
      <p:bldP spid="10" grpId="1" animBg="1"/>
      <p:bldP spid="6" grpId="0" animBg="1"/>
      <p:bldP spid="14" grpId="1" animBg="1"/>
      <p:bldP spid="7" grpId="0" animBg="1"/>
      <p:bldP spid="15"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31695" y="83100"/>
            <a:ext cx="1232526" cy="611875"/>
          </a:xfrm>
          <a:prstGeom prst="rect">
            <a:avLst/>
          </a:prstGeom>
          <a:noFill/>
          <a:ln>
            <a:noFill/>
          </a:ln>
        </p:spPr>
      </p:pic>
      <p:pic>
        <p:nvPicPr>
          <p:cNvPr id="106" name="Picture 10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1615" y="1855470"/>
            <a:ext cx="2134870" cy="1927860"/>
          </a:xfrm>
          <a:prstGeom prst="rect">
            <a:avLst/>
          </a:prstGeom>
          <a:noFill/>
        </p:spPr>
      </p:pic>
      <p:pic>
        <p:nvPicPr>
          <p:cNvPr id="107" name="Picture 10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80505" y="978535"/>
            <a:ext cx="2278380" cy="1840230"/>
          </a:xfrm>
          <a:prstGeom prst="rect">
            <a:avLst/>
          </a:prstGeom>
          <a:noFill/>
        </p:spPr>
      </p:pic>
      <p:pic>
        <p:nvPicPr>
          <p:cNvPr id="108" name="Picture 108"/>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464560" y="1423670"/>
            <a:ext cx="2745105" cy="2055495"/>
          </a:xfrm>
          <a:prstGeom prst="rect">
            <a:avLst/>
          </a:prstGeom>
          <a:noFill/>
        </p:spPr>
      </p:pic>
      <p:pic>
        <p:nvPicPr>
          <p:cNvPr id="32" name="Picture 32"/>
          <p:cNvPicPr>
            <a:picLocks noChangeAspect="1"/>
          </p:cNvPicPr>
          <p:nvPr/>
        </p:nvPicPr>
        <p:blipFill rotWithShape="1">
          <a:blip r:embed="rId5" cstate="print">
            <a:extLst>
              <a:ext uri="{28A0092B-C50C-407E-A947-70E740481C1C}">
                <a14:useLocalDpi xmlns:a14="http://schemas.microsoft.com/office/drawing/2010/main" val="0"/>
              </a:ext>
            </a:extLst>
          </a:blip>
          <a:srcRect l="54091"/>
          <a:stretch>
            <a:fillRect/>
          </a:stretch>
        </p:blipFill>
        <p:spPr bwMode="auto">
          <a:xfrm>
            <a:off x="5164455" y="3824605"/>
            <a:ext cx="1320165" cy="975995"/>
          </a:xfrm>
          <a:prstGeom prst="rect">
            <a:avLst/>
          </a:prstGeom>
          <a:noFill/>
          <a:ln>
            <a:noFill/>
          </a:ln>
        </p:spPr>
      </p:pic>
      <p:pic>
        <p:nvPicPr>
          <p:cNvPr id="33" name="Picture 33"/>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825115" y="3595370"/>
            <a:ext cx="1478280" cy="1033780"/>
          </a:xfrm>
          <a:prstGeom prst="rect">
            <a:avLst/>
          </a:prstGeom>
          <a:noFill/>
        </p:spPr>
      </p:pic>
      <p:pic>
        <p:nvPicPr>
          <p:cNvPr id="35" name="Picture 35"/>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76860" y="3923665"/>
            <a:ext cx="710565" cy="1019810"/>
          </a:xfrm>
          <a:prstGeom prst="rect">
            <a:avLst/>
          </a:prstGeom>
          <a:noFill/>
        </p:spPr>
      </p:pic>
      <p:pic>
        <p:nvPicPr>
          <p:cNvPr id="37" name="Picture 37"/>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489075" y="3973830"/>
            <a:ext cx="1074420" cy="969645"/>
          </a:xfrm>
          <a:prstGeom prst="rect">
            <a:avLst/>
          </a:prstGeom>
          <a:noFill/>
        </p:spPr>
      </p:pic>
      <p:sp>
        <p:nvSpPr>
          <p:cNvPr id="40" name="Text Box 39"/>
          <p:cNvSpPr txBox="1"/>
          <p:nvPr/>
        </p:nvSpPr>
        <p:spPr>
          <a:xfrm>
            <a:off x="2684145" y="371475"/>
            <a:ext cx="3896360" cy="706755"/>
          </a:xfrm>
          <a:prstGeom prst="rect">
            <a:avLst/>
          </a:prstGeom>
          <a:solidFill>
            <a:srgbClr val="FF0000"/>
          </a:solidFill>
        </p:spPr>
        <p:txBody>
          <a:bodyPr wrap="square" rtlCol="0" anchor="t">
            <a:spAutoFit/>
          </a:bodyPr>
          <a:p>
            <a:r>
              <a:rPr lang="en-US" sz="2000" b="1"/>
              <a:t>These are some of the shapes made using TANGRAMS</a:t>
            </a:r>
            <a:endParaRPr lang="en-US" sz="2000" b="1"/>
          </a:p>
        </p:txBody>
      </p:sp>
      <p:cxnSp>
        <p:nvCxnSpPr>
          <p:cNvPr id="2" name="Straight Arrow Connector 1"/>
          <p:cNvCxnSpPr/>
          <p:nvPr/>
        </p:nvCxnSpPr>
        <p:spPr>
          <a:xfrm>
            <a:off x="4832985" y="1089025"/>
            <a:ext cx="20955" cy="482600"/>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pic>
        <p:nvPicPr>
          <p:cNvPr id="109" name="Picture 109"/>
          <p:cNvPicPr>
            <a:picLocks noChangeAspect="1"/>
          </p:cNvPicPr>
          <p:nvPr/>
        </p:nvPicPr>
        <p:blipFill>
          <a:blip r:embed="rId9" cstate="print">
            <a:clrChange>
              <a:clrFrom>
                <a:srgbClr val="FFFFFF">
                  <a:alpha val="100000"/>
                </a:srgbClr>
              </a:clrFrom>
              <a:clrTo>
                <a:srgbClr val="FFFFFF">
                  <a:alpha val="100000"/>
                  <a:alpha val="0"/>
                </a:srgbClr>
              </a:clrTo>
            </a:clrChange>
            <a:extLst>
              <a:ext uri="{28A0092B-C50C-407E-A947-70E740481C1C}">
                <a14:useLocalDpi xmlns:a14="http://schemas.microsoft.com/office/drawing/2010/main" val="0"/>
              </a:ext>
            </a:extLst>
          </a:blip>
          <a:srcRect/>
          <a:stretch>
            <a:fillRect/>
          </a:stretch>
        </p:blipFill>
        <p:spPr bwMode="auto">
          <a:xfrm>
            <a:off x="6484620" y="2818765"/>
            <a:ext cx="2562860" cy="2226310"/>
          </a:xfrm>
          <a:prstGeom prst="rect">
            <a:avLst/>
          </a:prstGeom>
          <a:noFill/>
        </p:spPr>
      </p:pic>
      <p:sp>
        <p:nvSpPr>
          <p:cNvPr id="3" name="Google Shape;64;p14"/>
          <p:cNvSpPr txBox="1"/>
          <p:nvPr/>
        </p:nvSpPr>
        <p:spPr>
          <a:xfrm>
            <a:off x="179705" y="147955"/>
            <a:ext cx="2767330" cy="781050"/>
          </a:xfrm>
          <a:prstGeom prst="rect">
            <a:avLst/>
          </a:prstGeom>
          <a:noFill/>
          <a:ln>
            <a:noFill/>
          </a:ln>
        </p:spPr>
        <p:txBody>
          <a:bodyPr spcFirstLastPara="1" wrap="square" lIns="91425" tIns="91425" rIns="91425" bIns="91425" anchor="t" anchorCtr="0">
            <a:noAutofit/>
          </a:bodyPr>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r>
              <a:rPr lang="en-US" sz="1800" b="1" dirty="0">
                <a:solidFill>
                  <a:schemeClr val="tx1"/>
                </a:solidFill>
                <a:latin typeface="Algerian" panose="04020705040A02060702" pitchFamily="82" charset="0"/>
                <a:sym typeface="+mn-ea"/>
              </a:rPr>
              <a:t>  </a:t>
            </a:r>
            <a:endParaRPr lang="en-US" sz="1800" b="1" dirty="0">
              <a:solidFill>
                <a:schemeClr val="bg1"/>
              </a:solidFill>
              <a:latin typeface="Algerian" panose="04020705040A02060702" pitchFamily="82"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TANGRAMS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000" fill="hold">
                                          <p:stCondLst>
                                            <p:cond delay="0"/>
                                          </p:stCondLst>
                                        </p:cTn>
                                        <p:tgtEl>
                                          <p:spTgt spid="40"/>
                                        </p:tgtEl>
                                        <p:attrNameLst>
                                          <p:attrName>style.visibility</p:attrName>
                                        </p:attrNameLst>
                                      </p:cBhvr>
                                      <p:to>
                                        <p:strVal val="visible"/>
                                      </p:to>
                                    </p:set>
                                    <p:anim calcmode="lin" valueType="num">
                                      <p:cBhvr>
                                        <p:cTn id="7" dur="1000" fill="hold"/>
                                        <p:tgtEl>
                                          <p:spTgt spid="40"/>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40"/>
                                        </p:tgtEl>
                                        <p:attrNameLst>
                                          <p:attrName>ppt_y</p:attrName>
                                        </p:attrNameLst>
                                      </p:cBhvr>
                                      <p:tavLst>
                                        <p:tav tm="0">
                                          <p:val>
                                            <p:strVal val="#ppt_y"/>
                                          </p:val>
                                        </p:tav>
                                        <p:tav tm="100000">
                                          <p:val>
                                            <p:strVal val="#ppt_y"/>
                                          </p:val>
                                        </p:tav>
                                      </p:tavLst>
                                    </p:anim>
                                    <p:anim calcmode="lin" valueType="num">
                                      <p:cBhvr>
                                        <p:cTn id="9" dur="1000" fill="hold"/>
                                        <p:tgtEl>
                                          <p:spTgt spid="40"/>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40"/>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40"/>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ntr" presetSubtype="16" fill="hold" nodeType="click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box(in)">
                                      <p:cBhvr>
                                        <p:cTn id="16" dur="2000"/>
                                        <p:tgtEl>
                                          <p:spTgt spid="2"/>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16" fill="hold" nodeType="clickEffect">
                                  <p:stCondLst>
                                    <p:cond delay="0"/>
                                  </p:stCondLst>
                                  <p:childTnLst>
                                    <p:set>
                                      <p:cBhvr>
                                        <p:cTn id="20" dur="1" fill="hold">
                                          <p:stCondLst>
                                            <p:cond delay="0"/>
                                          </p:stCondLst>
                                        </p:cTn>
                                        <p:tgtEl>
                                          <p:spTgt spid="108"/>
                                        </p:tgtEl>
                                        <p:attrNameLst>
                                          <p:attrName>style.visibility</p:attrName>
                                        </p:attrNameLst>
                                      </p:cBhvr>
                                      <p:to>
                                        <p:strVal val="visible"/>
                                      </p:to>
                                    </p:set>
                                    <p:animEffect transition="in" filter="box(in)">
                                      <p:cBhvr>
                                        <p:cTn id="21" dur="2000"/>
                                        <p:tgtEl>
                                          <p:spTgt spid="108"/>
                                        </p:tgtEl>
                                      </p:cBhvr>
                                    </p:animEffect>
                                  </p:childTnLst>
                                </p:cTn>
                              </p:par>
                            </p:childTnLst>
                          </p:cTn>
                        </p:par>
                      </p:childTnLst>
                    </p:cTn>
                  </p:par>
                  <p:par>
                    <p:cTn id="22" fill="hold">
                      <p:stCondLst>
                        <p:cond delay="indefinite"/>
                      </p:stCondLst>
                      <p:childTnLst>
                        <p:par>
                          <p:cTn id="23" fill="hold">
                            <p:stCondLst>
                              <p:cond delay="0"/>
                            </p:stCondLst>
                            <p:childTnLst>
                              <p:par>
                                <p:cTn id="24" presetID="4" presetClass="entr" presetSubtype="16" fill="hold" nodeType="clickEffect">
                                  <p:stCondLst>
                                    <p:cond delay="0"/>
                                  </p:stCondLst>
                                  <p:childTnLst>
                                    <p:set>
                                      <p:cBhvr>
                                        <p:cTn id="25" dur="1" fill="hold">
                                          <p:stCondLst>
                                            <p:cond delay="0"/>
                                          </p:stCondLst>
                                        </p:cTn>
                                        <p:tgtEl>
                                          <p:spTgt spid="106"/>
                                        </p:tgtEl>
                                        <p:attrNameLst>
                                          <p:attrName>style.visibility</p:attrName>
                                        </p:attrNameLst>
                                      </p:cBhvr>
                                      <p:to>
                                        <p:strVal val="visible"/>
                                      </p:to>
                                    </p:set>
                                    <p:animEffect transition="in" filter="box(in)">
                                      <p:cBhvr>
                                        <p:cTn id="26" dur="2000"/>
                                        <p:tgtEl>
                                          <p:spTgt spid="106"/>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nodeType="clickEffect">
                                  <p:stCondLst>
                                    <p:cond delay="0"/>
                                  </p:stCondLst>
                                  <p:childTnLst>
                                    <p:set>
                                      <p:cBhvr>
                                        <p:cTn id="30" dur="1" fill="hold">
                                          <p:stCondLst>
                                            <p:cond delay="0"/>
                                          </p:stCondLst>
                                        </p:cTn>
                                        <p:tgtEl>
                                          <p:spTgt spid="107"/>
                                        </p:tgtEl>
                                        <p:attrNameLst>
                                          <p:attrName>style.visibility</p:attrName>
                                        </p:attrNameLst>
                                      </p:cBhvr>
                                      <p:to>
                                        <p:strVal val="visible"/>
                                      </p:to>
                                    </p:set>
                                    <p:animEffect transition="in" filter="box(in)">
                                      <p:cBhvr>
                                        <p:cTn id="31" dur="2000"/>
                                        <p:tgtEl>
                                          <p:spTgt spid="107"/>
                                        </p:tgtEl>
                                      </p:cBhvr>
                                    </p:animEffect>
                                  </p:childTnLst>
                                </p:cTn>
                              </p:par>
                            </p:childTnLst>
                          </p:cTn>
                        </p:par>
                      </p:childTnLst>
                    </p:cTn>
                  </p:par>
                  <p:par>
                    <p:cTn id="32" fill="hold">
                      <p:stCondLst>
                        <p:cond delay="indefinite"/>
                      </p:stCondLst>
                      <p:childTnLst>
                        <p:par>
                          <p:cTn id="33" fill="hold">
                            <p:stCondLst>
                              <p:cond delay="0"/>
                            </p:stCondLst>
                            <p:childTnLst>
                              <p:par>
                                <p:cTn id="34" presetID="4" presetClass="entr" presetSubtype="16" fill="hold" nodeType="clickEffect">
                                  <p:stCondLst>
                                    <p:cond delay="0"/>
                                  </p:stCondLst>
                                  <p:childTnLst>
                                    <p:set>
                                      <p:cBhvr>
                                        <p:cTn id="35" dur="1" fill="hold">
                                          <p:stCondLst>
                                            <p:cond delay="0"/>
                                          </p:stCondLst>
                                        </p:cTn>
                                        <p:tgtEl>
                                          <p:spTgt spid="35"/>
                                        </p:tgtEl>
                                        <p:attrNameLst>
                                          <p:attrName>style.visibility</p:attrName>
                                        </p:attrNameLst>
                                      </p:cBhvr>
                                      <p:to>
                                        <p:strVal val="visible"/>
                                      </p:to>
                                    </p:set>
                                    <p:animEffect transition="in" filter="box(in)">
                                      <p:cBhvr>
                                        <p:cTn id="36" dur="2000"/>
                                        <p:tgtEl>
                                          <p:spTgt spid="35"/>
                                        </p:tgtEl>
                                      </p:cBhvr>
                                    </p:animEffect>
                                  </p:childTnLst>
                                </p:cTn>
                              </p:par>
                              <p:par>
                                <p:cTn id="37" presetID="4" presetClass="entr" presetSubtype="16" fill="hold" nodeType="withEffect">
                                  <p:stCondLst>
                                    <p:cond delay="0"/>
                                  </p:stCondLst>
                                  <p:childTnLst>
                                    <p:set>
                                      <p:cBhvr>
                                        <p:cTn id="38" dur="1" fill="hold">
                                          <p:stCondLst>
                                            <p:cond delay="0"/>
                                          </p:stCondLst>
                                        </p:cTn>
                                        <p:tgtEl>
                                          <p:spTgt spid="37"/>
                                        </p:tgtEl>
                                        <p:attrNameLst>
                                          <p:attrName>style.visibility</p:attrName>
                                        </p:attrNameLst>
                                      </p:cBhvr>
                                      <p:to>
                                        <p:strVal val="visible"/>
                                      </p:to>
                                    </p:set>
                                    <p:animEffect transition="in" filter="box(in)">
                                      <p:cBhvr>
                                        <p:cTn id="39" dur="2000"/>
                                        <p:tgtEl>
                                          <p:spTgt spid="37"/>
                                        </p:tgtEl>
                                      </p:cBhvr>
                                    </p:animEffect>
                                  </p:childTnLst>
                                </p:cTn>
                              </p:par>
                              <p:par>
                                <p:cTn id="40" presetID="4" presetClass="entr" presetSubtype="16" fill="hold" nodeType="withEffect">
                                  <p:stCondLst>
                                    <p:cond delay="0"/>
                                  </p:stCondLst>
                                  <p:childTnLst>
                                    <p:set>
                                      <p:cBhvr>
                                        <p:cTn id="41" dur="1" fill="hold">
                                          <p:stCondLst>
                                            <p:cond delay="0"/>
                                          </p:stCondLst>
                                        </p:cTn>
                                        <p:tgtEl>
                                          <p:spTgt spid="33"/>
                                        </p:tgtEl>
                                        <p:attrNameLst>
                                          <p:attrName>style.visibility</p:attrName>
                                        </p:attrNameLst>
                                      </p:cBhvr>
                                      <p:to>
                                        <p:strVal val="visible"/>
                                      </p:to>
                                    </p:set>
                                    <p:animEffect transition="in" filter="box(in)">
                                      <p:cBhvr>
                                        <p:cTn id="42" dur="2000"/>
                                        <p:tgtEl>
                                          <p:spTgt spid="33"/>
                                        </p:tgtEl>
                                      </p:cBhvr>
                                    </p:animEffect>
                                  </p:childTnLst>
                                </p:cTn>
                              </p:par>
                              <p:par>
                                <p:cTn id="43" presetID="4" presetClass="entr" presetSubtype="16" fill="hold" nodeType="withEffect">
                                  <p:stCondLst>
                                    <p:cond delay="0"/>
                                  </p:stCondLst>
                                  <p:childTnLst>
                                    <p:set>
                                      <p:cBhvr>
                                        <p:cTn id="44" dur="1" fill="hold">
                                          <p:stCondLst>
                                            <p:cond delay="0"/>
                                          </p:stCondLst>
                                        </p:cTn>
                                        <p:tgtEl>
                                          <p:spTgt spid="32"/>
                                        </p:tgtEl>
                                        <p:attrNameLst>
                                          <p:attrName>style.visibility</p:attrName>
                                        </p:attrNameLst>
                                      </p:cBhvr>
                                      <p:to>
                                        <p:strVal val="visible"/>
                                      </p:to>
                                    </p:set>
                                    <p:animEffect transition="in" filter="box(in)">
                                      <p:cBhvr>
                                        <p:cTn id="45" dur="2000"/>
                                        <p:tgtEl>
                                          <p:spTgt spid="32"/>
                                        </p:tgtEl>
                                      </p:cBhvr>
                                    </p:animEffect>
                                  </p:childTnLst>
                                </p:cTn>
                              </p:par>
                            </p:childTnLst>
                          </p:cTn>
                        </p:par>
                      </p:childTnLst>
                    </p:cTn>
                  </p:par>
                  <p:par>
                    <p:cTn id="46" fill="hold">
                      <p:stCondLst>
                        <p:cond delay="indefinite"/>
                      </p:stCondLst>
                      <p:childTnLst>
                        <p:par>
                          <p:cTn id="47" fill="hold">
                            <p:stCondLst>
                              <p:cond delay="0"/>
                            </p:stCondLst>
                            <p:childTnLst>
                              <p:par>
                                <p:cTn id="48" presetID="4" presetClass="entr" presetSubtype="16" fill="hold" nodeType="clickEffect">
                                  <p:stCondLst>
                                    <p:cond delay="0"/>
                                  </p:stCondLst>
                                  <p:childTnLst>
                                    <p:set>
                                      <p:cBhvr>
                                        <p:cTn id="49" dur="1" fill="hold">
                                          <p:stCondLst>
                                            <p:cond delay="0"/>
                                          </p:stCondLst>
                                        </p:cTn>
                                        <p:tgtEl>
                                          <p:spTgt spid="109"/>
                                        </p:tgtEl>
                                        <p:attrNameLst>
                                          <p:attrName>style.visibility</p:attrName>
                                        </p:attrNameLst>
                                      </p:cBhvr>
                                      <p:to>
                                        <p:strVal val="visible"/>
                                      </p:to>
                                    </p:set>
                                    <p:animEffect transition="in" filter="box(in)">
                                      <p:cBhvr>
                                        <p:cTn id="50" dur="2000"/>
                                        <p:tgtEl>
                                          <p:spTgt spid="1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1804</Words>
  <Application>WPS Presentation</Application>
  <PresentationFormat>On-screen Show (16:9)</PresentationFormat>
  <Paragraphs>146</Paragraphs>
  <Slides>15</Slides>
  <Notes>13</Notes>
  <HiddenSlides>0</HiddenSlides>
  <MMClips>2</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15</vt:i4>
      </vt:variant>
    </vt:vector>
  </HeadingPairs>
  <TitlesOfParts>
    <vt:vector size="28" baseType="lpstr">
      <vt:lpstr>Arial</vt:lpstr>
      <vt:lpstr>SimSun</vt:lpstr>
      <vt:lpstr>Wingdings</vt:lpstr>
      <vt:lpstr>Arial</vt:lpstr>
      <vt:lpstr>Calibri</vt:lpstr>
      <vt:lpstr>Wingdings</vt:lpstr>
      <vt:lpstr>Algerian</vt:lpstr>
      <vt:lpstr>Edwardian Script ITC</vt:lpstr>
      <vt:lpstr>Roboto</vt:lpstr>
      <vt:lpstr>Calibri</vt:lpstr>
      <vt:lpstr>Microsoft YaHei</vt:lpstr>
      <vt:lpstr>Arial Unicode MS</vt:lpstr>
      <vt:lpstr>Simple Light</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DELL</cp:lastModifiedBy>
  <cp:revision>189</cp:revision>
  <dcterms:created xsi:type="dcterms:W3CDTF">2021-04-01T11:25:00Z</dcterms:created>
  <dcterms:modified xsi:type="dcterms:W3CDTF">2022-10-12T14:05:55Z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1033-11.2.0.11210</vt:lpwstr>
  </property>
  <property fmtid="{D5CDD505-2E9C-101B-9397-08002B2CF9AE}" pid="3" name="ICV">
    <vt:lpwstr>35FBA858C1FF4C20917DF0143557BB38</vt:lpwstr>
  </property>
</Properties>
</file>