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637" r:id="rId5"/>
    <p:sldId id="676" r:id="rId6"/>
    <p:sldId id="683" r:id="rId7"/>
    <p:sldId id="691" r:id="rId8"/>
    <p:sldId id="692" r:id="rId9"/>
    <p:sldId id="693" r:id="rId10"/>
    <p:sldId id="701" r:id="rId11"/>
    <p:sldId id="675" r:id="rId12"/>
    <p:sldId id="684" r:id="rId13"/>
    <p:sldId id="682" r:id="rId14"/>
    <p:sldId id="711" r:id="rId15"/>
    <p:sldId id="658" r:id="rId16"/>
    <p:sldId id="713" r:id="rId17"/>
    <p:sldId id="712" r:id="rId18"/>
    <p:sldId id="548" r:id="rId19"/>
    <p:sldId id="549" r:id="rId20"/>
    <p:sldId id="657"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EDDE"/>
    <a:srgbClr val="FF0066"/>
    <a:srgbClr val="00CC00"/>
    <a:srgbClr val="2E9BC3"/>
    <a:srgbClr val="1A1A56"/>
    <a:srgbClr val="F3A6F4"/>
    <a:srgbClr val="C48EBF"/>
    <a:srgbClr val="FF0000"/>
    <a:srgbClr val="E1FCFF"/>
    <a:srgbClr val="E21C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82" y="120"/>
      </p:cViewPr>
      <p:guideLst>
        <p:guide orient="horz" pos="1247"/>
        <p:guide pos="298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2.xml"/><Relationship Id="rId2" Type="http://schemas.openxmlformats.org/officeDocument/2006/relationships/image" Target="../media/image11.png"/><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11.xml"/><Relationship Id="rId3" Type="http://schemas.openxmlformats.org/officeDocument/2006/relationships/slideLayout" Target="../slideLayouts/slideLayout2.xml"/><Relationship Id="rId2" Type="http://schemas.openxmlformats.org/officeDocument/2006/relationships/image" Target="../media/image8.jpeg"/><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notesSlide" Target="../notesSlides/notesSlide12.xml"/><Relationship Id="rId7"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5" Type="http://schemas.openxmlformats.org/officeDocument/2006/relationships/comments" Target="../comments/comment1.xml"/><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2.jpeg"/></Relationships>
</file>

<file path=ppt/slides/_rels/slide14.xml.rels><?xml version="1.0" encoding="UTF-8" standalone="yes"?>
<Relationships xmlns="http://schemas.openxmlformats.org/package/2006/relationships"><Relationship Id="rId8" Type="http://schemas.openxmlformats.org/officeDocument/2006/relationships/comments" Target="../comments/comment2.xml"/><Relationship Id="rId7" Type="http://schemas.openxmlformats.org/officeDocument/2006/relationships/notesSlide" Target="../notesSlides/notesSlide14.xml"/><Relationship Id="rId6" Type="http://schemas.openxmlformats.org/officeDocument/2006/relationships/slideLayout" Target="../slideLayouts/slideLayout2.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8" Type="http://schemas.openxmlformats.org/officeDocument/2006/relationships/comments" Target="../comments/comment3.xml"/><Relationship Id="rId7" Type="http://schemas.openxmlformats.org/officeDocument/2006/relationships/notesSlide" Target="../notesSlides/notesSlide15.xml"/><Relationship Id="rId6" Type="http://schemas.openxmlformats.org/officeDocument/2006/relationships/slideLayout" Target="../slideLayouts/slideLayout2.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4" Type="http://schemas.openxmlformats.org/officeDocument/2006/relationships/notesSlide" Target="../notesSlides/notesSlide16.xml"/><Relationship Id="rId3" Type="http://schemas.openxmlformats.org/officeDocument/2006/relationships/slideLayout" Target="../slideLayouts/slideLayout2.xml"/><Relationship Id="rId2" Type="http://schemas.openxmlformats.org/officeDocument/2006/relationships/image" Target="../media/image13.jpeg"/><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5.xml"/><Relationship Id="rId7"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9.pn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0.png"/></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1"/>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2"/>
          <a:srcRect/>
          <a:stretch>
            <a:fillRect/>
          </a:stretch>
        </p:blipFill>
        <p:spPr>
          <a:xfrm>
            <a:off x="7414050" y="179935"/>
            <a:ext cx="1578401" cy="783575"/>
          </a:xfrm>
          <a:prstGeom prst="rect">
            <a:avLst/>
          </a:prstGeom>
          <a:noFill/>
          <a:ln>
            <a:noFill/>
          </a:ln>
        </p:spPr>
      </p:pic>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10" name="Google Shape;57;p13"/>
          <p:cNvSpPr txBox="1"/>
          <p:nvPr/>
        </p:nvSpPr>
        <p:spPr>
          <a:xfrm>
            <a:off x="612775" y="1543685"/>
            <a:ext cx="8212455" cy="21570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lvl="0" indent="0" algn="l" rtl="0">
              <a:lnSpc>
                <a:spcPct val="100000"/>
              </a:lnSpc>
              <a:spcBef>
                <a:spcPts val="0"/>
              </a:spcBef>
              <a:spcAft>
                <a:spcPts val="0"/>
              </a:spcAft>
              <a:buNone/>
            </a:pPr>
            <a:r>
              <a:rPr lang="en-US" sz="1800" b="1" dirty="0">
                <a:latin typeface="Arial" panose="020B0604020202020204" pitchFamily="34" charset="0"/>
                <a:cs typeface="Arial" panose="020B0604020202020204" pitchFamily="34" charset="0"/>
              </a:rPr>
              <a:t>SESSION : 2</a:t>
            </a:r>
            <a:endParaRPr lang="en-US"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N" sz="1800" b="1" dirty="0">
                <a:latin typeface="Arial" panose="020B0604020202020204" pitchFamily="34" charset="0"/>
                <a:cs typeface="Arial" panose="020B0604020202020204" pitchFamily="34" charset="0"/>
              </a:rPr>
              <a:t>CLASS : 3</a:t>
            </a:r>
            <a:endParaRPr lang="en-GB"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SUBJECT : </a:t>
            </a:r>
            <a:r>
              <a:rPr lang="en-US" sz="1800" b="1" dirty="0">
                <a:latin typeface="Arial" panose="020B0604020202020204" pitchFamily="34" charset="0"/>
                <a:cs typeface="Arial" panose="020B0604020202020204" pitchFamily="34" charset="0"/>
              </a:rPr>
              <a:t>MATHEMATICS</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NUMBER: </a:t>
            </a:r>
            <a:r>
              <a:rPr lang="en-US" altLang="en-GB" sz="1800" b="1" dirty="0">
                <a:latin typeface="Arial" panose="020B0604020202020204" pitchFamily="34" charset="0"/>
                <a:cs typeface="Arial" panose="020B0604020202020204" pitchFamily="34" charset="0"/>
              </a:rPr>
              <a:t>7</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NAME : </a:t>
            </a:r>
            <a:r>
              <a:rPr lang="en-US" altLang="en-GB" sz="1800" b="1" dirty="0">
                <a:latin typeface="Arial" panose="020B0604020202020204" pitchFamily="34" charset="0"/>
                <a:cs typeface="Arial" panose="020B0604020202020204" pitchFamily="34" charset="0"/>
              </a:rPr>
              <a:t>GEOMETRY</a:t>
            </a:r>
            <a:endParaRPr lang="en-US" altLang="en-GB" sz="1800" b="1" dirty="0">
              <a:latin typeface="Arial" panose="020B0604020202020204" pitchFamily="34" charset="0"/>
              <a:cs typeface="Arial" panose="020B0604020202020204" pitchFamily="34" charset="0"/>
              <a:sym typeface="+mn-ea"/>
            </a:endParaRPr>
          </a:p>
          <a:p>
            <a:r>
              <a:rPr lang="en-GB" sz="1800" b="1" dirty="0">
                <a:latin typeface="Arial" panose="020B0604020202020204" pitchFamily="34" charset="0"/>
                <a:cs typeface="Arial" panose="020B0604020202020204" pitchFamily="34" charset="0"/>
              </a:rPr>
              <a:t>SUBTOPIC : </a:t>
            </a:r>
            <a:r>
              <a:rPr lang="en-US" altLang="en-GB" sz="1800" b="1" dirty="0">
                <a:latin typeface="Arial" panose="020B0604020202020204" pitchFamily="34" charset="0"/>
                <a:cs typeface="Arial" panose="020B0604020202020204" pitchFamily="34" charset="0"/>
              </a:rPr>
              <a:t> 3-D SHAPES OR SOLIDS</a:t>
            </a:r>
            <a:endParaRPr lang="en-US" altLang="en-GB" sz="1800"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rgbClr val="FF0000"/>
                </a:solidFill>
                <a:latin typeface="Algerian" panose="04020705040A02060702" pitchFamily="82" charset="0"/>
                <a:sym typeface="+mn-ea"/>
              </a:rPr>
              <a:t> </a:t>
            </a:r>
            <a:endParaRPr lang="en-US" sz="1800" b="1" dirty="0">
              <a:solidFill>
                <a:srgbClr val="FF0000"/>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pic>
        <p:nvPicPr>
          <p:cNvPr id="111" name="Picture 110"/>
          <p:cNvPicPr/>
          <p:nvPr/>
        </p:nvPicPr>
        <p:blipFill>
          <a:blip r:embed="rId2">
            <a:duotone>
              <a:prstClr val="black"/>
              <a:schemeClr val="accent5">
                <a:tint val="45000"/>
                <a:satMod val="400000"/>
              </a:schemeClr>
            </a:duotone>
          </a:blip>
          <a:stretch>
            <a:fillRect/>
          </a:stretch>
        </p:blipFill>
        <p:spPr>
          <a:xfrm>
            <a:off x="611351" y="2253969"/>
            <a:ext cx="2767677" cy="1570074"/>
          </a:xfrm>
          <a:prstGeom prst="rect">
            <a:avLst/>
          </a:prstGeom>
          <a:solidFill>
            <a:srgbClr val="53EDDE"/>
          </a:solidFill>
          <a:ln w="9525">
            <a:noFill/>
          </a:ln>
        </p:spPr>
      </p:pic>
      <p:cxnSp>
        <p:nvCxnSpPr>
          <p:cNvPr id="6" name="Straight Arrow Connector 5"/>
          <p:cNvCxnSpPr/>
          <p:nvPr/>
        </p:nvCxnSpPr>
        <p:spPr>
          <a:xfrm flipH="1">
            <a:off x="3102610" y="2695575"/>
            <a:ext cx="654050" cy="33464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3212465" y="3454400"/>
            <a:ext cx="676910" cy="27368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3496310" y="2440305"/>
            <a:ext cx="162687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sym typeface="+mn-ea"/>
              </a:rPr>
              <a:t>FLAT SURFACE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17" name="Straight Arrow Connector 16"/>
          <p:cNvCxnSpPr/>
          <p:nvPr/>
        </p:nvCxnSpPr>
        <p:spPr>
          <a:xfrm>
            <a:off x="1994535" y="2142490"/>
            <a:ext cx="635" cy="60325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0" name="Rectangles 19"/>
          <p:cNvSpPr/>
          <p:nvPr/>
        </p:nvSpPr>
        <p:spPr>
          <a:xfrm>
            <a:off x="1216660" y="1816100"/>
            <a:ext cx="188595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CURVED SURFACE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5185410" y="2001520"/>
            <a:ext cx="3637280" cy="132651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latin typeface="Arial" panose="020B0604020202020204" pitchFamily="34" charset="0"/>
                <a:cs typeface="Arial" panose="020B0604020202020204" pitchFamily="34" charset="0"/>
              </a:rPr>
              <a:t>A Cylinder has 2 curved edges and 3 faces.1 curved face and 2 flat faces are there of a cylinder. </a:t>
            </a:r>
            <a:endParaRPr lang="en-US" sz="2000" b="1">
              <a:solidFill>
                <a:schemeClr val="tx1"/>
              </a:solidFill>
              <a:latin typeface="Arial" panose="020B0604020202020204" pitchFamily="34" charset="0"/>
              <a:cs typeface="Arial" panose="020B0604020202020204" pitchFamily="34" charset="0"/>
            </a:endParaRPr>
          </a:p>
        </p:txBody>
      </p:sp>
      <p:sp>
        <p:nvSpPr>
          <p:cNvPr id="22" name="Rectangles 21"/>
          <p:cNvSpPr/>
          <p:nvPr/>
        </p:nvSpPr>
        <p:spPr>
          <a:xfrm>
            <a:off x="3724275" y="3773805"/>
            <a:ext cx="69088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EDGE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2000"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ox(in)">
                                      <p:cBhvr>
                                        <p:cTn id="13" dur="20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2000" fill="hold">
                                          <p:stCondLst>
                                            <p:cond delay="0"/>
                                          </p:stCondLst>
                                        </p:cTn>
                                        <p:tgtEl>
                                          <p:spTgt spid="17"/>
                                        </p:tgtEl>
                                        <p:attrNameLst>
                                          <p:attrName>style.visibility</p:attrName>
                                        </p:attrNameLst>
                                      </p:cBhvr>
                                      <p:to>
                                        <p:strVal val="visible"/>
                                      </p:to>
                                    </p:set>
                                    <p:anim calcmode="lin" valueType="num">
                                      <p:cBhvr additive="base">
                                        <p:cTn id="18" dur="2000" fill="hold"/>
                                        <p:tgtEl>
                                          <p:spTgt spid="17"/>
                                        </p:tgtEl>
                                        <p:attrNameLst>
                                          <p:attrName>ppt_x</p:attrName>
                                        </p:attrNameLst>
                                      </p:cBhvr>
                                      <p:tavLst>
                                        <p:tav tm="0">
                                          <p:val>
                                            <p:strVal val="1+#ppt_w/2"/>
                                          </p:val>
                                        </p:tav>
                                        <p:tav tm="100000">
                                          <p:val>
                                            <p:strVal val="#ppt_x"/>
                                          </p:val>
                                        </p:tav>
                                      </p:tavLst>
                                    </p:anim>
                                    <p:anim calcmode="lin" valueType="num">
                                      <p:cBhvr additive="base">
                                        <p:cTn id="19" dur="20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box(in)">
                                      <p:cBhvr>
                                        <p:cTn id="24" dur="2000"/>
                                        <p:tgtEl>
                                          <p:spTgt spid="20"/>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nodeType="clickEffect">
                                  <p:stCondLst>
                                    <p:cond delay="0"/>
                                  </p:stCondLst>
                                  <p:childTnLst>
                                    <p:set>
                                      <p:cBhvr>
                                        <p:cTn id="28" dur="2000" fill="hold">
                                          <p:stCondLst>
                                            <p:cond delay="0"/>
                                          </p:stCondLst>
                                        </p:cTn>
                                        <p:tgtEl>
                                          <p:spTgt spid="7"/>
                                        </p:tgtEl>
                                        <p:attrNameLst>
                                          <p:attrName>style.visibility</p:attrName>
                                        </p:attrNameLst>
                                      </p:cBhvr>
                                      <p:to>
                                        <p:strVal val="visible"/>
                                      </p:to>
                                    </p:set>
                                    <p:anim calcmode="lin" valueType="num">
                                      <p:cBhvr additive="base">
                                        <p:cTn id="29" dur="2000" fill="hold"/>
                                        <p:tgtEl>
                                          <p:spTgt spid="7"/>
                                        </p:tgtEl>
                                        <p:attrNameLst>
                                          <p:attrName>ppt_x</p:attrName>
                                        </p:attrNameLst>
                                      </p:cBhvr>
                                      <p:tavLst>
                                        <p:tav tm="0">
                                          <p:val>
                                            <p:strVal val="1+#ppt_w/2"/>
                                          </p:val>
                                        </p:tav>
                                        <p:tav tm="100000">
                                          <p:val>
                                            <p:strVal val="#ppt_x"/>
                                          </p:val>
                                        </p:tav>
                                      </p:tavLst>
                                    </p:anim>
                                    <p:anim calcmode="lin" valueType="num">
                                      <p:cBhvr additive="base">
                                        <p:cTn id="30" dur="2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ox(in)">
                                      <p:cBhvr>
                                        <p:cTn id="35" dur="20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41" presetClass="entr" presetSubtype="0" fill="hold" grpId="0" nodeType="clickEffect">
                                  <p:stCondLst>
                                    <p:cond delay="0"/>
                                  </p:stCondLst>
                                  <p:iterate type="lt">
                                    <p:tmPct val="10000"/>
                                  </p:iterate>
                                  <p:childTnLst>
                                    <p:set>
                                      <p:cBhvr>
                                        <p:cTn id="39" dur="1" fill="hold">
                                          <p:stCondLst>
                                            <p:cond delay="0"/>
                                          </p:stCondLst>
                                        </p:cTn>
                                        <p:tgtEl>
                                          <p:spTgt spid="11"/>
                                        </p:tgtEl>
                                        <p:attrNameLst>
                                          <p:attrName>style.visibility</p:attrName>
                                        </p:attrNameLst>
                                      </p:cBhvr>
                                      <p:to>
                                        <p:strVal val="visible"/>
                                      </p:to>
                                    </p:set>
                                    <p:anim calcmode="lin" valueType="num">
                                      <p:cBhvr>
                                        <p:cTn id="40"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11"/>
                                        </p:tgtEl>
                                        <p:attrNameLst>
                                          <p:attrName>ppt_y</p:attrName>
                                        </p:attrNameLst>
                                      </p:cBhvr>
                                      <p:tavLst>
                                        <p:tav tm="0">
                                          <p:val>
                                            <p:strVal val="#ppt_y"/>
                                          </p:val>
                                        </p:tav>
                                        <p:tav tm="100000">
                                          <p:val>
                                            <p:strVal val="#ppt_y"/>
                                          </p:val>
                                        </p:tav>
                                      </p:tavLst>
                                    </p:anim>
                                    <p:anim calcmode="lin" valueType="num">
                                      <p:cBhvr>
                                        <p:cTn id="42"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20" grpId="0" bldLvl="0" animBg="1"/>
      <p:bldP spid="11" grpId="0" animBg="1"/>
      <p:bldP spid="2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12" name="Rectangles 11"/>
          <p:cNvSpPr/>
          <p:nvPr/>
        </p:nvSpPr>
        <p:spPr>
          <a:xfrm>
            <a:off x="2152650" y="929005"/>
            <a:ext cx="798830" cy="47561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CONE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pic>
        <p:nvPicPr>
          <p:cNvPr id="108" name="Picture 107"/>
          <p:cNvPicPr/>
          <p:nvPr/>
        </p:nvPicPr>
        <p:blipFill>
          <a:blip r:embed="rId2">
            <a:clrChange>
              <a:clrFrom>
                <a:srgbClr val="F6F6F6">
                  <a:alpha val="100000"/>
                </a:srgbClr>
              </a:clrFrom>
              <a:clrTo>
                <a:srgbClr val="F6F6F6">
                  <a:alpha val="100000"/>
                  <a:alpha val="0"/>
                </a:srgbClr>
              </a:clrTo>
            </a:clrChange>
          </a:blip>
          <a:stretch>
            <a:fillRect/>
          </a:stretch>
        </p:blipFill>
        <p:spPr>
          <a:xfrm>
            <a:off x="1224280" y="1879600"/>
            <a:ext cx="2433320" cy="2085340"/>
          </a:xfrm>
          <a:prstGeom prst="rect">
            <a:avLst/>
          </a:prstGeom>
          <a:noFill/>
          <a:ln w="9525">
            <a:noFill/>
          </a:ln>
        </p:spPr>
      </p:pic>
      <p:cxnSp>
        <p:nvCxnSpPr>
          <p:cNvPr id="6" name="Straight Arrow Connector 5"/>
          <p:cNvCxnSpPr/>
          <p:nvPr/>
        </p:nvCxnSpPr>
        <p:spPr>
          <a:xfrm flipH="1">
            <a:off x="2482215" y="2482215"/>
            <a:ext cx="654050" cy="33464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1262380" y="3110865"/>
            <a:ext cx="699135" cy="37401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3180080" y="2311400"/>
            <a:ext cx="188341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sym typeface="+mn-ea"/>
              </a:rPr>
              <a:t>CURVED SURFACE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17" name="Straight Arrow Connector 16"/>
          <p:cNvCxnSpPr/>
          <p:nvPr/>
        </p:nvCxnSpPr>
        <p:spPr>
          <a:xfrm>
            <a:off x="1779270" y="1665605"/>
            <a:ext cx="586105" cy="33464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0" name="Rectangles 19"/>
          <p:cNvSpPr/>
          <p:nvPr/>
        </p:nvSpPr>
        <p:spPr>
          <a:xfrm>
            <a:off x="1019175" y="1404620"/>
            <a:ext cx="94234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sym typeface="+mn-ea"/>
              </a:rPr>
              <a:t>VERTEX</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5109210" y="1986280"/>
            <a:ext cx="3637280" cy="132651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latin typeface="Arial" panose="020B0604020202020204" pitchFamily="34" charset="0"/>
                <a:cs typeface="Arial" panose="020B0604020202020204" pitchFamily="34" charset="0"/>
              </a:rPr>
              <a:t>A Cone has 1 vertex, 1 curved edge,1 flat face </a:t>
            </a:r>
            <a:r>
              <a:rPr lang="en-US" sz="2000" b="1">
                <a:solidFill>
                  <a:schemeClr val="tx1"/>
                </a:solidFill>
                <a:latin typeface="Arial" panose="020B0604020202020204" pitchFamily="34" charset="0"/>
                <a:cs typeface="Arial" panose="020B0604020202020204" pitchFamily="34" charset="0"/>
                <a:sym typeface="+mn-ea"/>
              </a:rPr>
              <a:t>and </a:t>
            </a:r>
            <a:r>
              <a:rPr lang="en-US" sz="2000" b="1">
                <a:solidFill>
                  <a:schemeClr val="tx1"/>
                </a:solidFill>
                <a:latin typeface="Arial" panose="020B0604020202020204" pitchFamily="34" charset="0"/>
                <a:cs typeface="Arial" panose="020B0604020202020204" pitchFamily="34" charset="0"/>
              </a:rPr>
              <a:t>1 curved face.  </a:t>
            </a:r>
            <a:endParaRPr lang="en-US" sz="2000" b="1">
              <a:solidFill>
                <a:schemeClr val="tx1"/>
              </a:solidFill>
              <a:latin typeface="Arial" panose="020B0604020202020204" pitchFamily="34" charset="0"/>
              <a:cs typeface="Arial" panose="020B0604020202020204" pitchFamily="34" charset="0"/>
            </a:endParaRPr>
          </a:p>
        </p:txBody>
      </p:sp>
      <p:sp>
        <p:nvSpPr>
          <p:cNvPr id="22" name="Rectangles 21"/>
          <p:cNvSpPr/>
          <p:nvPr/>
        </p:nvSpPr>
        <p:spPr>
          <a:xfrm>
            <a:off x="795655" y="2816860"/>
            <a:ext cx="69088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EDGE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4" name="Oval 13"/>
          <p:cNvSpPr/>
          <p:nvPr/>
        </p:nvSpPr>
        <p:spPr>
          <a:xfrm>
            <a:off x="2387600" y="193675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 name="Rectangles 2"/>
          <p:cNvSpPr/>
          <p:nvPr/>
        </p:nvSpPr>
        <p:spPr>
          <a:xfrm>
            <a:off x="1738630" y="4439920"/>
            <a:ext cx="162687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sym typeface="+mn-ea"/>
              </a:rPr>
              <a:t>FLAT SURFACE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4" name="Straight Arrow Connector 3"/>
          <p:cNvCxnSpPr/>
          <p:nvPr/>
        </p:nvCxnSpPr>
        <p:spPr>
          <a:xfrm flipH="1" flipV="1">
            <a:off x="2387600" y="3719830"/>
            <a:ext cx="635" cy="69977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box(in)">
                                      <p:cBhvr>
                                        <p:cTn id="7" dur="2000"/>
                                        <p:tgtEl>
                                          <p:spTgt spid="10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ox(in)">
                                      <p:cBhvr>
                                        <p:cTn id="10" dur="2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ox(in)">
                                      <p:cBhvr>
                                        <p:cTn id="15" dur="20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nodeType="clickEffect">
                                  <p:stCondLst>
                                    <p:cond delay="0"/>
                                  </p:stCondLst>
                                  <p:childTnLst>
                                    <p:set>
                                      <p:cBhvr>
                                        <p:cTn id="19" dur="2000" fill="hold">
                                          <p:stCondLst>
                                            <p:cond delay="0"/>
                                          </p:stCondLst>
                                        </p:cTn>
                                        <p:tgtEl>
                                          <p:spTgt spid="17"/>
                                        </p:tgtEl>
                                        <p:attrNameLst>
                                          <p:attrName>style.visibility</p:attrName>
                                        </p:attrNameLst>
                                      </p:cBhvr>
                                      <p:to>
                                        <p:strVal val="visible"/>
                                      </p:to>
                                    </p:set>
                                    <p:anim calcmode="lin" valueType="num">
                                      <p:cBhvr additive="base">
                                        <p:cTn id="20" dur="2000" fill="hold"/>
                                        <p:tgtEl>
                                          <p:spTgt spid="17"/>
                                        </p:tgtEl>
                                        <p:attrNameLst>
                                          <p:attrName>ppt_x</p:attrName>
                                        </p:attrNameLst>
                                      </p:cBhvr>
                                      <p:tavLst>
                                        <p:tav tm="0">
                                          <p:val>
                                            <p:strVal val="1+#ppt_w/2"/>
                                          </p:val>
                                        </p:tav>
                                        <p:tav tm="100000">
                                          <p:val>
                                            <p:strVal val="#ppt_x"/>
                                          </p:val>
                                        </p:tav>
                                      </p:tavLst>
                                    </p:anim>
                                    <p:anim calcmode="lin" valueType="num">
                                      <p:cBhvr additive="base">
                                        <p:cTn id="21" dur="2000" fill="hold"/>
                                        <p:tgtEl>
                                          <p:spTgt spid="17"/>
                                        </p:tgtEl>
                                        <p:attrNameLst>
                                          <p:attrName>ppt_y</p:attrName>
                                        </p:attrNameLst>
                                      </p:cBhvr>
                                      <p:tavLst>
                                        <p:tav tm="0">
                                          <p:val>
                                            <p:strVal val="#ppt_y"/>
                                          </p:val>
                                        </p:tav>
                                        <p:tav tm="100000">
                                          <p:val>
                                            <p:strVal val="#ppt_y"/>
                                          </p:val>
                                        </p:tav>
                                      </p:tavLst>
                                    </p:anim>
                                  </p:childTnLst>
                                </p:cTn>
                              </p:par>
                            </p:childTnLst>
                          </p:cTn>
                        </p:par>
                        <p:par>
                          <p:cTn id="22" fill="hold">
                            <p:stCondLst>
                              <p:cond delay="2000"/>
                            </p:stCondLst>
                            <p:childTnLst>
                              <p:par>
                                <p:cTn id="23" presetID="4" presetClass="entr" presetSubtype="16" fill="hold" grpId="0" nodeType="after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box(in)">
                                      <p:cBhvr>
                                        <p:cTn id="25" dur="2000"/>
                                        <p:tgtEl>
                                          <p:spTgt spid="20"/>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nodeType="clickEffect">
                                  <p:stCondLst>
                                    <p:cond delay="0"/>
                                  </p:stCondLst>
                                  <p:childTnLst>
                                    <p:set>
                                      <p:cBhvr>
                                        <p:cTn id="29" dur="2000" fill="hold">
                                          <p:stCondLst>
                                            <p:cond delay="0"/>
                                          </p:stCondLst>
                                        </p:cTn>
                                        <p:tgtEl>
                                          <p:spTgt spid="6"/>
                                        </p:tgtEl>
                                        <p:attrNameLst>
                                          <p:attrName>style.visibility</p:attrName>
                                        </p:attrNameLst>
                                      </p:cBhvr>
                                      <p:to>
                                        <p:strVal val="visible"/>
                                      </p:to>
                                    </p:set>
                                    <p:anim calcmode="lin" valueType="num">
                                      <p:cBhvr additive="base">
                                        <p:cTn id="30" dur="2000" fill="hold"/>
                                        <p:tgtEl>
                                          <p:spTgt spid="6"/>
                                        </p:tgtEl>
                                        <p:attrNameLst>
                                          <p:attrName>ppt_x</p:attrName>
                                        </p:attrNameLst>
                                      </p:cBhvr>
                                      <p:tavLst>
                                        <p:tav tm="0">
                                          <p:val>
                                            <p:strVal val="1+#ppt_w/2"/>
                                          </p:val>
                                        </p:tav>
                                        <p:tav tm="100000">
                                          <p:val>
                                            <p:strVal val="#ppt_x"/>
                                          </p:val>
                                        </p:tav>
                                      </p:tavLst>
                                    </p:anim>
                                    <p:anim calcmode="lin" valueType="num">
                                      <p:cBhvr additive="base">
                                        <p:cTn id="31" dur="2000" fill="hold"/>
                                        <p:tgtEl>
                                          <p:spTgt spid="6"/>
                                        </p:tgtEl>
                                        <p:attrNameLst>
                                          <p:attrName>ppt_y</p:attrName>
                                        </p:attrNameLst>
                                      </p:cBhvr>
                                      <p:tavLst>
                                        <p:tav tm="0">
                                          <p:val>
                                            <p:strVal val="#ppt_y"/>
                                          </p:val>
                                        </p:tav>
                                        <p:tav tm="100000">
                                          <p:val>
                                            <p:strVal val="#ppt_y"/>
                                          </p:val>
                                        </p:tav>
                                      </p:tavLst>
                                    </p:anim>
                                  </p:childTnLst>
                                </p:cTn>
                              </p:par>
                            </p:childTnLst>
                          </p:cTn>
                        </p:par>
                        <p:par>
                          <p:cTn id="32" fill="hold">
                            <p:stCondLst>
                              <p:cond delay="2000"/>
                            </p:stCondLst>
                            <p:childTnLst>
                              <p:par>
                                <p:cTn id="33" presetID="4" presetClass="entr" presetSubtype="16" fill="hold" grpId="0" nodeType="after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box(in)">
                                      <p:cBhvr>
                                        <p:cTn id="35" dur="20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nodeType="clickEffect">
                                  <p:stCondLst>
                                    <p:cond delay="0"/>
                                  </p:stCondLst>
                                  <p:childTnLst>
                                    <p:set>
                                      <p:cBhvr>
                                        <p:cTn id="39" dur="2000" fill="hold">
                                          <p:stCondLst>
                                            <p:cond delay="0"/>
                                          </p:stCondLst>
                                        </p:cTn>
                                        <p:tgtEl>
                                          <p:spTgt spid="7"/>
                                        </p:tgtEl>
                                        <p:attrNameLst>
                                          <p:attrName>style.visibility</p:attrName>
                                        </p:attrNameLst>
                                      </p:cBhvr>
                                      <p:to>
                                        <p:strVal val="visible"/>
                                      </p:to>
                                    </p:set>
                                    <p:anim calcmode="lin" valueType="num">
                                      <p:cBhvr additive="base">
                                        <p:cTn id="40" dur="2000" fill="hold"/>
                                        <p:tgtEl>
                                          <p:spTgt spid="7"/>
                                        </p:tgtEl>
                                        <p:attrNameLst>
                                          <p:attrName>ppt_x</p:attrName>
                                        </p:attrNameLst>
                                      </p:cBhvr>
                                      <p:tavLst>
                                        <p:tav tm="0">
                                          <p:val>
                                            <p:strVal val="1+#ppt_w/2"/>
                                          </p:val>
                                        </p:tav>
                                        <p:tav tm="100000">
                                          <p:val>
                                            <p:strVal val="#ppt_x"/>
                                          </p:val>
                                        </p:tav>
                                      </p:tavLst>
                                    </p:anim>
                                    <p:anim calcmode="lin" valueType="num">
                                      <p:cBhvr additive="base">
                                        <p:cTn id="41" dur="2000" fill="hold"/>
                                        <p:tgtEl>
                                          <p:spTgt spid="7"/>
                                        </p:tgtEl>
                                        <p:attrNameLst>
                                          <p:attrName>ppt_y</p:attrName>
                                        </p:attrNameLst>
                                      </p:cBhvr>
                                      <p:tavLst>
                                        <p:tav tm="0">
                                          <p:val>
                                            <p:strVal val="#ppt_y"/>
                                          </p:val>
                                        </p:tav>
                                        <p:tav tm="100000">
                                          <p:val>
                                            <p:strVal val="#ppt_y"/>
                                          </p:val>
                                        </p:tav>
                                      </p:tavLst>
                                    </p:anim>
                                  </p:childTnLst>
                                </p:cTn>
                              </p:par>
                            </p:childTnLst>
                          </p:cTn>
                        </p:par>
                        <p:par>
                          <p:cTn id="42" fill="hold">
                            <p:stCondLst>
                              <p:cond delay="2000"/>
                            </p:stCondLst>
                            <p:childTnLst>
                              <p:par>
                                <p:cTn id="43" presetID="4" presetClass="entr" presetSubtype="16" fill="hold" grpId="0" nodeType="after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box(in)">
                                      <p:cBhvr>
                                        <p:cTn id="45" dur="2000"/>
                                        <p:tgtEl>
                                          <p:spTgt spid="22"/>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box(in)">
                                      <p:cBhvr>
                                        <p:cTn id="50" dur="2000"/>
                                        <p:tgtEl>
                                          <p:spTgt spid="3"/>
                                        </p:tgtEl>
                                      </p:cBhvr>
                                    </p:animEffect>
                                  </p:childTnLst>
                                </p:cTn>
                              </p:par>
                            </p:childTnLst>
                          </p:cTn>
                        </p:par>
                        <p:par>
                          <p:cTn id="51" fill="hold">
                            <p:stCondLst>
                              <p:cond delay="2000"/>
                            </p:stCondLst>
                            <p:childTnLst>
                              <p:par>
                                <p:cTn id="52" presetID="2" presetClass="entr" presetSubtype="2" fill="hold" nodeType="afterEffect">
                                  <p:stCondLst>
                                    <p:cond delay="0"/>
                                  </p:stCondLst>
                                  <p:childTnLst>
                                    <p:set>
                                      <p:cBhvr>
                                        <p:cTn id="53" dur="2000" fill="hold">
                                          <p:stCondLst>
                                            <p:cond delay="0"/>
                                          </p:stCondLst>
                                        </p:cTn>
                                        <p:tgtEl>
                                          <p:spTgt spid="4"/>
                                        </p:tgtEl>
                                        <p:attrNameLst>
                                          <p:attrName>style.visibility</p:attrName>
                                        </p:attrNameLst>
                                      </p:cBhvr>
                                      <p:to>
                                        <p:strVal val="visible"/>
                                      </p:to>
                                    </p:set>
                                    <p:anim calcmode="lin" valueType="num">
                                      <p:cBhvr additive="base">
                                        <p:cTn id="54" dur="2000" fill="hold"/>
                                        <p:tgtEl>
                                          <p:spTgt spid="4"/>
                                        </p:tgtEl>
                                        <p:attrNameLst>
                                          <p:attrName>ppt_x</p:attrName>
                                        </p:attrNameLst>
                                      </p:cBhvr>
                                      <p:tavLst>
                                        <p:tav tm="0">
                                          <p:val>
                                            <p:strVal val="1+#ppt_w/2"/>
                                          </p:val>
                                        </p:tav>
                                        <p:tav tm="100000">
                                          <p:val>
                                            <p:strVal val="#ppt_x"/>
                                          </p:val>
                                        </p:tav>
                                      </p:tavLst>
                                    </p:anim>
                                    <p:anim calcmode="lin" valueType="num">
                                      <p:cBhvr additive="base">
                                        <p:cTn id="55" dur="2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1" presetClass="entr" presetSubtype="0" fill="hold" grpId="0" nodeType="clickEffect">
                                  <p:stCondLst>
                                    <p:cond delay="0"/>
                                  </p:stCondLst>
                                  <p:iterate type="lt">
                                    <p:tmPct val="10000"/>
                                  </p:iterate>
                                  <p:childTnLst>
                                    <p:set>
                                      <p:cBhvr>
                                        <p:cTn id="59" dur="1" fill="hold">
                                          <p:stCondLst>
                                            <p:cond delay="0"/>
                                          </p:stCondLst>
                                        </p:cTn>
                                        <p:tgtEl>
                                          <p:spTgt spid="11"/>
                                        </p:tgtEl>
                                        <p:attrNameLst>
                                          <p:attrName>style.visibility</p:attrName>
                                        </p:attrNameLst>
                                      </p:cBhvr>
                                      <p:to>
                                        <p:strVal val="visible"/>
                                      </p:to>
                                    </p:set>
                                    <p:anim calcmode="lin" valueType="num">
                                      <p:cBhvr>
                                        <p:cTn id="60"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61" dur="500" fill="hold"/>
                                        <p:tgtEl>
                                          <p:spTgt spid="11"/>
                                        </p:tgtEl>
                                        <p:attrNameLst>
                                          <p:attrName>ppt_y</p:attrName>
                                        </p:attrNameLst>
                                      </p:cBhvr>
                                      <p:tavLst>
                                        <p:tav tm="0">
                                          <p:val>
                                            <p:strVal val="#ppt_y"/>
                                          </p:val>
                                        </p:tav>
                                        <p:tav tm="100000">
                                          <p:val>
                                            <p:strVal val="#ppt_y"/>
                                          </p:val>
                                        </p:tav>
                                      </p:tavLst>
                                    </p:anim>
                                    <p:anim calcmode="lin" valueType="num">
                                      <p:cBhvr>
                                        <p:cTn id="62"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63"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64" dur="5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0" grpId="0" bldLvl="0" animBg="1"/>
      <p:bldP spid="20" grpId="0" bldLvl="0" animBg="1"/>
      <p:bldP spid="11" grpId="0" animBg="1"/>
      <p:bldP spid="22" grpId="0" bldLvl="0" animBg="1"/>
      <p:bldP spid="14" grpId="0" bldLvl="0" animBg="1"/>
      <p:bldP spid="3"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bg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graphicFrame>
        <p:nvGraphicFramePr>
          <p:cNvPr id="2" name="Table 1"/>
          <p:cNvGraphicFramePr/>
          <p:nvPr/>
        </p:nvGraphicFramePr>
        <p:xfrm>
          <a:off x="517525" y="1215390"/>
          <a:ext cx="8202930" cy="3311525"/>
        </p:xfrm>
        <a:graphic>
          <a:graphicData uri="http://schemas.openxmlformats.org/drawingml/2006/table">
            <a:tbl>
              <a:tblPr firstRow="1" bandRow="1">
                <a:tableStyleId>{5C22544A-7EE6-4342-B048-85BDC9FD1C3A}</a:tableStyleId>
              </a:tblPr>
              <a:tblGrid>
                <a:gridCol w="1616075"/>
                <a:gridCol w="1366520"/>
                <a:gridCol w="1236980"/>
                <a:gridCol w="1350645"/>
                <a:gridCol w="1290320"/>
                <a:gridCol w="1342390"/>
              </a:tblGrid>
              <a:tr h="1371600">
                <a:tc>
                  <a:txBody>
                    <a:bodyPr/>
                    <a:p>
                      <a:pPr>
                        <a:buNone/>
                      </a:pPr>
                      <a:r>
                        <a:rPr lang="en-US"/>
                        <a:t>  </a:t>
                      </a:r>
                      <a:endParaRPr lang="en-US"/>
                    </a:p>
                    <a:p>
                      <a:pPr>
                        <a:buNone/>
                      </a:pPr>
                      <a:endParaRPr lang="en-US"/>
                    </a:p>
                    <a:p>
                      <a:pPr>
                        <a:buNone/>
                      </a:pPr>
                      <a:endParaRPr lang="en-US"/>
                    </a:p>
                    <a:p>
                      <a:pPr>
                        <a:buNone/>
                      </a:pPr>
                      <a:endParaRPr lang="en-US"/>
                    </a:p>
                    <a:p>
                      <a:pPr>
                        <a:buNone/>
                      </a:pPr>
                      <a:endParaRPr lang="en-US"/>
                    </a:p>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CC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CC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CC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CC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CC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CC00"/>
                    </a:solidFill>
                  </a:tcPr>
                </a:tc>
              </a:tr>
              <a:tr h="387985">
                <a:tc>
                  <a:txBody>
                    <a:bodyPr/>
                    <a:p>
                      <a:pPr>
                        <a:lnSpc>
                          <a:spcPct val="110000"/>
                        </a:lnSpc>
                        <a:buNone/>
                      </a:pPr>
                      <a:r>
                        <a:rPr lang="en-US" sz="1600" b="1">
                          <a:latin typeface="Arial" panose="020B0604020202020204" pitchFamily="34" charset="0"/>
                          <a:cs typeface="Arial" panose="020B0604020202020204" pitchFamily="34" charset="0"/>
                        </a:rPr>
                        <a:t>Vertices</a:t>
                      </a:r>
                      <a:endParaRPr lang="en-US" sz="1600" b="1">
                        <a:latin typeface="Arial" panose="020B0604020202020204" pitchFamily="34" charset="0"/>
                        <a:cs typeface="Arial" panose="020B0604020202020204" pitchFamily="34" charset="0"/>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lgn="ctr">
                        <a:lnSpc>
                          <a:spcPct val="120000"/>
                        </a:lnSpc>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387985">
                <a:tc>
                  <a:txBody>
                    <a:bodyPr/>
                    <a:p>
                      <a:pPr>
                        <a:lnSpc>
                          <a:spcPct val="120000"/>
                        </a:lnSpc>
                        <a:buNone/>
                      </a:pPr>
                      <a:r>
                        <a:rPr lang="en-US" sz="1600" b="1"/>
                        <a:t>Straight edges</a:t>
                      </a:r>
                      <a:endParaRPr lang="en-US" sz="1600" b="1"/>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387985">
                <a:tc>
                  <a:txBody>
                    <a:bodyPr/>
                    <a:p>
                      <a:pPr>
                        <a:buNone/>
                      </a:pPr>
                      <a:r>
                        <a:rPr lang="en-US" sz="1600" b="1">
                          <a:sym typeface="+mn-ea"/>
                        </a:rPr>
                        <a:t>Curved edges</a:t>
                      </a:r>
                      <a:endParaRPr lang="en-US" sz="1600" b="1"/>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387985">
                <a:tc>
                  <a:txBody>
                    <a:bodyPr/>
                    <a:p>
                      <a:pPr>
                        <a:buNone/>
                      </a:pPr>
                      <a:r>
                        <a:rPr lang="en-US" sz="1600" b="1"/>
                        <a:t>Flat faces</a:t>
                      </a:r>
                      <a:endParaRPr lang="en-US" sz="1600" b="1"/>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387985">
                <a:tc>
                  <a:txBody>
                    <a:bodyPr/>
                    <a:p>
                      <a:pPr>
                        <a:buNone/>
                      </a:pPr>
                      <a:r>
                        <a:rPr lang="en-US" sz="1600" b="1"/>
                        <a:t>Curved faces</a:t>
                      </a:r>
                      <a:endParaRPr lang="en-US" sz="1600" b="1"/>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
        <p:nvSpPr>
          <p:cNvPr id="41" name="Rectangles 40"/>
          <p:cNvSpPr/>
          <p:nvPr/>
        </p:nvSpPr>
        <p:spPr>
          <a:xfrm>
            <a:off x="979805" y="1898015"/>
            <a:ext cx="96520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SHAPES</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 name="Rectangles 2"/>
          <p:cNvSpPr/>
          <p:nvPr/>
        </p:nvSpPr>
        <p:spPr>
          <a:xfrm>
            <a:off x="2453005" y="1421765"/>
            <a:ext cx="80772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Cube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5" name="Rectangles 4"/>
          <p:cNvSpPr/>
          <p:nvPr/>
        </p:nvSpPr>
        <p:spPr>
          <a:xfrm>
            <a:off x="3695700" y="1413510"/>
            <a:ext cx="81470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Cuboid</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6" name="Rectangles 5"/>
          <p:cNvSpPr/>
          <p:nvPr/>
        </p:nvSpPr>
        <p:spPr>
          <a:xfrm>
            <a:off x="4945380" y="1421765"/>
            <a:ext cx="9067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Sphere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7" name="Rectangles 6"/>
          <p:cNvSpPr/>
          <p:nvPr/>
        </p:nvSpPr>
        <p:spPr>
          <a:xfrm>
            <a:off x="6214745" y="1421765"/>
            <a:ext cx="95186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Cylinder</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0" name="Rectangles 9"/>
          <p:cNvSpPr/>
          <p:nvPr/>
        </p:nvSpPr>
        <p:spPr>
          <a:xfrm>
            <a:off x="7736840" y="1421765"/>
            <a:ext cx="71882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Cone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262191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8</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3" name="Rectangles 12"/>
          <p:cNvSpPr/>
          <p:nvPr/>
        </p:nvSpPr>
        <p:spPr>
          <a:xfrm>
            <a:off x="2621915" y="3057525"/>
            <a:ext cx="47688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12</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4" name="Rectangles 13"/>
          <p:cNvSpPr/>
          <p:nvPr/>
        </p:nvSpPr>
        <p:spPr>
          <a:xfrm>
            <a:off x="262191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5" name="Rectangles 14"/>
          <p:cNvSpPr/>
          <p:nvPr/>
        </p:nvSpPr>
        <p:spPr>
          <a:xfrm>
            <a:off x="262191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6</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6" name="Rectangles 15"/>
          <p:cNvSpPr/>
          <p:nvPr/>
        </p:nvSpPr>
        <p:spPr>
          <a:xfrm>
            <a:off x="262191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7" name="Rectangles 16"/>
          <p:cNvSpPr/>
          <p:nvPr/>
        </p:nvSpPr>
        <p:spPr>
          <a:xfrm>
            <a:off x="394525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8</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8" name="Rectangles 17"/>
          <p:cNvSpPr/>
          <p:nvPr/>
        </p:nvSpPr>
        <p:spPr>
          <a:xfrm>
            <a:off x="3864610" y="3057525"/>
            <a:ext cx="56515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12</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9" name="Rectangles 18"/>
          <p:cNvSpPr/>
          <p:nvPr/>
        </p:nvSpPr>
        <p:spPr>
          <a:xfrm>
            <a:off x="394525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0" name="Rectangles 19"/>
          <p:cNvSpPr/>
          <p:nvPr/>
        </p:nvSpPr>
        <p:spPr>
          <a:xfrm>
            <a:off x="394525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6</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1" name="Rectangles 20"/>
          <p:cNvSpPr/>
          <p:nvPr/>
        </p:nvSpPr>
        <p:spPr>
          <a:xfrm>
            <a:off x="394525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2" name="Rectangles 21"/>
          <p:cNvSpPr/>
          <p:nvPr/>
        </p:nvSpPr>
        <p:spPr>
          <a:xfrm>
            <a:off x="519493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3" name="Rectangles 22"/>
          <p:cNvSpPr/>
          <p:nvPr/>
        </p:nvSpPr>
        <p:spPr>
          <a:xfrm>
            <a:off x="5194935"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4" name="Rectangles 23"/>
          <p:cNvSpPr/>
          <p:nvPr/>
        </p:nvSpPr>
        <p:spPr>
          <a:xfrm>
            <a:off x="519493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5" name="Rectangles 24"/>
          <p:cNvSpPr/>
          <p:nvPr/>
        </p:nvSpPr>
        <p:spPr>
          <a:xfrm>
            <a:off x="519493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6" name="Rectangles 25"/>
          <p:cNvSpPr/>
          <p:nvPr/>
        </p:nvSpPr>
        <p:spPr>
          <a:xfrm>
            <a:off x="519493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7" name="Rectangles 26"/>
          <p:cNvSpPr/>
          <p:nvPr/>
        </p:nvSpPr>
        <p:spPr>
          <a:xfrm>
            <a:off x="6532880"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8" name="Rectangles 27"/>
          <p:cNvSpPr/>
          <p:nvPr/>
        </p:nvSpPr>
        <p:spPr>
          <a:xfrm>
            <a:off x="6532880"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9" name="Rectangles 28"/>
          <p:cNvSpPr/>
          <p:nvPr/>
        </p:nvSpPr>
        <p:spPr>
          <a:xfrm>
            <a:off x="6532880"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2</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0" name="Rectangles 29"/>
          <p:cNvSpPr/>
          <p:nvPr/>
        </p:nvSpPr>
        <p:spPr>
          <a:xfrm>
            <a:off x="6532880"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2</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1" name="Rectangles 30"/>
          <p:cNvSpPr/>
          <p:nvPr/>
        </p:nvSpPr>
        <p:spPr>
          <a:xfrm>
            <a:off x="6532880"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2" name="Rectangles 11"/>
          <p:cNvSpPr/>
          <p:nvPr/>
        </p:nvSpPr>
        <p:spPr>
          <a:xfrm>
            <a:off x="799528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3" name="Rectangles 42"/>
          <p:cNvSpPr/>
          <p:nvPr/>
        </p:nvSpPr>
        <p:spPr>
          <a:xfrm>
            <a:off x="7995285"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4" name="Rectangles 43"/>
          <p:cNvSpPr/>
          <p:nvPr/>
        </p:nvSpPr>
        <p:spPr>
          <a:xfrm>
            <a:off x="799528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5" name="Rectangles 44"/>
          <p:cNvSpPr/>
          <p:nvPr/>
        </p:nvSpPr>
        <p:spPr>
          <a:xfrm>
            <a:off x="799528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6" name="Rectangles 45"/>
          <p:cNvSpPr/>
          <p:nvPr/>
        </p:nvSpPr>
        <p:spPr>
          <a:xfrm>
            <a:off x="799528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pic>
        <p:nvPicPr>
          <p:cNvPr id="103" name="Picture 102"/>
          <p:cNvPicPr/>
          <p:nvPr/>
        </p:nvPicPr>
        <p:blipFill>
          <a:blip r:embed="rId2">
            <a:clrChange>
              <a:clrFrom>
                <a:srgbClr val="FFFFFF">
                  <a:alpha val="100000"/>
                </a:srgbClr>
              </a:clrFrom>
              <a:clrTo>
                <a:srgbClr val="FFFFFF">
                  <a:alpha val="100000"/>
                  <a:alpha val="0"/>
                </a:srgbClr>
              </a:clrTo>
            </a:clrChange>
          </a:blip>
          <a:stretch>
            <a:fillRect/>
          </a:stretch>
        </p:blipFill>
        <p:spPr>
          <a:xfrm>
            <a:off x="3458210" y="1695450"/>
            <a:ext cx="1427480" cy="846455"/>
          </a:xfrm>
          <a:prstGeom prst="rect">
            <a:avLst/>
          </a:prstGeom>
          <a:noFill/>
          <a:ln w="9525">
            <a:noFill/>
          </a:ln>
        </p:spPr>
      </p:pic>
      <p:pic>
        <p:nvPicPr>
          <p:cNvPr id="104" name="Picture 103"/>
          <p:cNvPicPr/>
          <p:nvPr/>
        </p:nvPicPr>
        <p:blipFill>
          <a:blip r:embed="rId3"/>
          <a:stretch>
            <a:fillRect/>
          </a:stretch>
        </p:blipFill>
        <p:spPr>
          <a:xfrm>
            <a:off x="4667250" y="1654810"/>
            <a:ext cx="1102995" cy="937895"/>
          </a:xfrm>
          <a:prstGeom prst="rect">
            <a:avLst/>
          </a:prstGeom>
          <a:noFill/>
          <a:ln w="9525">
            <a:noFill/>
          </a:ln>
        </p:spPr>
      </p:pic>
      <p:pic>
        <p:nvPicPr>
          <p:cNvPr id="47" name="Picture 46"/>
          <p:cNvPicPr/>
          <p:nvPr/>
        </p:nvPicPr>
        <p:blipFill>
          <a:blip r:embed="rId4">
            <a:clrChange>
              <a:clrFrom>
                <a:srgbClr val="F7F7F7">
                  <a:alpha val="100000"/>
                </a:srgbClr>
              </a:clrFrom>
              <a:clrTo>
                <a:srgbClr val="F7F7F7">
                  <a:alpha val="100000"/>
                  <a:alpha val="0"/>
                </a:srgbClr>
              </a:clrTo>
            </a:clrChange>
          </a:blip>
          <a:stretch>
            <a:fillRect/>
          </a:stretch>
        </p:blipFill>
        <p:spPr>
          <a:xfrm>
            <a:off x="2199005" y="1793240"/>
            <a:ext cx="1061720" cy="748665"/>
          </a:xfrm>
          <a:prstGeom prst="rect">
            <a:avLst/>
          </a:prstGeom>
          <a:noFill/>
          <a:ln w="9525">
            <a:noFill/>
          </a:ln>
        </p:spPr>
      </p:pic>
      <p:pic>
        <p:nvPicPr>
          <p:cNvPr id="106" name="Picture 105"/>
          <p:cNvPicPr/>
          <p:nvPr/>
        </p:nvPicPr>
        <p:blipFill>
          <a:blip r:embed="rId5">
            <a:clrChange>
              <a:clrFrom>
                <a:srgbClr val="F7F7F7">
                  <a:alpha val="100000"/>
                </a:srgbClr>
              </a:clrFrom>
              <a:clrTo>
                <a:srgbClr val="F7F7F7">
                  <a:alpha val="100000"/>
                  <a:alpha val="0"/>
                </a:srgbClr>
              </a:clrTo>
            </a:clrChange>
          </a:blip>
          <a:stretch>
            <a:fillRect/>
          </a:stretch>
        </p:blipFill>
        <p:spPr>
          <a:xfrm>
            <a:off x="6214745" y="1711325"/>
            <a:ext cx="919480" cy="850900"/>
          </a:xfrm>
          <a:prstGeom prst="rect">
            <a:avLst/>
          </a:prstGeom>
          <a:noFill/>
          <a:ln w="9525">
            <a:noFill/>
          </a:ln>
        </p:spPr>
      </p:pic>
      <p:pic>
        <p:nvPicPr>
          <p:cNvPr id="108" name="Picture 107"/>
          <p:cNvPicPr/>
          <p:nvPr/>
        </p:nvPicPr>
        <p:blipFill>
          <a:blip r:embed="rId6">
            <a:clrChange>
              <a:clrFrom>
                <a:srgbClr val="F6F6F6">
                  <a:alpha val="100000"/>
                </a:srgbClr>
              </a:clrFrom>
              <a:clrTo>
                <a:srgbClr val="F6F6F6">
                  <a:alpha val="100000"/>
                  <a:alpha val="0"/>
                </a:srgbClr>
              </a:clrTo>
            </a:clrChange>
          </a:blip>
          <a:stretch>
            <a:fillRect/>
          </a:stretch>
        </p:blipFill>
        <p:spPr>
          <a:xfrm>
            <a:off x="7717155" y="1705610"/>
            <a:ext cx="738505" cy="73152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1"/>
                                        </p:tgtEl>
                                        <p:attrNameLst>
                                          <p:attrName>style.visibility</p:attrName>
                                        </p:attrNameLst>
                                      </p:cBhvr>
                                      <p:to>
                                        <p:strVal val="visible"/>
                                      </p:to>
                                    </p:set>
                                    <p:animEffect transition="in" filter="box(in)">
                                      <p:cBhvr>
                                        <p:cTn id="10" dur="2000"/>
                                        <p:tgtEl>
                                          <p:spTgt spid="41"/>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ox(in)">
                                      <p:cBhvr>
                                        <p:cTn id="15" dur="2000"/>
                                        <p:tgtEl>
                                          <p:spTgt spid="3"/>
                                        </p:tgtEl>
                                      </p:cBhvr>
                                    </p:animEffect>
                                  </p:childTnLst>
                                </p:cTn>
                              </p:par>
                            </p:childTnLst>
                          </p:cTn>
                        </p:par>
                        <p:par>
                          <p:cTn id="16" fill="hold">
                            <p:stCondLst>
                              <p:cond delay="2000"/>
                            </p:stCondLst>
                            <p:childTnLst>
                              <p:par>
                                <p:cTn id="17" presetID="4" presetClass="entr" presetSubtype="16" fill="hold" nodeType="after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box(in)">
                                      <p:cBhvr>
                                        <p:cTn id="19" dur="2000"/>
                                        <p:tgtEl>
                                          <p:spTgt spid="47"/>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ox(in)">
                                      <p:cBhvr>
                                        <p:cTn id="24" dur="2000"/>
                                        <p:tgtEl>
                                          <p:spTgt spid="5"/>
                                        </p:tgtEl>
                                      </p:cBhvr>
                                    </p:animEffect>
                                  </p:childTnLst>
                                </p:cTn>
                              </p:par>
                            </p:childTnLst>
                          </p:cTn>
                        </p:par>
                        <p:par>
                          <p:cTn id="25" fill="hold">
                            <p:stCondLst>
                              <p:cond delay="2000"/>
                            </p:stCondLst>
                            <p:childTnLst>
                              <p:par>
                                <p:cTn id="26" presetID="4" presetClass="entr" presetSubtype="16" fill="hold" nodeType="afterEffect">
                                  <p:stCondLst>
                                    <p:cond delay="0"/>
                                  </p:stCondLst>
                                  <p:childTnLst>
                                    <p:set>
                                      <p:cBhvr>
                                        <p:cTn id="27" dur="1" fill="hold">
                                          <p:stCondLst>
                                            <p:cond delay="0"/>
                                          </p:stCondLst>
                                        </p:cTn>
                                        <p:tgtEl>
                                          <p:spTgt spid="103"/>
                                        </p:tgtEl>
                                        <p:attrNameLst>
                                          <p:attrName>style.visibility</p:attrName>
                                        </p:attrNameLst>
                                      </p:cBhvr>
                                      <p:to>
                                        <p:strVal val="visible"/>
                                      </p:to>
                                    </p:set>
                                    <p:animEffect transition="in" filter="box(in)">
                                      <p:cBhvr>
                                        <p:cTn id="28" dur="2000"/>
                                        <p:tgtEl>
                                          <p:spTgt spid="103"/>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box(in)">
                                      <p:cBhvr>
                                        <p:cTn id="33" dur="2000"/>
                                        <p:tgtEl>
                                          <p:spTgt spid="6"/>
                                        </p:tgtEl>
                                      </p:cBhvr>
                                    </p:animEffect>
                                  </p:childTnLst>
                                </p:cTn>
                              </p:par>
                            </p:childTnLst>
                          </p:cTn>
                        </p:par>
                        <p:par>
                          <p:cTn id="34" fill="hold">
                            <p:stCondLst>
                              <p:cond delay="2000"/>
                            </p:stCondLst>
                            <p:childTnLst>
                              <p:par>
                                <p:cTn id="35" presetID="4" presetClass="entr" presetSubtype="16" fill="hold" nodeType="afterEffect">
                                  <p:stCondLst>
                                    <p:cond delay="0"/>
                                  </p:stCondLst>
                                  <p:childTnLst>
                                    <p:set>
                                      <p:cBhvr>
                                        <p:cTn id="36" dur="1" fill="hold">
                                          <p:stCondLst>
                                            <p:cond delay="0"/>
                                          </p:stCondLst>
                                        </p:cTn>
                                        <p:tgtEl>
                                          <p:spTgt spid="104"/>
                                        </p:tgtEl>
                                        <p:attrNameLst>
                                          <p:attrName>style.visibility</p:attrName>
                                        </p:attrNameLst>
                                      </p:cBhvr>
                                      <p:to>
                                        <p:strVal val="visible"/>
                                      </p:to>
                                    </p:set>
                                    <p:animEffect transition="in" filter="box(in)">
                                      <p:cBhvr>
                                        <p:cTn id="37" dur="2000"/>
                                        <p:tgtEl>
                                          <p:spTgt spid="104"/>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ox(in)">
                                      <p:cBhvr>
                                        <p:cTn id="42" dur="2000"/>
                                        <p:tgtEl>
                                          <p:spTgt spid="7"/>
                                        </p:tgtEl>
                                      </p:cBhvr>
                                    </p:animEffect>
                                  </p:childTnLst>
                                </p:cTn>
                              </p:par>
                            </p:childTnLst>
                          </p:cTn>
                        </p:par>
                        <p:par>
                          <p:cTn id="43" fill="hold">
                            <p:stCondLst>
                              <p:cond delay="2000"/>
                            </p:stCondLst>
                            <p:childTnLst>
                              <p:par>
                                <p:cTn id="44" presetID="4" presetClass="entr" presetSubtype="16" fill="hold" nodeType="afterEffect">
                                  <p:stCondLst>
                                    <p:cond delay="0"/>
                                  </p:stCondLst>
                                  <p:childTnLst>
                                    <p:set>
                                      <p:cBhvr>
                                        <p:cTn id="45" dur="1" fill="hold">
                                          <p:stCondLst>
                                            <p:cond delay="0"/>
                                          </p:stCondLst>
                                        </p:cTn>
                                        <p:tgtEl>
                                          <p:spTgt spid="106"/>
                                        </p:tgtEl>
                                        <p:attrNameLst>
                                          <p:attrName>style.visibility</p:attrName>
                                        </p:attrNameLst>
                                      </p:cBhvr>
                                      <p:to>
                                        <p:strVal val="visible"/>
                                      </p:to>
                                    </p:set>
                                    <p:animEffect transition="in" filter="box(in)">
                                      <p:cBhvr>
                                        <p:cTn id="46" dur="2000"/>
                                        <p:tgtEl>
                                          <p:spTgt spid="106"/>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box(in)">
                                      <p:cBhvr>
                                        <p:cTn id="51" dur="2000"/>
                                        <p:tgtEl>
                                          <p:spTgt spid="10"/>
                                        </p:tgtEl>
                                      </p:cBhvr>
                                    </p:animEffect>
                                  </p:childTnLst>
                                </p:cTn>
                              </p:par>
                            </p:childTnLst>
                          </p:cTn>
                        </p:par>
                        <p:par>
                          <p:cTn id="52" fill="hold">
                            <p:stCondLst>
                              <p:cond delay="2000"/>
                            </p:stCondLst>
                            <p:childTnLst>
                              <p:par>
                                <p:cTn id="53" presetID="4" presetClass="entr" presetSubtype="16" fill="hold" nodeType="afterEffect">
                                  <p:stCondLst>
                                    <p:cond delay="0"/>
                                  </p:stCondLst>
                                  <p:childTnLst>
                                    <p:set>
                                      <p:cBhvr>
                                        <p:cTn id="54" dur="1" fill="hold">
                                          <p:stCondLst>
                                            <p:cond delay="0"/>
                                          </p:stCondLst>
                                        </p:cTn>
                                        <p:tgtEl>
                                          <p:spTgt spid="108"/>
                                        </p:tgtEl>
                                        <p:attrNameLst>
                                          <p:attrName>style.visibility</p:attrName>
                                        </p:attrNameLst>
                                      </p:cBhvr>
                                      <p:to>
                                        <p:strVal val="visible"/>
                                      </p:to>
                                    </p:set>
                                    <p:animEffect transition="in" filter="box(in)">
                                      <p:cBhvr>
                                        <p:cTn id="55" dur="2000"/>
                                        <p:tgtEl>
                                          <p:spTgt spid="108"/>
                                        </p:tgtEl>
                                      </p:cBhvr>
                                    </p:animEffec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grpId="0" nodeType="click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box(in)">
                                      <p:cBhvr>
                                        <p:cTn id="60" dur="2000"/>
                                        <p:tgtEl>
                                          <p:spTgt spid="11"/>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box(in)">
                                      <p:cBhvr>
                                        <p:cTn id="63" dur="2000"/>
                                        <p:tgtEl>
                                          <p:spTgt spid="13"/>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box(in)">
                                      <p:cBhvr>
                                        <p:cTn id="66" dur="2000"/>
                                        <p:tgtEl>
                                          <p:spTgt spid="14"/>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15"/>
                                        </p:tgtEl>
                                        <p:attrNameLst>
                                          <p:attrName>style.visibility</p:attrName>
                                        </p:attrNameLst>
                                      </p:cBhvr>
                                      <p:to>
                                        <p:strVal val="visible"/>
                                      </p:to>
                                    </p:set>
                                    <p:animEffect transition="in" filter="box(in)">
                                      <p:cBhvr>
                                        <p:cTn id="69" dur="2000"/>
                                        <p:tgtEl>
                                          <p:spTgt spid="15"/>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box(in)">
                                      <p:cBhvr>
                                        <p:cTn id="72" dur="20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box(in)">
                                      <p:cBhvr>
                                        <p:cTn id="77" dur="2000"/>
                                        <p:tgtEl>
                                          <p:spTgt spid="17"/>
                                        </p:tgtEl>
                                      </p:cBhvr>
                                    </p:animEffect>
                                  </p:childTnLst>
                                </p:cTn>
                              </p:par>
                              <p:par>
                                <p:cTn id="78" presetID="4" presetClass="entr" presetSubtype="16" fill="hold" grpId="0" nodeType="withEffect">
                                  <p:stCondLst>
                                    <p:cond delay="0"/>
                                  </p:stCondLst>
                                  <p:childTnLst>
                                    <p:set>
                                      <p:cBhvr>
                                        <p:cTn id="79" dur="1" fill="hold">
                                          <p:stCondLst>
                                            <p:cond delay="0"/>
                                          </p:stCondLst>
                                        </p:cTn>
                                        <p:tgtEl>
                                          <p:spTgt spid="18"/>
                                        </p:tgtEl>
                                        <p:attrNameLst>
                                          <p:attrName>style.visibility</p:attrName>
                                        </p:attrNameLst>
                                      </p:cBhvr>
                                      <p:to>
                                        <p:strVal val="visible"/>
                                      </p:to>
                                    </p:set>
                                    <p:animEffect transition="in" filter="box(in)">
                                      <p:cBhvr>
                                        <p:cTn id="80" dur="2000"/>
                                        <p:tgtEl>
                                          <p:spTgt spid="18"/>
                                        </p:tgtEl>
                                      </p:cBhvr>
                                    </p:animEffect>
                                  </p:childTnLst>
                                </p:cTn>
                              </p:par>
                              <p:par>
                                <p:cTn id="81" presetID="4" presetClass="entr" presetSubtype="16" fill="hold" grpId="0" nodeType="withEffect">
                                  <p:stCondLst>
                                    <p:cond delay="0"/>
                                  </p:stCondLst>
                                  <p:childTnLst>
                                    <p:set>
                                      <p:cBhvr>
                                        <p:cTn id="82" dur="1" fill="hold">
                                          <p:stCondLst>
                                            <p:cond delay="0"/>
                                          </p:stCondLst>
                                        </p:cTn>
                                        <p:tgtEl>
                                          <p:spTgt spid="19"/>
                                        </p:tgtEl>
                                        <p:attrNameLst>
                                          <p:attrName>style.visibility</p:attrName>
                                        </p:attrNameLst>
                                      </p:cBhvr>
                                      <p:to>
                                        <p:strVal val="visible"/>
                                      </p:to>
                                    </p:set>
                                    <p:animEffect transition="in" filter="box(in)">
                                      <p:cBhvr>
                                        <p:cTn id="83" dur="2000"/>
                                        <p:tgtEl>
                                          <p:spTgt spid="19"/>
                                        </p:tgtEl>
                                      </p:cBhvr>
                                    </p:animEffect>
                                  </p:childTnLst>
                                </p:cTn>
                              </p:par>
                              <p:par>
                                <p:cTn id="84" presetID="4" presetClass="entr" presetSubtype="16" fill="hold" grpId="0" nodeType="withEffect">
                                  <p:stCondLst>
                                    <p:cond delay="0"/>
                                  </p:stCondLst>
                                  <p:childTnLst>
                                    <p:set>
                                      <p:cBhvr>
                                        <p:cTn id="85" dur="1" fill="hold">
                                          <p:stCondLst>
                                            <p:cond delay="0"/>
                                          </p:stCondLst>
                                        </p:cTn>
                                        <p:tgtEl>
                                          <p:spTgt spid="20"/>
                                        </p:tgtEl>
                                        <p:attrNameLst>
                                          <p:attrName>style.visibility</p:attrName>
                                        </p:attrNameLst>
                                      </p:cBhvr>
                                      <p:to>
                                        <p:strVal val="visible"/>
                                      </p:to>
                                    </p:set>
                                    <p:animEffect transition="in" filter="box(in)">
                                      <p:cBhvr>
                                        <p:cTn id="86" dur="2000"/>
                                        <p:tgtEl>
                                          <p:spTgt spid="20"/>
                                        </p:tgtEl>
                                      </p:cBhvr>
                                    </p:animEffect>
                                  </p:childTnLst>
                                </p:cTn>
                              </p:par>
                              <p:par>
                                <p:cTn id="87" presetID="4" presetClass="entr" presetSubtype="16" fill="hold" grpId="0" nodeType="withEffect">
                                  <p:stCondLst>
                                    <p:cond delay="0"/>
                                  </p:stCondLst>
                                  <p:childTnLst>
                                    <p:set>
                                      <p:cBhvr>
                                        <p:cTn id="88" dur="1" fill="hold">
                                          <p:stCondLst>
                                            <p:cond delay="0"/>
                                          </p:stCondLst>
                                        </p:cTn>
                                        <p:tgtEl>
                                          <p:spTgt spid="21"/>
                                        </p:tgtEl>
                                        <p:attrNameLst>
                                          <p:attrName>style.visibility</p:attrName>
                                        </p:attrNameLst>
                                      </p:cBhvr>
                                      <p:to>
                                        <p:strVal val="visible"/>
                                      </p:to>
                                    </p:set>
                                    <p:animEffect transition="in" filter="box(in)">
                                      <p:cBhvr>
                                        <p:cTn id="89" dur="2000"/>
                                        <p:tgtEl>
                                          <p:spTgt spid="21"/>
                                        </p:tgtEl>
                                      </p:cBhvr>
                                    </p:animEffect>
                                  </p:childTnLst>
                                </p:cTn>
                              </p:par>
                            </p:childTnLst>
                          </p:cTn>
                        </p:par>
                      </p:childTnLst>
                    </p:cTn>
                  </p:par>
                  <p:par>
                    <p:cTn id="90" fill="hold">
                      <p:stCondLst>
                        <p:cond delay="indefinite"/>
                      </p:stCondLst>
                      <p:childTnLst>
                        <p:par>
                          <p:cTn id="91" fill="hold">
                            <p:stCondLst>
                              <p:cond delay="0"/>
                            </p:stCondLst>
                            <p:childTnLst>
                              <p:par>
                                <p:cTn id="92" presetID="4" presetClass="entr" presetSubtype="16" fill="hold" grpId="0" nodeType="clickEffect">
                                  <p:stCondLst>
                                    <p:cond delay="0"/>
                                  </p:stCondLst>
                                  <p:childTnLst>
                                    <p:set>
                                      <p:cBhvr>
                                        <p:cTn id="93" dur="1" fill="hold">
                                          <p:stCondLst>
                                            <p:cond delay="0"/>
                                          </p:stCondLst>
                                        </p:cTn>
                                        <p:tgtEl>
                                          <p:spTgt spid="22"/>
                                        </p:tgtEl>
                                        <p:attrNameLst>
                                          <p:attrName>style.visibility</p:attrName>
                                        </p:attrNameLst>
                                      </p:cBhvr>
                                      <p:to>
                                        <p:strVal val="visible"/>
                                      </p:to>
                                    </p:set>
                                    <p:animEffect transition="in" filter="box(in)">
                                      <p:cBhvr>
                                        <p:cTn id="94" dur="2000"/>
                                        <p:tgtEl>
                                          <p:spTgt spid="22"/>
                                        </p:tgtEl>
                                      </p:cBhvr>
                                    </p:animEffect>
                                  </p:childTnLst>
                                </p:cTn>
                              </p:par>
                              <p:par>
                                <p:cTn id="95" presetID="4" presetClass="entr" presetSubtype="16" fill="hold" grpId="0" nodeType="withEffect">
                                  <p:stCondLst>
                                    <p:cond delay="0"/>
                                  </p:stCondLst>
                                  <p:childTnLst>
                                    <p:set>
                                      <p:cBhvr>
                                        <p:cTn id="96" dur="1" fill="hold">
                                          <p:stCondLst>
                                            <p:cond delay="0"/>
                                          </p:stCondLst>
                                        </p:cTn>
                                        <p:tgtEl>
                                          <p:spTgt spid="23"/>
                                        </p:tgtEl>
                                        <p:attrNameLst>
                                          <p:attrName>style.visibility</p:attrName>
                                        </p:attrNameLst>
                                      </p:cBhvr>
                                      <p:to>
                                        <p:strVal val="visible"/>
                                      </p:to>
                                    </p:set>
                                    <p:animEffect transition="in" filter="box(in)">
                                      <p:cBhvr>
                                        <p:cTn id="97" dur="2000"/>
                                        <p:tgtEl>
                                          <p:spTgt spid="23"/>
                                        </p:tgtEl>
                                      </p:cBhvr>
                                    </p:animEffect>
                                  </p:childTnLst>
                                </p:cTn>
                              </p:par>
                              <p:par>
                                <p:cTn id="98" presetID="4" presetClass="entr" presetSubtype="16" fill="hold" grpId="0" nodeType="withEffect">
                                  <p:stCondLst>
                                    <p:cond delay="0"/>
                                  </p:stCondLst>
                                  <p:childTnLst>
                                    <p:set>
                                      <p:cBhvr>
                                        <p:cTn id="99" dur="1" fill="hold">
                                          <p:stCondLst>
                                            <p:cond delay="0"/>
                                          </p:stCondLst>
                                        </p:cTn>
                                        <p:tgtEl>
                                          <p:spTgt spid="24"/>
                                        </p:tgtEl>
                                        <p:attrNameLst>
                                          <p:attrName>style.visibility</p:attrName>
                                        </p:attrNameLst>
                                      </p:cBhvr>
                                      <p:to>
                                        <p:strVal val="visible"/>
                                      </p:to>
                                    </p:set>
                                    <p:animEffect transition="in" filter="box(in)">
                                      <p:cBhvr>
                                        <p:cTn id="100" dur="2000"/>
                                        <p:tgtEl>
                                          <p:spTgt spid="24"/>
                                        </p:tgtEl>
                                      </p:cBhvr>
                                    </p:animEffect>
                                  </p:childTnLst>
                                </p:cTn>
                              </p:par>
                              <p:par>
                                <p:cTn id="101" presetID="4" presetClass="entr" presetSubtype="16" fill="hold" grpId="0" nodeType="withEffect">
                                  <p:stCondLst>
                                    <p:cond delay="0"/>
                                  </p:stCondLst>
                                  <p:childTnLst>
                                    <p:set>
                                      <p:cBhvr>
                                        <p:cTn id="102" dur="1" fill="hold">
                                          <p:stCondLst>
                                            <p:cond delay="0"/>
                                          </p:stCondLst>
                                        </p:cTn>
                                        <p:tgtEl>
                                          <p:spTgt spid="25"/>
                                        </p:tgtEl>
                                        <p:attrNameLst>
                                          <p:attrName>style.visibility</p:attrName>
                                        </p:attrNameLst>
                                      </p:cBhvr>
                                      <p:to>
                                        <p:strVal val="visible"/>
                                      </p:to>
                                    </p:set>
                                    <p:animEffect transition="in" filter="box(in)">
                                      <p:cBhvr>
                                        <p:cTn id="103" dur="2000"/>
                                        <p:tgtEl>
                                          <p:spTgt spid="25"/>
                                        </p:tgtEl>
                                      </p:cBhvr>
                                    </p:animEffect>
                                  </p:childTnLst>
                                </p:cTn>
                              </p:par>
                              <p:par>
                                <p:cTn id="104" presetID="4" presetClass="entr" presetSubtype="16" fill="hold" grpId="0" nodeType="withEffect">
                                  <p:stCondLst>
                                    <p:cond delay="0"/>
                                  </p:stCondLst>
                                  <p:childTnLst>
                                    <p:set>
                                      <p:cBhvr>
                                        <p:cTn id="105" dur="1" fill="hold">
                                          <p:stCondLst>
                                            <p:cond delay="0"/>
                                          </p:stCondLst>
                                        </p:cTn>
                                        <p:tgtEl>
                                          <p:spTgt spid="26"/>
                                        </p:tgtEl>
                                        <p:attrNameLst>
                                          <p:attrName>style.visibility</p:attrName>
                                        </p:attrNameLst>
                                      </p:cBhvr>
                                      <p:to>
                                        <p:strVal val="visible"/>
                                      </p:to>
                                    </p:set>
                                    <p:animEffect transition="in" filter="box(in)">
                                      <p:cBhvr>
                                        <p:cTn id="106" dur="2000"/>
                                        <p:tgtEl>
                                          <p:spTgt spid="26"/>
                                        </p:tgtEl>
                                      </p:cBhvr>
                                    </p:animEffect>
                                  </p:childTnLst>
                                </p:cTn>
                              </p:par>
                            </p:childTnLst>
                          </p:cTn>
                        </p:par>
                      </p:childTnLst>
                    </p:cTn>
                  </p:par>
                  <p:par>
                    <p:cTn id="107" fill="hold">
                      <p:stCondLst>
                        <p:cond delay="indefinite"/>
                      </p:stCondLst>
                      <p:childTnLst>
                        <p:par>
                          <p:cTn id="108" fill="hold">
                            <p:stCondLst>
                              <p:cond delay="0"/>
                            </p:stCondLst>
                            <p:childTnLst>
                              <p:par>
                                <p:cTn id="109" presetID="4" presetClass="entr" presetSubtype="16" fill="hold" grpId="0" nodeType="clickEffect">
                                  <p:stCondLst>
                                    <p:cond delay="0"/>
                                  </p:stCondLst>
                                  <p:childTnLst>
                                    <p:set>
                                      <p:cBhvr>
                                        <p:cTn id="110" dur="1" fill="hold">
                                          <p:stCondLst>
                                            <p:cond delay="0"/>
                                          </p:stCondLst>
                                        </p:cTn>
                                        <p:tgtEl>
                                          <p:spTgt spid="27"/>
                                        </p:tgtEl>
                                        <p:attrNameLst>
                                          <p:attrName>style.visibility</p:attrName>
                                        </p:attrNameLst>
                                      </p:cBhvr>
                                      <p:to>
                                        <p:strVal val="visible"/>
                                      </p:to>
                                    </p:set>
                                    <p:animEffect transition="in" filter="box(in)">
                                      <p:cBhvr>
                                        <p:cTn id="111" dur="2000"/>
                                        <p:tgtEl>
                                          <p:spTgt spid="27"/>
                                        </p:tgtEl>
                                      </p:cBhvr>
                                    </p:animEffect>
                                  </p:childTnLst>
                                </p:cTn>
                              </p:par>
                              <p:par>
                                <p:cTn id="112" presetID="4" presetClass="entr" presetSubtype="16" fill="hold" grpId="0" nodeType="withEffect">
                                  <p:stCondLst>
                                    <p:cond delay="0"/>
                                  </p:stCondLst>
                                  <p:childTnLst>
                                    <p:set>
                                      <p:cBhvr>
                                        <p:cTn id="113" dur="1" fill="hold">
                                          <p:stCondLst>
                                            <p:cond delay="0"/>
                                          </p:stCondLst>
                                        </p:cTn>
                                        <p:tgtEl>
                                          <p:spTgt spid="28"/>
                                        </p:tgtEl>
                                        <p:attrNameLst>
                                          <p:attrName>style.visibility</p:attrName>
                                        </p:attrNameLst>
                                      </p:cBhvr>
                                      <p:to>
                                        <p:strVal val="visible"/>
                                      </p:to>
                                    </p:set>
                                    <p:animEffect transition="in" filter="box(in)">
                                      <p:cBhvr>
                                        <p:cTn id="114" dur="2000"/>
                                        <p:tgtEl>
                                          <p:spTgt spid="28"/>
                                        </p:tgtEl>
                                      </p:cBhvr>
                                    </p:animEffect>
                                  </p:childTnLst>
                                </p:cTn>
                              </p:par>
                              <p:par>
                                <p:cTn id="115" presetID="4" presetClass="entr" presetSubtype="16" fill="hold" grpId="0" nodeType="withEffect">
                                  <p:stCondLst>
                                    <p:cond delay="0"/>
                                  </p:stCondLst>
                                  <p:childTnLst>
                                    <p:set>
                                      <p:cBhvr>
                                        <p:cTn id="116" dur="1" fill="hold">
                                          <p:stCondLst>
                                            <p:cond delay="0"/>
                                          </p:stCondLst>
                                        </p:cTn>
                                        <p:tgtEl>
                                          <p:spTgt spid="29"/>
                                        </p:tgtEl>
                                        <p:attrNameLst>
                                          <p:attrName>style.visibility</p:attrName>
                                        </p:attrNameLst>
                                      </p:cBhvr>
                                      <p:to>
                                        <p:strVal val="visible"/>
                                      </p:to>
                                    </p:set>
                                    <p:animEffect transition="in" filter="box(in)">
                                      <p:cBhvr>
                                        <p:cTn id="117" dur="2000"/>
                                        <p:tgtEl>
                                          <p:spTgt spid="29"/>
                                        </p:tgtEl>
                                      </p:cBhvr>
                                    </p:animEffect>
                                  </p:childTnLst>
                                </p:cTn>
                              </p:par>
                              <p:par>
                                <p:cTn id="118" presetID="4" presetClass="entr" presetSubtype="16" fill="hold" grpId="0" nodeType="withEffect">
                                  <p:stCondLst>
                                    <p:cond delay="0"/>
                                  </p:stCondLst>
                                  <p:childTnLst>
                                    <p:set>
                                      <p:cBhvr>
                                        <p:cTn id="119" dur="1" fill="hold">
                                          <p:stCondLst>
                                            <p:cond delay="0"/>
                                          </p:stCondLst>
                                        </p:cTn>
                                        <p:tgtEl>
                                          <p:spTgt spid="30"/>
                                        </p:tgtEl>
                                        <p:attrNameLst>
                                          <p:attrName>style.visibility</p:attrName>
                                        </p:attrNameLst>
                                      </p:cBhvr>
                                      <p:to>
                                        <p:strVal val="visible"/>
                                      </p:to>
                                    </p:set>
                                    <p:animEffect transition="in" filter="box(in)">
                                      <p:cBhvr>
                                        <p:cTn id="120" dur="2000"/>
                                        <p:tgtEl>
                                          <p:spTgt spid="30"/>
                                        </p:tgtEl>
                                      </p:cBhvr>
                                    </p:animEffect>
                                  </p:childTnLst>
                                </p:cTn>
                              </p:par>
                              <p:par>
                                <p:cTn id="121" presetID="4" presetClass="entr" presetSubtype="16" fill="hold" grpId="0" nodeType="withEffect">
                                  <p:stCondLst>
                                    <p:cond delay="0"/>
                                  </p:stCondLst>
                                  <p:childTnLst>
                                    <p:set>
                                      <p:cBhvr>
                                        <p:cTn id="122" dur="1" fill="hold">
                                          <p:stCondLst>
                                            <p:cond delay="0"/>
                                          </p:stCondLst>
                                        </p:cTn>
                                        <p:tgtEl>
                                          <p:spTgt spid="31"/>
                                        </p:tgtEl>
                                        <p:attrNameLst>
                                          <p:attrName>style.visibility</p:attrName>
                                        </p:attrNameLst>
                                      </p:cBhvr>
                                      <p:to>
                                        <p:strVal val="visible"/>
                                      </p:to>
                                    </p:set>
                                    <p:animEffect transition="in" filter="box(in)">
                                      <p:cBhvr>
                                        <p:cTn id="123" dur="2000"/>
                                        <p:tgtEl>
                                          <p:spTgt spid="31"/>
                                        </p:tgtEl>
                                      </p:cBhvr>
                                    </p:animEffect>
                                  </p:childTnLst>
                                </p:cTn>
                              </p:par>
                            </p:childTnLst>
                          </p:cTn>
                        </p:par>
                      </p:childTnLst>
                    </p:cTn>
                  </p:par>
                  <p:par>
                    <p:cTn id="124" fill="hold">
                      <p:stCondLst>
                        <p:cond delay="indefinite"/>
                      </p:stCondLst>
                      <p:childTnLst>
                        <p:par>
                          <p:cTn id="125" fill="hold">
                            <p:stCondLst>
                              <p:cond delay="0"/>
                            </p:stCondLst>
                            <p:childTnLst>
                              <p:par>
                                <p:cTn id="126" presetID="4" presetClass="entr" presetSubtype="16" fill="hold" grpId="0" nodeType="clickEffect">
                                  <p:stCondLst>
                                    <p:cond delay="0"/>
                                  </p:stCondLst>
                                  <p:childTnLst>
                                    <p:set>
                                      <p:cBhvr>
                                        <p:cTn id="127" dur="1" fill="hold">
                                          <p:stCondLst>
                                            <p:cond delay="0"/>
                                          </p:stCondLst>
                                        </p:cTn>
                                        <p:tgtEl>
                                          <p:spTgt spid="12"/>
                                        </p:tgtEl>
                                        <p:attrNameLst>
                                          <p:attrName>style.visibility</p:attrName>
                                        </p:attrNameLst>
                                      </p:cBhvr>
                                      <p:to>
                                        <p:strVal val="visible"/>
                                      </p:to>
                                    </p:set>
                                    <p:animEffect transition="in" filter="box(in)">
                                      <p:cBhvr>
                                        <p:cTn id="128" dur="2000"/>
                                        <p:tgtEl>
                                          <p:spTgt spid="12"/>
                                        </p:tgtEl>
                                      </p:cBhvr>
                                    </p:animEffect>
                                  </p:childTnLst>
                                </p:cTn>
                              </p:par>
                              <p:par>
                                <p:cTn id="129" presetID="4" presetClass="entr" presetSubtype="16" fill="hold" grpId="0" nodeType="withEffect">
                                  <p:stCondLst>
                                    <p:cond delay="0"/>
                                  </p:stCondLst>
                                  <p:childTnLst>
                                    <p:set>
                                      <p:cBhvr>
                                        <p:cTn id="130" dur="1" fill="hold">
                                          <p:stCondLst>
                                            <p:cond delay="0"/>
                                          </p:stCondLst>
                                        </p:cTn>
                                        <p:tgtEl>
                                          <p:spTgt spid="43"/>
                                        </p:tgtEl>
                                        <p:attrNameLst>
                                          <p:attrName>style.visibility</p:attrName>
                                        </p:attrNameLst>
                                      </p:cBhvr>
                                      <p:to>
                                        <p:strVal val="visible"/>
                                      </p:to>
                                    </p:set>
                                    <p:animEffect transition="in" filter="box(in)">
                                      <p:cBhvr>
                                        <p:cTn id="131" dur="2000"/>
                                        <p:tgtEl>
                                          <p:spTgt spid="43"/>
                                        </p:tgtEl>
                                      </p:cBhvr>
                                    </p:animEffect>
                                  </p:childTnLst>
                                </p:cTn>
                              </p:par>
                              <p:par>
                                <p:cTn id="132" presetID="4" presetClass="entr" presetSubtype="16" fill="hold" grpId="0" nodeType="withEffect">
                                  <p:stCondLst>
                                    <p:cond delay="0"/>
                                  </p:stCondLst>
                                  <p:childTnLst>
                                    <p:set>
                                      <p:cBhvr>
                                        <p:cTn id="133" dur="1" fill="hold">
                                          <p:stCondLst>
                                            <p:cond delay="0"/>
                                          </p:stCondLst>
                                        </p:cTn>
                                        <p:tgtEl>
                                          <p:spTgt spid="44"/>
                                        </p:tgtEl>
                                        <p:attrNameLst>
                                          <p:attrName>style.visibility</p:attrName>
                                        </p:attrNameLst>
                                      </p:cBhvr>
                                      <p:to>
                                        <p:strVal val="visible"/>
                                      </p:to>
                                    </p:set>
                                    <p:animEffect transition="in" filter="box(in)">
                                      <p:cBhvr>
                                        <p:cTn id="134" dur="2000"/>
                                        <p:tgtEl>
                                          <p:spTgt spid="44"/>
                                        </p:tgtEl>
                                      </p:cBhvr>
                                    </p:animEffect>
                                  </p:childTnLst>
                                </p:cTn>
                              </p:par>
                              <p:par>
                                <p:cTn id="135" presetID="4" presetClass="entr" presetSubtype="16" fill="hold" grpId="0" nodeType="withEffect">
                                  <p:stCondLst>
                                    <p:cond delay="0"/>
                                  </p:stCondLst>
                                  <p:childTnLst>
                                    <p:set>
                                      <p:cBhvr>
                                        <p:cTn id="136" dur="1" fill="hold">
                                          <p:stCondLst>
                                            <p:cond delay="0"/>
                                          </p:stCondLst>
                                        </p:cTn>
                                        <p:tgtEl>
                                          <p:spTgt spid="45"/>
                                        </p:tgtEl>
                                        <p:attrNameLst>
                                          <p:attrName>style.visibility</p:attrName>
                                        </p:attrNameLst>
                                      </p:cBhvr>
                                      <p:to>
                                        <p:strVal val="visible"/>
                                      </p:to>
                                    </p:set>
                                    <p:animEffect transition="in" filter="box(in)">
                                      <p:cBhvr>
                                        <p:cTn id="137" dur="2000"/>
                                        <p:tgtEl>
                                          <p:spTgt spid="45"/>
                                        </p:tgtEl>
                                      </p:cBhvr>
                                    </p:animEffect>
                                  </p:childTnLst>
                                </p:cTn>
                              </p:par>
                              <p:par>
                                <p:cTn id="138" presetID="4" presetClass="entr" presetSubtype="16" fill="hold" grpId="0" nodeType="withEffect">
                                  <p:stCondLst>
                                    <p:cond delay="0"/>
                                  </p:stCondLst>
                                  <p:childTnLst>
                                    <p:set>
                                      <p:cBhvr>
                                        <p:cTn id="139" dur="1" fill="hold">
                                          <p:stCondLst>
                                            <p:cond delay="0"/>
                                          </p:stCondLst>
                                        </p:cTn>
                                        <p:tgtEl>
                                          <p:spTgt spid="46"/>
                                        </p:tgtEl>
                                        <p:attrNameLst>
                                          <p:attrName>style.visibility</p:attrName>
                                        </p:attrNameLst>
                                      </p:cBhvr>
                                      <p:to>
                                        <p:strVal val="visible"/>
                                      </p:to>
                                    </p:set>
                                    <p:animEffect transition="in" filter="box(in)">
                                      <p:cBhvr>
                                        <p:cTn id="140" dur="2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bldLvl="0" animBg="1"/>
      <p:bldP spid="3" grpId="0" bldLvl="0" animBg="1"/>
      <p:bldP spid="5" grpId="0" bldLvl="0" animBg="1"/>
      <p:bldP spid="6" grpId="0" bldLvl="0" animBg="1"/>
      <p:bldP spid="7" grpId="0" bldLvl="0" animBg="1"/>
      <p:bldP spid="10" grpId="0" bldLvl="0" animBg="1"/>
      <p:bldP spid="11" grpId="0" bldLvl="0" animBg="1"/>
      <p:bldP spid="13" grpId="0" bldLvl="0" animBg="1"/>
      <p:bldP spid="14" grpId="0" bldLvl="0" animBg="1"/>
      <p:bldP spid="15" grpId="0" bldLvl="0" animBg="1"/>
      <p:bldP spid="16" grpId="0" bldLvl="0" animBg="1"/>
      <p:bldP spid="17" grpId="0" bldLvl="0" animBg="1"/>
      <p:bldP spid="18" grpId="0" bldLvl="0" animBg="1"/>
      <p:bldP spid="19" grpId="0" bldLvl="0" animBg="1"/>
      <p:bldP spid="20" grpId="0" bldLvl="0" animBg="1"/>
      <p:bldP spid="21" grpId="0" bldLvl="0" animBg="1"/>
      <p:bldP spid="22" grpId="0" bldLvl="0" animBg="1"/>
      <p:bldP spid="23" grpId="0" bldLvl="0" animBg="1"/>
      <p:bldP spid="24" grpId="0" bldLvl="0" animBg="1"/>
      <p:bldP spid="25" grpId="0" bldLvl="0" animBg="1"/>
      <p:bldP spid="26" grpId="0" bldLvl="0" animBg="1"/>
      <p:bldP spid="27" grpId="0" bldLvl="0" animBg="1"/>
      <p:bldP spid="28" grpId="0" bldLvl="0" animBg="1"/>
      <p:bldP spid="29" grpId="0" bldLvl="0" animBg="1"/>
      <p:bldP spid="30" grpId="0" bldLvl="0" animBg="1"/>
      <p:bldP spid="31" grpId="0" bldLvl="0" animBg="1"/>
      <p:bldP spid="12" grpId="0" bldLvl="0" animBg="1"/>
      <p:bldP spid="43" grpId="0" bldLvl="0" animBg="1"/>
      <p:bldP spid="44" grpId="0" bldLvl="0" animBg="1"/>
      <p:bldP spid="45" grpId="0" bldLvl="0" animBg="1"/>
      <p:bldP spid="46"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4" name="Picture 3" descr="images.jpegzxc"/>
          <p:cNvPicPr>
            <a:picLocks noChangeAspect="1"/>
          </p:cNvPicPr>
          <p:nvPr/>
        </p:nvPicPr>
        <p:blipFill>
          <a:blip r:embed="rId1">
            <a:clrChange>
              <a:clrFrom>
                <a:srgbClr val="EAEAEA">
                  <a:alpha val="100000"/>
                </a:srgbClr>
              </a:clrFrom>
              <a:clrTo>
                <a:srgbClr val="EAEAEA">
                  <a:alpha val="100000"/>
                  <a:alpha val="0"/>
                </a:srgbClr>
              </a:clrTo>
            </a:clrChange>
          </a:blip>
          <a:stretch>
            <a:fillRect/>
          </a:stretch>
        </p:blipFill>
        <p:spPr>
          <a:xfrm>
            <a:off x="6992620" y="1979930"/>
            <a:ext cx="1971675" cy="2771775"/>
          </a:xfrm>
          <a:prstGeom prst="rect">
            <a:avLst/>
          </a:prstGeom>
        </p:spPr>
      </p:pic>
      <p:sp>
        <p:nvSpPr>
          <p:cNvPr id="5" name="Rectangles 4"/>
          <p:cNvSpPr/>
          <p:nvPr/>
        </p:nvSpPr>
        <p:spPr>
          <a:xfrm>
            <a:off x="1645920" y="1006475"/>
            <a:ext cx="5661025" cy="2623185"/>
          </a:xfrm>
          <a:prstGeom prst="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Google Shape;63;p14"/>
          <p:cNvPicPr preferRelativeResize="0"/>
          <p:nvPr/>
        </p:nvPicPr>
        <p:blipFill rotWithShape="1">
          <a:blip r:embed="rId2"/>
          <a:srcRect/>
          <a:stretch>
            <a:fillRect/>
          </a:stretch>
        </p:blipFill>
        <p:spPr>
          <a:xfrm>
            <a:off x="7604060" y="147870"/>
            <a:ext cx="1232526" cy="611875"/>
          </a:xfrm>
          <a:prstGeom prst="rect">
            <a:avLst/>
          </a:prstGeom>
          <a:noFill/>
          <a:ln>
            <a:noFill/>
          </a:ln>
        </p:spPr>
      </p:pic>
      <p:sp>
        <p:nvSpPr>
          <p:cNvPr id="11" name="Rectangle 6"/>
          <p:cNvSpPr/>
          <p:nvPr/>
        </p:nvSpPr>
        <p:spPr>
          <a:xfrm>
            <a:off x="13286769" y="3726815"/>
            <a:ext cx="258097" cy="271498"/>
          </a:xfrm>
          <a:prstGeom prst="rect">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0000FF"/>
              </a:solidFill>
            </a:endParaRPr>
          </a:p>
        </p:txBody>
      </p:sp>
      <p:sp>
        <p:nvSpPr>
          <p:cNvPr id="3" name="Rectangles 2"/>
          <p:cNvSpPr/>
          <p:nvPr/>
        </p:nvSpPr>
        <p:spPr>
          <a:xfrm>
            <a:off x="1802130" y="1159510"/>
            <a:ext cx="5347335" cy="228917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lang="en-US" sz="2400" b="1" dirty="0">
                <a:solidFill>
                  <a:schemeClr val="bg1"/>
                </a:solidFill>
                <a:latin typeface="Arial" panose="020B0604020202020204" pitchFamily="34" charset="0"/>
                <a:sym typeface="+mn-ea"/>
              </a:rPr>
              <a:t>          Exercise-7 A Q. No A</a:t>
            </a:r>
            <a:endParaRPr lang="en-US" sz="2400" b="1" dirty="0">
              <a:solidFill>
                <a:schemeClr val="bg1"/>
              </a:solidFill>
              <a:latin typeface="Arial" panose="020B0604020202020204" pitchFamily="34" charset="0"/>
              <a:sym typeface="+mn-ea"/>
            </a:endParaRPr>
          </a:p>
          <a:p>
            <a:pPr>
              <a:lnSpc>
                <a:spcPct val="100000"/>
              </a:lnSpc>
            </a:pPr>
            <a:r>
              <a:rPr lang="en-US" sz="2400" b="1" dirty="0">
                <a:solidFill>
                  <a:schemeClr val="bg1"/>
                </a:solidFill>
                <a:latin typeface="Arial" panose="020B0604020202020204" pitchFamily="34" charset="0"/>
                <a:sym typeface="+mn-ea"/>
              </a:rPr>
              <a:t>                in the notebook.</a:t>
            </a:r>
            <a:endParaRPr lang="en-US" sz="2400" b="1" dirty="0">
              <a:solidFill>
                <a:schemeClr val="bg1"/>
              </a:solidFill>
              <a:effectLst/>
              <a:latin typeface="Arial" panose="020B0604020202020204" pitchFamily="34" charset="0"/>
              <a:ea typeface="Calibri" panose="020F0502020204030204" pitchFamily="34" charset="0"/>
              <a:cs typeface="Arial" panose="020B0604020202020204" pitchFamily="34" charset="0"/>
              <a:sym typeface="+mn-ea"/>
            </a:endParaRPr>
          </a:p>
        </p:txBody>
      </p:sp>
      <p:sp>
        <p:nvSpPr>
          <p:cNvPr id="2"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200" b="1" i="0" u="none" strike="noStrike"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rgbClr val="FF0000"/>
                </a:solidFill>
                <a:latin typeface="Algerian" panose="04020705040A02060702" pitchFamily="82" charset="0"/>
                <a:sym typeface="+mn-ea"/>
              </a:rPr>
              <a:t> </a:t>
            </a:r>
            <a:endParaRPr lang="en-US" sz="1800" b="1" dirty="0">
              <a:solidFill>
                <a:srgbClr val="FF0000"/>
              </a:solidFill>
              <a:latin typeface="Algerian" panose="04020705040A02060702" pitchFamily="82" charset="0"/>
              <a:sym typeface="+mn-ea"/>
            </a:endParaRPr>
          </a:p>
          <a:p>
            <a:pPr marL="0" marR="0" lvl="0" indent="0" algn="l" rtl="0">
              <a:lnSpc>
                <a:spcPct val="100000"/>
              </a:lnSpc>
              <a:spcBef>
                <a:spcPts val="0"/>
              </a:spcBef>
              <a:spcAft>
                <a:spcPts val="0"/>
              </a:spcAft>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i="0" u="none" strike="noStrike" cap="none">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ransition>
    <p:cover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15" name="Google Shape;65;p14"/>
          <p:cNvSpPr txBox="1"/>
          <p:nvPr/>
        </p:nvSpPr>
        <p:spPr>
          <a:xfrm>
            <a:off x="180975" y="1621790"/>
            <a:ext cx="878332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Name of figures with only length and width  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4" name="Google Shape;65;p14"/>
          <p:cNvSpPr txBox="1"/>
          <p:nvPr/>
        </p:nvSpPr>
        <p:spPr>
          <a:xfrm>
            <a:off x="200025" y="2264410"/>
            <a:ext cx="868807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Name a shape with 3 sides</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________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1" name="Google Shape;65;p14"/>
          <p:cNvSpPr txBox="1"/>
          <p:nvPr/>
        </p:nvSpPr>
        <p:spPr>
          <a:xfrm>
            <a:off x="179705" y="2936240"/>
            <a:ext cx="8943340" cy="513715"/>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Name the solid which has three faces ___________</a:t>
            </a: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2" name="Google Shape;65;p14"/>
          <p:cNvSpPr txBox="1"/>
          <p:nvPr/>
        </p:nvSpPr>
        <p:spPr>
          <a:xfrm>
            <a:off x="153035" y="3664585"/>
            <a:ext cx="8839200" cy="523875"/>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4)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Name the solid with one vertex</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2097157" name="Google Shape;63;p14"/>
          <p:cNvPicPr preferRelativeResize="0"/>
          <p:nvPr/>
        </p:nvPicPr>
        <p:blipFill rotWithShape="1">
          <a:blip r:embed="rId1"/>
          <a:srcRect/>
          <a:stretch>
            <a:fillRect/>
          </a:stretch>
        </p:blipFill>
        <p:spPr>
          <a:xfrm>
            <a:off x="7683435" y="152950"/>
            <a:ext cx="1232526" cy="611875"/>
          </a:xfrm>
          <a:prstGeom prst="rect">
            <a:avLst/>
          </a:prstGeom>
          <a:noFill/>
          <a:ln>
            <a:noFill/>
          </a:ln>
        </p:spPr>
      </p:pic>
      <p:sp>
        <p:nvSpPr>
          <p:cNvPr id="4" name="Text Box 3"/>
          <p:cNvSpPr txBox="1"/>
          <p:nvPr/>
        </p:nvSpPr>
        <p:spPr>
          <a:xfrm>
            <a:off x="180975" y="1071245"/>
            <a:ext cx="3983355" cy="460375"/>
          </a:xfrm>
          <a:prstGeom prst="rect">
            <a:avLst/>
          </a:prstGeom>
          <a:noFill/>
        </p:spPr>
        <p:txBody>
          <a:bodyPr wrap="square" rtlCol="0" anchor="t">
            <a:spAutoFit/>
          </a:bodyPr>
          <a:lstStyle/>
          <a:p>
            <a:r>
              <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sym typeface="+mn-ea"/>
              </a:rPr>
              <a:t>Answer the following :</a:t>
            </a:r>
            <a:endParaRPr lang="en-US" sz="2400" b="1" dirty="0">
              <a:solidFill>
                <a:schemeClr val="tx1"/>
              </a:solidFill>
              <a:effectLst/>
              <a:latin typeface="Arial" panose="020B0604020202020204" pitchFamily="34" charset="0"/>
              <a:cs typeface="Arial" panose="020B0604020202020204" pitchFamily="34" charset="0"/>
              <a:sym typeface="+mn-ea"/>
            </a:endParaRPr>
          </a:p>
        </p:txBody>
      </p:sp>
      <p:sp>
        <p:nvSpPr>
          <p:cNvPr id="5" name="Rectangles 4"/>
          <p:cNvSpPr/>
          <p:nvPr>
            <p:custDataLst>
              <p:tags r:id="rId2"/>
            </p:custDataLst>
          </p:nvPr>
        </p:nvSpPr>
        <p:spPr>
          <a:xfrm>
            <a:off x="6844030" y="1621790"/>
            <a:ext cx="21202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2-D shapes</a:t>
            </a:r>
            <a:endParaRPr lang="en-US" sz="2400" b="1">
              <a:solidFill>
                <a:schemeClr val="tx1"/>
              </a:solidFill>
            </a:endParaRPr>
          </a:p>
        </p:txBody>
      </p:sp>
      <p:sp>
        <p:nvSpPr>
          <p:cNvPr id="3" name="Rectangles 2"/>
          <p:cNvSpPr/>
          <p:nvPr>
            <p:custDataLst>
              <p:tags r:id="rId3"/>
            </p:custDataLst>
          </p:nvPr>
        </p:nvSpPr>
        <p:spPr>
          <a:xfrm>
            <a:off x="4565015" y="2275840"/>
            <a:ext cx="156400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triangle</a:t>
            </a:r>
            <a:endParaRPr lang="en-US" sz="2400" b="1">
              <a:solidFill>
                <a:schemeClr val="tx1"/>
              </a:solidFill>
            </a:endParaRPr>
          </a:p>
        </p:txBody>
      </p:sp>
      <p:sp>
        <p:nvSpPr>
          <p:cNvPr id="6" name="Rectangles 5"/>
          <p:cNvSpPr/>
          <p:nvPr>
            <p:custDataLst>
              <p:tags r:id="rId4"/>
            </p:custDataLst>
          </p:nvPr>
        </p:nvSpPr>
        <p:spPr>
          <a:xfrm>
            <a:off x="6191250" y="2936240"/>
            <a:ext cx="1670050" cy="39052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cylinder</a:t>
            </a:r>
            <a:endParaRPr lang="en-US" sz="2400" b="1">
              <a:solidFill>
                <a:schemeClr val="tx1"/>
              </a:solidFill>
            </a:endParaRPr>
          </a:p>
        </p:txBody>
      </p:sp>
      <p:sp>
        <p:nvSpPr>
          <p:cNvPr id="7" name="Rectangles 6"/>
          <p:cNvSpPr/>
          <p:nvPr>
            <p:custDataLst>
              <p:tags r:id="rId5"/>
            </p:custDataLst>
          </p:nvPr>
        </p:nvSpPr>
        <p:spPr>
          <a:xfrm>
            <a:off x="5398135" y="3664585"/>
            <a:ext cx="167005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cone</a:t>
            </a:r>
            <a:endParaRPr lang="en-US" sz="2400" b="1">
              <a:solidFill>
                <a:schemeClr val="tx1"/>
              </a:solidFill>
            </a:endParaRPr>
          </a:p>
        </p:txBody>
      </p:sp>
      <p:sp>
        <p:nvSpPr>
          <p:cNvPr id="2" name="Google Shape;64;p14"/>
          <p:cNvSpPr txBox="1"/>
          <p:nvPr/>
        </p:nvSpPr>
        <p:spPr>
          <a:xfrm>
            <a:off x="103505" y="153035"/>
            <a:ext cx="8784590" cy="781050"/>
          </a:xfrm>
          <a:prstGeom prst="rect">
            <a:avLst/>
          </a:prstGeom>
          <a:noFill/>
          <a:ln>
            <a:noFill/>
          </a:ln>
        </p:spPr>
        <p:txBody>
          <a:bodyPr spcFirstLastPara="1" wrap="square" lIns="91425" tIns="91425" rIns="91425" bIns="91425" anchor="t" anchorCtr="0">
            <a:noAutofit/>
          </a:bodyP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200" b="1" i="0" u="none" strike="noStrike"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dirty="0">
              <a:solidFill>
                <a:srgbClr val="FF0000"/>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i="0" u="none" strike="noStrike" cap="none">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5"/>
                                        </p:tgtEl>
                                        <p:attrNameLst>
                                          <p:attrName>style.visibility</p:attrName>
                                        </p:attrNameLst>
                                      </p:cBhvr>
                                      <p:to>
                                        <p:strVal val="visible"/>
                                      </p:to>
                                    </p:set>
                                    <p:anim calcmode="lin" valueType="num">
                                      <p:cBhvr>
                                        <p:cTn id="16"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5"/>
                                        </p:tgtEl>
                                        <p:attrNameLst>
                                          <p:attrName>ppt_y</p:attrName>
                                        </p:attrNameLst>
                                      </p:cBhvr>
                                      <p:tavLst>
                                        <p:tav tm="0">
                                          <p:val>
                                            <p:strVal val="#ppt_y"/>
                                          </p:val>
                                        </p:tav>
                                        <p:tav tm="100000">
                                          <p:val>
                                            <p:strVal val="#ppt_y"/>
                                          </p:val>
                                        </p:tav>
                                      </p:tavLst>
                                    </p:anim>
                                    <p:anim calcmode="lin" valueType="num">
                                      <p:cBhvr>
                                        <p:cTn id="18"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4"/>
                                        </p:tgtEl>
                                        <p:attrNameLst>
                                          <p:attrName>style.visibility</p:attrName>
                                        </p:attrNameLst>
                                      </p:cBhvr>
                                      <p:to>
                                        <p:strVal val="visible"/>
                                      </p:to>
                                    </p:set>
                                    <p:anim calcmode="lin" valueType="num">
                                      <p:cBhvr>
                                        <p:cTn id="25"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4"/>
                                        </p:tgtEl>
                                        <p:attrNameLst>
                                          <p:attrName>ppt_y</p:attrName>
                                        </p:attrNameLst>
                                      </p:cBhvr>
                                      <p:tavLst>
                                        <p:tav tm="0">
                                          <p:val>
                                            <p:strVal val="#ppt_y"/>
                                          </p:val>
                                        </p:tav>
                                        <p:tav tm="100000">
                                          <p:val>
                                            <p:strVal val="#ppt_y"/>
                                          </p:val>
                                        </p:tav>
                                      </p:tavLst>
                                    </p:anim>
                                    <p:anim calcmode="lin" valueType="num">
                                      <p:cBhvr>
                                        <p:cTn id="27"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1"/>
                                        </p:tgtEl>
                                        <p:attrNameLst>
                                          <p:attrName>style.visibility</p:attrName>
                                        </p:attrNameLst>
                                      </p:cBhvr>
                                      <p:to>
                                        <p:strVal val="visible"/>
                                      </p:to>
                                    </p:set>
                                    <p:anim calcmode="lin" valueType="num">
                                      <p:cBhvr>
                                        <p:cTn id="34"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11"/>
                                        </p:tgtEl>
                                        <p:attrNameLst>
                                          <p:attrName>ppt_y</p:attrName>
                                        </p:attrNameLst>
                                      </p:cBhvr>
                                      <p:tavLst>
                                        <p:tav tm="0">
                                          <p:val>
                                            <p:strVal val="#ppt_y"/>
                                          </p:val>
                                        </p:tav>
                                        <p:tav tm="100000">
                                          <p:val>
                                            <p:strVal val="#ppt_y"/>
                                          </p:val>
                                        </p:tav>
                                      </p:tavLst>
                                    </p:anim>
                                    <p:anim calcmode="lin" valueType="num">
                                      <p:cBhvr>
                                        <p:cTn id="36"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12"/>
                                        </p:tgtEl>
                                        <p:attrNameLst>
                                          <p:attrName>ppt_y</p:attrName>
                                        </p:attrNameLst>
                                      </p:cBhvr>
                                      <p:tavLst>
                                        <p:tav tm="0">
                                          <p:val>
                                            <p:strVal val="#ppt_y"/>
                                          </p:val>
                                        </p:tav>
                                        <p:tav tm="100000">
                                          <p:val>
                                            <p:strVal val="#ppt_y"/>
                                          </p:val>
                                        </p:tav>
                                      </p:tavLst>
                                    </p:anim>
                                    <p:anim calcmode="lin" valueType="num">
                                      <p:cBhvr>
                                        <p:cTn id="45" dur="500" fill="hold"/>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12"/>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box(in)">
                                      <p:cBhvr>
                                        <p:cTn id="52" dur="20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
                                        </p:tgtEl>
                                        <p:attrNameLst>
                                          <p:attrName>style.visibility</p:attrName>
                                        </p:attrNameLst>
                                      </p:cBhvr>
                                      <p:to>
                                        <p:strVal val="visible"/>
                                      </p:to>
                                    </p:set>
                                    <p:animEffect transition="in" filter="box(in)">
                                      <p:cBhvr>
                                        <p:cTn id="57" dur="2000"/>
                                        <p:tgtEl>
                                          <p:spTgt spid="3"/>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box(in)">
                                      <p:cBhvr>
                                        <p:cTn id="62" dur="2000"/>
                                        <p:tgtEl>
                                          <p:spTgt spid="6"/>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box(in)">
                                      <p:cBhvr>
                                        <p:cTn id="6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P spid="11" grpId="0"/>
      <p:bldP spid="12" grpId="0"/>
      <p:bldP spid="5" grpId="0" bldLvl="0" animBg="1"/>
      <p:bldP spid="3" grpId="0" bldLvl="0" animBg="1"/>
      <p:bldP spid="6" grpId="0" bldLvl="0" animBg="1"/>
      <p:bldP spid="7"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725345" y="152950"/>
            <a:ext cx="1232526" cy="611875"/>
          </a:xfrm>
          <a:prstGeom prst="rect">
            <a:avLst/>
          </a:prstGeom>
          <a:noFill/>
          <a:ln>
            <a:noFill/>
          </a:ln>
        </p:spPr>
      </p:pic>
      <p:sp>
        <p:nvSpPr>
          <p:cNvPr id="8" name="Google Shape;65;p14"/>
          <p:cNvSpPr txBox="1"/>
          <p:nvPr/>
        </p:nvSpPr>
        <p:spPr>
          <a:xfrm>
            <a:off x="90170" y="1287145"/>
            <a:ext cx="8963660" cy="59436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5)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Name the solid which has only one faces</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__________.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9" name="Google Shape;65;p14"/>
          <p:cNvSpPr txBox="1"/>
          <p:nvPr/>
        </p:nvSpPr>
        <p:spPr>
          <a:xfrm>
            <a:off x="90170" y="3037840"/>
            <a:ext cx="7846695" cy="640715"/>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7) Name a 2-D  shape with no diagonals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________.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10" name="Google Shape;65;p14"/>
          <p:cNvSpPr txBox="1"/>
          <p:nvPr/>
        </p:nvSpPr>
        <p:spPr>
          <a:xfrm>
            <a:off x="90170" y="3837305"/>
            <a:ext cx="6432550" cy="68961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8) Name a solid with two faces  ________.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3" name="Google Shape;65;p14"/>
          <p:cNvSpPr txBox="1"/>
          <p:nvPr/>
        </p:nvSpPr>
        <p:spPr>
          <a:xfrm>
            <a:off x="90170" y="2177415"/>
            <a:ext cx="8963660" cy="564515"/>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6) How many edges does a cube have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13" name="Rectangles 12"/>
          <p:cNvSpPr/>
          <p:nvPr>
            <p:custDataLst>
              <p:tags r:id="rId2"/>
            </p:custDataLst>
          </p:nvPr>
        </p:nvSpPr>
        <p:spPr>
          <a:xfrm>
            <a:off x="5887720" y="2244090"/>
            <a:ext cx="63500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12</a:t>
            </a:r>
            <a:endParaRPr lang="en-US" sz="2400" b="1">
              <a:solidFill>
                <a:schemeClr val="tx1"/>
              </a:solidFill>
            </a:endParaRPr>
          </a:p>
        </p:txBody>
      </p:sp>
      <p:sp>
        <p:nvSpPr>
          <p:cNvPr id="6" name="Rectangles 5"/>
          <p:cNvSpPr/>
          <p:nvPr>
            <p:custDataLst>
              <p:tags r:id="rId3"/>
            </p:custDataLst>
          </p:nvPr>
        </p:nvSpPr>
        <p:spPr>
          <a:xfrm>
            <a:off x="6790690" y="1345565"/>
            <a:ext cx="135445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sphere</a:t>
            </a:r>
            <a:endParaRPr lang="en-US" sz="2400" b="1">
              <a:solidFill>
                <a:schemeClr val="tx1"/>
              </a:solidFill>
            </a:endParaRPr>
          </a:p>
        </p:txBody>
      </p:sp>
      <p:sp>
        <p:nvSpPr>
          <p:cNvPr id="5" name="Rectangles 4"/>
          <p:cNvSpPr/>
          <p:nvPr>
            <p:custDataLst>
              <p:tags r:id="rId4"/>
            </p:custDataLst>
          </p:nvPr>
        </p:nvSpPr>
        <p:spPr>
          <a:xfrm>
            <a:off x="5975985" y="3121025"/>
            <a:ext cx="14757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triangle</a:t>
            </a:r>
            <a:endParaRPr lang="en-US" sz="2400" b="1">
              <a:solidFill>
                <a:schemeClr val="tx1"/>
              </a:solidFill>
            </a:endParaRPr>
          </a:p>
        </p:txBody>
      </p:sp>
      <p:sp>
        <p:nvSpPr>
          <p:cNvPr id="7" name="Rectangles 6"/>
          <p:cNvSpPr/>
          <p:nvPr>
            <p:custDataLst>
              <p:tags r:id="rId5"/>
            </p:custDataLst>
          </p:nvPr>
        </p:nvSpPr>
        <p:spPr>
          <a:xfrm>
            <a:off x="4726940" y="3900805"/>
            <a:ext cx="14757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Cone</a:t>
            </a:r>
            <a:endParaRPr lang="en-US" sz="2400" b="1">
              <a:solidFill>
                <a:schemeClr val="tx1"/>
              </a:solidFill>
            </a:endParaRPr>
          </a:p>
        </p:txBody>
      </p:sp>
      <p:sp>
        <p:nvSpPr>
          <p:cNvPr id="12" name="Google Shape;64;p14"/>
          <p:cNvSpPr txBox="1"/>
          <p:nvPr/>
        </p:nvSpPr>
        <p:spPr>
          <a:xfrm>
            <a:off x="179705" y="144145"/>
            <a:ext cx="8784590" cy="78105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200" b="1" i="0" u="none" strike="noStrike"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rgbClr val="FF0000"/>
                </a:solidFill>
                <a:latin typeface="Algerian" panose="04020705040A02060702" pitchFamily="82" charset="0"/>
                <a:sym typeface="+mn-ea"/>
              </a:rPr>
              <a:t> </a:t>
            </a:r>
            <a:endParaRPr lang="en-US" sz="1800" b="1" dirty="0">
              <a:solidFill>
                <a:srgbClr val="FF0000"/>
              </a:solidFill>
              <a:latin typeface="Algerian" panose="04020705040A02060702" pitchFamily="82" charset="0"/>
              <a:sym typeface="+mn-ea"/>
            </a:endParaRPr>
          </a:p>
          <a:p>
            <a:pPr marL="0" marR="0" lvl="0" indent="0" algn="l" rtl="0">
              <a:lnSpc>
                <a:spcPct val="100000"/>
              </a:lnSpc>
              <a:spcBef>
                <a:spcPts val="0"/>
              </a:spcBef>
              <a:spcAft>
                <a:spcPts val="0"/>
              </a:spcAft>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i="0" u="none" strike="noStrike" cap="none">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p:cTn id="25" dur="500" fill="hold"/>
                                        <p:tgtEl>
                                          <p:spTgt spid="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9">
                                            <p:txEl>
                                              <p:pRg st="0" end="0"/>
                                            </p:txEl>
                                          </p:spTgt>
                                        </p:tgtEl>
                                        <p:attrNameLst>
                                          <p:attrName>ppt_y</p:attrName>
                                        </p:attrNameLst>
                                      </p:cBhvr>
                                      <p:tavLst>
                                        <p:tav tm="0">
                                          <p:val>
                                            <p:strVal val="#ppt_y"/>
                                          </p:val>
                                        </p:tav>
                                        <p:tav tm="100000">
                                          <p:val>
                                            <p:strVal val="#ppt_y"/>
                                          </p:val>
                                        </p:tav>
                                      </p:tavLst>
                                    </p:anim>
                                    <p:anim calcmode="lin" valueType="num">
                                      <p:cBhvr>
                                        <p:cTn id="27" dur="500" fill="hold"/>
                                        <p:tgtEl>
                                          <p:spTgt spid="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9">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10">
                                            <p:txEl>
                                              <p:pRg st="0" end="0"/>
                                            </p:txEl>
                                          </p:spTgt>
                                        </p:tgtEl>
                                        <p:attrNameLst>
                                          <p:attrName>style.visibility</p:attrName>
                                        </p:attrNameLst>
                                      </p:cBhvr>
                                      <p:to>
                                        <p:strVal val="visible"/>
                                      </p:to>
                                    </p:set>
                                    <p:anim calcmode="lin" valueType="num">
                                      <p:cBhvr>
                                        <p:cTn id="34" dur="500" fill="hold"/>
                                        <p:tgtEl>
                                          <p:spTgt spid="1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10">
                                            <p:txEl>
                                              <p:pRg st="0" end="0"/>
                                            </p:txEl>
                                          </p:spTgt>
                                        </p:tgtEl>
                                        <p:attrNameLst>
                                          <p:attrName>ppt_y</p:attrName>
                                        </p:attrNameLst>
                                      </p:cBhvr>
                                      <p:tavLst>
                                        <p:tav tm="0">
                                          <p:val>
                                            <p:strVal val="#ppt_y"/>
                                          </p:val>
                                        </p:tav>
                                        <p:tav tm="100000">
                                          <p:val>
                                            <p:strVal val="#ppt_y"/>
                                          </p:val>
                                        </p:tav>
                                      </p:tavLst>
                                    </p:anim>
                                    <p:anim calcmode="lin" valueType="num">
                                      <p:cBhvr>
                                        <p:cTn id="36" dur="500" fill="hold"/>
                                        <p:tgtEl>
                                          <p:spTgt spid="1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1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10">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box(in)">
                                      <p:cBhvr>
                                        <p:cTn id="43" dur="20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ox(in)">
                                      <p:cBhvr>
                                        <p:cTn id="48" dur="2000"/>
                                        <p:tgtEl>
                                          <p:spTgt spid="13"/>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5"/>
                                        </p:tgtEl>
                                        <p:attrNameLst>
                                          <p:attrName>style.visibility</p:attrName>
                                        </p:attrNameLst>
                                      </p:cBhvr>
                                      <p:to>
                                        <p:strVal val="visible"/>
                                      </p:to>
                                    </p:set>
                                    <p:animEffect transition="in" filter="box(in)">
                                      <p:cBhvr>
                                        <p:cTn id="53" dur="2000"/>
                                        <p:tgtEl>
                                          <p:spTgt spid="5"/>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box(in)">
                                      <p:cBhvr>
                                        <p:cTn id="5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6" grpId="0" bldLvl="0" animBg="1"/>
      <p:bldP spid="5" grpId="0" bldLvl="0" animBg="1"/>
      <p:bldP spid="7"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87575" y="147870"/>
            <a:ext cx="1232526" cy="611875"/>
          </a:xfrm>
          <a:prstGeom prst="rect">
            <a:avLst/>
          </a:prstGeom>
          <a:noFill/>
          <a:ln>
            <a:noFill/>
          </a:ln>
        </p:spPr>
      </p:pic>
      <p:pic>
        <p:nvPicPr>
          <p:cNvPr id="1026" name="Picture 2" descr="Kids With A Blank Board Against White Background Stock Photo, Picture And  Royalty Free Image. Image 812950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64870" y="697865"/>
            <a:ext cx="7879715" cy="430085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343785" y="2522855"/>
            <a:ext cx="5443855" cy="2289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endParaRPr lang="en-US" sz="2000" b="1" dirty="0">
              <a:solidFill>
                <a:schemeClr val="tx1"/>
              </a:solidFill>
            </a:endParaRPr>
          </a:p>
          <a:p>
            <a:pPr>
              <a:lnSpc>
                <a:spcPct val="100000"/>
              </a:lnSpc>
            </a:pPr>
            <a:endParaRPr lang="en-US" sz="2000" b="1" dirty="0">
              <a:solidFill>
                <a:schemeClr val="tx1"/>
              </a:solidFill>
            </a:endParaRPr>
          </a:p>
          <a:p>
            <a:pPr>
              <a:lnSpc>
                <a:spcPct val="100000"/>
              </a:lnSpc>
            </a:pPr>
            <a:r>
              <a:rPr lang="en-US" sz="2000" b="1" dirty="0">
                <a:solidFill>
                  <a:schemeClr val="tx1"/>
                </a:solidFill>
              </a:rPr>
              <a:t>Class Work :</a:t>
            </a:r>
            <a:endParaRPr lang="en-US" sz="2000" b="1" dirty="0">
              <a:solidFill>
                <a:schemeClr val="tx1"/>
              </a:solidFill>
            </a:endParaRPr>
          </a:p>
          <a:p>
            <a:pPr>
              <a:lnSpc>
                <a:spcPct val="100000"/>
              </a:lnSpc>
            </a:pPr>
            <a:r>
              <a:rPr lang="en-US" sz="2000" b="1" dirty="0">
                <a:solidFill>
                  <a:schemeClr val="tx1"/>
                </a:solidFill>
              </a:rPr>
              <a:t>      </a:t>
            </a:r>
            <a:r>
              <a:rPr lang="en-US" sz="2000" b="1" dirty="0">
                <a:solidFill>
                  <a:schemeClr val="tx1"/>
                </a:solidFill>
                <a:latin typeface="Arial" panose="020B0604020202020204" pitchFamily="34" charset="0"/>
              </a:rPr>
              <a:t>Exercise-7 A Q. No A in the notebook.</a:t>
            </a:r>
            <a:endParaRPr lang="en-US" sz="2000" b="1" dirty="0">
              <a:solidFill>
                <a:schemeClr val="tx1"/>
              </a:solidFill>
              <a:latin typeface="Arial" panose="020B0604020202020204" pitchFamily="34" charset="0"/>
            </a:endParaRPr>
          </a:p>
          <a:p>
            <a:pPr>
              <a:lnSpc>
                <a:spcPct val="100000"/>
              </a:lnSpc>
            </a:pPr>
            <a:r>
              <a:rPr lang="en-US" sz="2000" b="1" dirty="0">
                <a:solidFill>
                  <a:schemeClr val="tx1"/>
                </a:solidFill>
                <a:latin typeface="Arial" panose="020B0604020202020204" pitchFamily="34" charset="0"/>
              </a:rPr>
              <a:t>Home Work :</a:t>
            </a:r>
            <a:r>
              <a:rPr lang="en-US" sz="2000" b="1" dirty="0">
                <a:solidFill>
                  <a:schemeClr val="tx1"/>
                </a:solidFill>
              </a:rPr>
              <a:t>               </a:t>
            </a:r>
            <a:endParaRPr lang="en-US" sz="2000" b="1" dirty="0">
              <a:solidFill>
                <a:schemeClr val="tx1"/>
              </a:solidFill>
            </a:endParaRPr>
          </a:p>
          <a:p>
            <a:pPr>
              <a:lnSpc>
                <a:spcPct val="100000"/>
              </a:lnSpc>
            </a:pPr>
            <a:r>
              <a:rPr lang="en-US" sz="2000" b="1" dirty="0">
                <a:solidFill>
                  <a:schemeClr val="tx1"/>
                </a:solidFill>
              </a:rPr>
              <a:t>      Complete Exercise-7 A Q. No  B in the     </a:t>
            </a:r>
            <a:endParaRPr lang="en-US" sz="2000" b="1" dirty="0">
              <a:solidFill>
                <a:schemeClr val="tx1"/>
              </a:solidFill>
            </a:endParaRPr>
          </a:p>
          <a:p>
            <a:pPr>
              <a:lnSpc>
                <a:spcPct val="100000"/>
              </a:lnSpc>
            </a:pPr>
            <a:r>
              <a:rPr lang="en-US" sz="2000" b="1" dirty="0">
                <a:solidFill>
                  <a:schemeClr val="tx1"/>
                </a:solidFill>
              </a:rPr>
              <a:t>      </a:t>
            </a:r>
            <a:r>
              <a:rPr lang="en-IN" altLang="en-US" sz="2000" b="1" dirty="0">
                <a:solidFill>
                  <a:schemeClr val="tx1"/>
                </a:solidFill>
              </a:rPr>
              <a:t>note</a:t>
            </a:r>
            <a:r>
              <a:rPr lang="en-US" sz="2000" b="1" dirty="0">
                <a:solidFill>
                  <a:schemeClr val="tx1"/>
                </a:solidFill>
              </a:rPr>
              <a:t>book.            </a:t>
            </a:r>
            <a:r>
              <a:rPr lang="en-US" sz="2000" b="1" dirty="0">
                <a:solidFill>
                  <a:schemeClr val="tx1"/>
                </a:solidFill>
                <a:sym typeface="+mn-ea"/>
              </a:rPr>
              <a:t> </a:t>
            </a:r>
            <a:endParaRPr lang="en-US" sz="2000" b="1" dirty="0">
              <a:solidFill>
                <a:schemeClr val="tx1"/>
              </a:solidFill>
            </a:endParaRPr>
          </a:p>
        </p:txBody>
      </p:sp>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200" b="1" i="0" u="none" strike="noStrike"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bg1"/>
                </a:solidFill>
                <a:latin typeface="Algerian" panose="04020705040A02060702" pitchFamily="82" charset="0"/>
                <a:sym typeface="+mn-ea"/>
              </a:rPr>
              <a:t>ng 4-digit numbers</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i="0" u="none" strike="noStrike" cap="none">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18360" y="152315"/>
            <a:ext cx="1232526" cy="611875"/>
          </a:xfrm>
          <a:prstGeom prst="rect">
            <a:avLst/>
          </a:prstGeom>
          <a:noFill/>
          <a:ln>
            <a:noFill/>
          </a:ln>
        </p:spPr>
      </p:pic>
      <p:sp>
        <p:nvSpPr>
          <p:cNvPr id="64" name="Google Shape;64;p14"/>
          <p:cNvSpPr txBox="1"/>
          <p:nvPr/>
        </p:nvSpPr>
        <p:spPr>
          <a:xfrm>
            <a:off x="167004" y="208850"/>
            <a:ext cx="8099916"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Calibri" panose="020F0502020204030204" pitchFamily="34" charset="0"/>
                <a:cs typeface="Calibri" panose="020F0502020204030204" pitchFamily="34" charset="0"/>
                <a:sym typeface="Arial" panose="020B0604020202020204"/>
              </a:rPr>
              <a:t>LEARNING OUTCOME:</a:t>
            </a:r>
            <a:endParaRPr sz="2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14"/>
          <p:cNvSpPr txBox="1"/>
          <p:nvPr/>
        </p:nvSpPr>
        <p:spPr>
          <a:xfrm>
            <a:off x="213360" y="1280160"/>
            <a:ext cx="8717280" cy="3052445"/>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400"/>
              <a:buFont typeface="Arial" panose="020B0604020202020204"/>
              <a:buNone/>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Children are confident to learn about shapes, learn to identify and understand what the different shapes are, as well as their parts are important concepts. Also be exposed to shapes in their environment in everyday life. Learn to see and interact with them everywhere daily. They need to be able to recognize shapes, verbalize what they see, and understand why they are there. </a:t>
            </a:r>
            <a:endPar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656765" y="131360"/>
            <a:ext cx="1232526" cy="611875"/>
          </a:xfrm>
          <a:prstGeom prst="rect">
            <a:avLst/>
          </a:prstGeom>
          <a:noFill/>
          <a:ln>
            <a:noFill/>
          </a:ln>
        </p:spPr>
      </p:pic>
      <p:sp>
        <p:nvSpPr>
          <p:cNvPr id="6" name="Google Shape;78;p16"/>
          <p:cNvSpPr txBox="1"/>
          <p:nvPr/>
        </p:nvSpPr>
        <p:spPr>
          <a:xfrm>
            <a:off x="496570" y="1422400"/>
            <a:ext cx="7967980" cy="2299335"/>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3"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73" name="Oval 73"/>
          <p:cNvSpPr/>
          <p:nvPr/>
        </p:nvSpPr>
        <p:spPr>
          <a:xfrm>
            <a:off x="1489710" y="1797685"/>
            <a:ext cx="2099945" cy="2094865"/>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10" name="Rectangles 9"/>
          <p:cNvSpPr/>
          <p:nvPr/>
        </p:nvSpPr>
        <p:spPr>
          <a:xfrm>
            <a:off x="2062480" y="4281170"/>
            <a:ext cx="9537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CIRCLE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 name="Text Box 1"/>
          <p:cNvSpPr txBox="1"/>
          <p:nvPr/>
        </p:nvSpPr>
        <p:spPr>
          <a:xfrm>
            <a:off x="142240" y="1056640"/>
            <a:ext cx="4091940" cy="398780"/>
          </a:xfrm>
          <a:prstGeom prst="rect">
            <a:avLst/>
          </a:prstGeom>
          <a:solidFill>
            <a:srgbClr val="FF0000"/>
          </a:solidFill>
        </p:spPr>
        <p:txBody>
          <a:bodyPr wrap="square" rtlCol="0" anchor="t">
            <a:spAutoFit/>
          </a:bodyPr>
          <a:lstStyle/>
          <a:p>
            <a:r>
              <a:rPr lang="en-US" sz="2000" b="1"/>
              <a:t>Can you name this 2-D shapes?</a:t>
            </a:r>
            <a:endParaRPr lang="en-US" sz="2000" b="1"/>
          </a:p>
        </p:txBody>
      </p:sp>
      <p:sp>
        <p:nvSpPr>
          <p:cNvPr id="4" name="Oval 73"/>
          <p:cNvSpPr/>
          <p:nvPr/>
        </p:nvSpPr>
        <p:spPr>
          <a:xfrm>
            <a:off x="5619115" y="1797685"/>
            <a:ext cx="1499235" cy="2094865"/>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5" name="Rectangles 4"/>
          <p:cNvSpPr/>
          <p:nvPr/>
        </p:nvSpPr>
        <p:spPr>
          <a:xfrm>
            <a:off x="5948680" y="4218305"/>
            <a:ext cx="84010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OVAL</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000"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 calcmode="lin" valueType="num">
                                      <p:cBhvr>
                                        <p:cTn id="9"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73"/>
                                        </p:tgtEl>
                                        <p:attrNameLst>
                                          <p:attrName>style.visibility</p:attrName>
                                        </p:attrNameLst>
                                      </p:cBhvr>
                                      <p:to>
                                        <p:strVal val="visible"/>
                                      </p:to>
                                    </p:set>
                                    <p:animEffect transition="in" filter="box(in)">
                                      <p:cBhvr>
                                        <p:cTn id="16" dur="2000"/>
                                        <p:tgtEl>
                                          <p:spTgt spid="73"/>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ox(in)">
                                      <p:cBhvr>
                                        <p:cTn id="21" dur="20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ox(in)">
                                      <p:cBhvr>
                                        <p:cTn id="26" dur="2000"/>
                                        <p:tgtEl>
                                          <p:spTgt spid="4"/>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box(in)">
                                      <p:cBhvr>
                                        <p:cTn id="29" dur="2000"/>
                                        <p:tgtEl>
                                          <p:spTgt spid="5"/>
                                        </p:tgtEl>
                                      </p:cBhvr>
                                    </p:animEffect>
                                  </p:childTnLst>
                                </p:cTn>
                              </p:par>
                              <p:par>
                                <p:cTn id="30" presetID="9" presetClass="exit" presetSubtype="0" fill="hold" grpId="1" nodeType="withEffect">
                                  <p:stCondLst>
                                    <p:cond delay="0"/>
                                  </p:stCondLst>
                                  <p:childTnLst>
                                    <p:animEffect transition="out" filter="dissolve">
                                      <p:cBhvr>
                                        <p:cTn id="31" dur="500"/>
                                        <p:tgtEl>
                                          <p:spTgt spid="73"/>
                                        </p:tgtEl>
                                      </p:cBhvr>
                                    </p:animEffect>
                                    <p:set>
                                      <p:cBhvr>
                                        <p:cTn id="32" dur="1" fill="hold">
                                          <p:stCondLst>
                                            <p:cond delay="499"/>
                                          </p:stCondLst>
                                        </p:cTn>
                                        <p:tgtEl>
                                          <p:spTgt spid="73"/>
                                        </p:tgtEl>
                                        <p:attrNameLst>
                                          <p:attrName>style.visibility</p:attrName>
                                        </p:attrNameLst>
                                      </p:cBhvr>
                                      <p:to>
                                        <p:strVal val="hidden"/>
                                      </p:to>
                                    </p:set>
                                  </p:childTnLst>
                                </p:cTn>
                              </p:par>
                              <p:par>
                                <p:cTn id="33" presetID="9" presetClass="exit" presetSubtype="0" fill="hold" grpId="1" nodeType="withEffect">
                                  <p:stCondLst>
                                    <p:cond delay="0"/>
                                  </p:stCondLst>
                                  <p:childTnLst>
                                    <p:animEffect transition="out" filter="dissolve">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2" nodeType="clickEffect">
                                  <p:stCondLst>
                                    <p:cond delay="0"/>
                                  </p:stCondLst>
                                  <p:childTnLst>
                                    <p:set>
                                      <p:cBhvr>
                                        <p:cTn id="39" dur="1" fill="hold">
                                          <p:stCondLst>
                                            <p:cond delay="0"/>
                                          </p:stCondLst>
                                        </p:cTn>
                                        <p:tgtEl>
                                          <p:spTgt spid="73"/>
                                        </p:tgtEl>
                                        <p:attrNameLst>
                                          <p:attrName>style.visibility</p:attrName>
                                        </p:attrNameLst>
                                      </p:cBhvr>
                                      <p:to>
                                        <p:strVal val="visible"/>
                                      </p:to>
                                    </p:set>
                                    <p:animEffect transition="in" filter="box(in)">
                                      <p:cBhvr>
                                        <p:cTn id="40" dur="2000"/>
                                        <p:tgtEl>
                                          <p:spTgt spid="73"/>
                                        </p:tgtEl>
                                      </p:cBhvr>
                                    </p:animEffect>
                                  </p:childTnLst>
                                </p:cTn>
                              </p:par>
                              <p:par>
                                <p:cTn id="41" presetID="4" presetClass="entr" presetSubtype="16" fill="hold" grpId="2"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box(in)">
                                      <p:cBhvr>
                                        <p:cTn id="43"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bldLvl="0" animBg="1"/>
      <p:bldP spid="73" grpId="1" animBg="1"/>
      <p:bldP spid="73" grpId="2" animBg="1"/>
      <p:bldP spid="10" grpId="0" bldLvl="0" animBg="1"/>
      <p:bldP spid="10" grpId="1" animBg="1"/>
      <p:bldP spid="10" grpId="2" animBg="1"/>
      <p:bldP spid="2" grpId="0" animBg="1"/>
      <p:bldP spid="4" grpId="0" bldLvl="0" animBg="1"/>
      <p:bldP spid="5"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5" name="Isosceles Triangle 65"/>
          <p:cNvSpPr/>
          <p:nvPr/>
        </p:nvSpPr>
        <p:spPr>
          <a:xfrm>
            <a:off x="833755" y="929005"/>
            <a:ext cx="2381885" cy="1468755"/>
          </a:xfrm>
          <a:prstGeom prst="triangl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66" name="Rectangle 66"/>
          <p:cNvSpPr/>
          <p:nvPr/>
        </p:nvSpPr>
        <p:spPr>
          <a:xfrm>
            <a:off x="7034530" y="1089660"/>
            <a:ext cx="1845945" cy="1757680"/>
          </a:xfrm>
          <a:prstGeom prst="rect">
            <a:avLst/>
          </a:prstGeom>
          <a:solidFill>
            <a:srgbClr val="37FB25"/>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 name="Rectangle 66"/>
          <p:cNvSpPr/>
          <p:nvPr/>
        </p:nvSpPr>
        <p:spPr>
          <a:xfrm>
            <a:off x="3403600" y="1165860"/>
            <a:ext cx="3047365" cy="1392555"/>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117" name="Diamond 117"/>
          <p:cNvSpPr/>
          <p:nvPr/>
        </p:nvSpPr>
        <p:spPr>
          <a:xfrm>
            <a:off x="2045335" y="2630170"/>
            <a:ext cx="1687830" cy="2389505"/>
          </a:xfrm>
          <a:prstGeom prst="diamond">
            <a:avLst/>
          </a:prstGeom>
          <a:solidFill>
            <a:srgbClr val="008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114" name="Hexagon 114"/>
          <p:cNvSpPr/>
          <p:nvPr/>
        </p:nvSpPr>
        <p:spPr>
          <a:xfrm rot="5400000">
            <a:off x="4600575" y="2900680"/>
            <a:ext cx="2157730" cy="2080260"/>
          </a:xfrm>
          <a:prstGeom prst="hexagon">
            <a:avLst/>
          </a:prstGeom>
          <a:solidFill>
            <a:srgbClr val="E9541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3" name="Rectangles 2"/>
          <p:cNvSpPr/>
          <p:nvPr/>
        </p:nvSpPr>
        <p:spPr>
          <a:xfrm>
            <a:off x="7193280" y="3945890"/>
            <a:ext cx="114173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HEXAGON</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4" name="Rectangles 43"/>
          <p:cNvSpPr/>
          <p:nvPr/>
        </p:nvSpPr>
        <p:spPr>
          <a:xfrm>
            <a:off x="833755" y="4060190"/>
            <a:ext cx="11353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RHOMBUS</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1" name="Rectangles 40"/>
          <p:cNvSpPr/>
          <p:nvPr/>
        </p:nvSpPr>
        <p:spPr>
          <a:xfrm>
            <a:off x="3733165" y="2692400"/>
            <a:ext cx="13131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RECTANGLE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2" name="Rectangles 41"/>
          <p:cNvSpPr/>
          <p:nvPr/>
        </p:nvSpPr>
        <p:spPr>
          <a:xfrm>
            <a:off x="7449820" y="2933700"/>
            <a:ext cx="101600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SQUARE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 name="Rectangles 3"/>
          <p:cNvSpPr/>
          <p:nvPr/>
        </p:nvSpPr>
        <p:spPr>
          <a:xfrm>
            <a:off x="1101090" y="2497455"/>
            <a:ext cx="11988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TRIANGLE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ox(in)">
                                      <p:cBhvr>
                                        <p:cTn id="7" dur="2000"/>
                                        <p:tgtEl>
                                          <p:spTgt spid="6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in)">
                                      <p:cBhvr>
                                        <p:cTn id="10" dur="2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ox(in)">
                                      <p:cBhvr>
                                        <p:cTn id="15" dur="2000"/>
                                        <p:tgtEl>
                                          <p:spTgt spid="2"/>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41"/>
                                        </p:tgtEl>
                                        <p:attrNameLst>
                                          <p:attrName>style.visibility</p:attrName>
                                        </p:attrNameLst>
                                      </p:cBhvr>
                                      <p:to>
                                        <p:strVal val="visible"/>
                                      </p:to>
                                    </p:set>
                                    <p:animEffect transition="in" filter="box(in)">
                                      <p:cBhvr>
                                        <p:cTn id="18" dur="2000"/>
                                        <p:tgtEl>
                                          <p:spTgt spid="41"/>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66"/>
                                        </p:tgtEl>
                                        <p:attrNameLst>
                                          <p:attrName>style.visibility</p:attrName>
                                        </p:attrNameLst>
                                      </p:cBhvr>
                                      <p:to>
                                        <p:strVal val="visible"/>
                                      </p:to>
                                    </p:set>
                                    <p:animEffect transition="in" filter="box(in)">
                                      <p:cBhvr>
                                        <p:cTn id="23" dur="2000"/>
                                        <p:tgtEl>
                                          <p:spTgt spid="66"/>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box(in)">
                                      <p:cBhvr>
                                        <p:cTn id="26" dur="20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17"/>
                                        </p:tgtEl>
                                        <p:attrNameLst>
                                          <p:attrName>style.visibility</p:attrName>
                                        </p:attrNameLst>
                                      </p:cBhvr>
                                      <p:to>
                                        <p:strVal val="visible"/>
                                      </p:to>
                                    </p:set>
                                    <p:animEffect transition="in" filter="box(in)">
                                      <p:cBhvr>
                                        <p:cTn id="31" dur="2000"/>
                                        <p:tgtEl>
                                          <p:spTgt spid="117"/>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44"/>
                                        </p:tgtEl>
                                        <p:attrNameLst>
                                          <p:attrName>style.visibility</p:attrName>
                                        </p:attrNameLst>
                                      </p:cBhvr>
                                      <p:to>
                                        <p:strVal val="visible"/>
                                      </p:to>
                                    </p:set>
                                    <p:animEffect transition="in" filter="box(in)">
                                      <p:cBhvr>
                                        <p:cTn id="34" dur="2000"/>
                                        <p:tgtEl>
                                          <p:spTgt spid="44"/>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114"/>
                                        </p:tgtEl>
                                        <p:attrNameLst>
                                          <p:attrName>style.visibility</p:attrName>
                                        </p:attrNameLst>
                                      </p:cBhvr>
                                      <p:to>
                                        <p:strVal val="visible"/>
                                      </p:to>
                                    </p:set>
                                    <p:animEffect transition="in" filter="box(in)">
                                      <p:cBhvr>
                                        <p:cTn id="39" dur="2000"/>
                                        <p:tgtEl>
                                          <p:spTgt spid="114"/>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box(in)">
                                      <p:cBhvr>
                                        <p:cTn id="4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bldLvl="0" animBg="1"/>
      <p:bldP spid="66" grpId="0" bldLvl="0" animBg="1"/>
      <p:bldP spid="2" grpId="0" bldLvl="0" animBg="1"/>
      <p:bldP spid="117" grpId="0" bldLvl="0" animBg="1"/>
      <p:bldP spid="114" grpId="0" bldLvl="0" animBg="1"/>
      <p:bldP spid="3" grpId="0" bldLvl="0" animBg="1"/>
      <p:bldP spid="44" grpId="0" bldLvl="0" animBg="1"/>
      <p:bldP spid="41" grpId="0" bldLvl="0" animBg="1"/>
      <p:bldP spid="42" grpId="0" bldLvl="0" animBg="1"/>
      <p:bldP spid="4"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3" name="Picture 2"/>
          <p:cNvPicPr/>
          <p:nvPr/>
        </p:nvPicPr>
        <p:blipFill>
          <a:blip r:embed="rId1"/>
          <a:srcRect l="11330" t="40400" r="28991" b="39699"/>
          <a:stretch>
            <a:fillRect/>
          </a:stretch>
        </p:blipFill>
        <p:spPr>
          <a:xfrm>
            <a:off x="4868545" y="1236980"/>
            <a:ext cx="3204210" cy="772795"/>
          </a:xfrm>
          <a:prstGeom prst="rect">
            <a:avLst/>
          </a:prstGeom>
          <a:noFill/>
          <a:ln w="9525">
            <a:noFill/>
          </a:ln>
        </p:spPr>
      </p:pic>
      <p:pic>
        <p:nvPicPr>
          <p:cNvPr id="63" name="Google Shape;63;p14"/>
          <p:cNvPicPr preferRelativeResize="0"/>
          <p:nvPr/>
        </p:nvPicPr>
        <p:blipFill rotWithShape="1">
          <a:blip r:embed="rId2"/>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pic>
        <p:nvPicPr>
          <p:cNvPr id="100" name="Picture 99"/>
          <p:cNvPicPr/>
          <p:nvPr/>
        </p:nvPicPr>
        <p:blipFill>
          <a:blip r:embed="rId1"/>
          <a:srcRect l="9485" t="22771" r="11712" b="58357"/>
          <a:stretch>
            <a:fillRect/>
          </a:stretch>
        </p:blipFill>
        <p:spPr>
          <a:xfrm>
            <a:off x="637540" y="1170940"/>
            <a:ext cx="4231005" cy="838835"/>
          </a:xfrm>
          <a:prstGeom prst="rect">
            <a:avLst/>
          </a:prstGeom>
          <a:noFill/>
          <a:ln w="9525">
            <a:noFill/>
          </a:ln>
        </p:spPr>
      </p:pic>
      <p:pic>
        <p:nvPicPr>
          <p:cNvPr id="4" name="Picture 3"/>
          <p:cNvPicPr/>
          <p:nvPr/>
        </p:nvPicPr>
        <p:blipFill>
          <a:blip r:embed="rId1"/>
          <a:srcRect l="49862" t="58244" r="11274" b="23999"/>
          <a:stretch>
            <a:fillRect/>
          </a:stretch>
        </p:blipFill>
        <p:spPr>
          <a:xfrm>
            <a:off x="2326005" y="1962150"/>
            <a:ext cx="2086610" cy="789305"/>
          </a:xfrm>
          <a:prstGeom prst="rect">
            <a:avLst/>
          </a:prstGeom>
          <a:noFill/>
          <a:ln w="9525">
            <a:noFill/>
          </a:ln>
        </p:spPr>
      </p:pic>
      <p:pic>
        <p:nvPicPr>
          <p:cNvPr id="5" name="Picture 4"/>
          <p:cNvPicPr/>
          <p:nvPr/>
        </p:nvPicPr>
        <p:blipFill>
          <a:blip r:embed="rId1"/>
          <a:srcRect l="11330" t="73944" r="49251" b="9241"/>
          <a:stretch>
            <a:fillRect/>
          </a:stretch>
        </p:blipFill>
        <p:spPr>
          <a:xfrm>
            <a:off x="4366895" y="1972945"/>
            <a:ext cx="2116455" cy="767715"/>
          </a:xfrm>
          <a:prstGeom prst="rect">
            <a:avLst/>
          </a:prstGeom>
          <a:noFill/>
          <a:ln w="9525">
            <a:noFill/>
          </a:ln>
        </p:spPr>
      </p:pic>
      <p:sp>
        <p:nvSpPr>
          <p:cNvPr id="6" name="Rectangles 5"/>
          <p:cNvSpPr/>
          <p:nvPr/>
        </p:nvSpPr>
        <p:spPr>
          <a:xfrm>
            <a:off x="1410335" y="3247390"/>
            <a:ext cx="6183630" cy="1204595"/>
          </a:xfrm>
          <a:prstGeom prst="rect">
            <a:avLst/>
          </a:prstGeom>
          <a:solidFill>
            <a:srgbClr val="4DD60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t>             </a:t>
            </a:r>
            <a:r>
              <a:rPr lang="en-US" sz="2000" b="1">
                <a:solidFill>
                  <a:schemeClr val="tx1"/>
                </a:solidFill>
                <a:latin typeface="Arial" panose="020B0604020202020204" pitchFamily="34" charset="0"/>
                <a:cs typeface="Arial" panose="020B0604020202020204" pitchFamily="34" charset="0"/>
              </a:rPr>
              <a:t> These shapes are related to the3-D (three-dimensional) shapes. They are solid shapes that have three dimensions including length, depth and width.</a:t>
            </a:r>
            <a:endParaRPr lang="en-US" sz="2000" b="1">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
                                        </p:tgtEl>
                                        <p:attrNameLst>
                                          <p:attrName>ppt_y</p:attrName>
                                        </p:attrNameLst>
                                      </p:cBhvr>
                                      <p:tavLst>
                                        <p:tav tm="0">
                                          <p:val>
                                            <p:strVal val="#ppt_y"/>
                                          </p:val>
                                        </p:tav>
                                        <p:tav tm="100000">
                                          <p:val>
                                            <p:strVal val="#ppt_y"/>
                                          </p:val>
                                        </p:tav>
                                      </p:tavLst>
                                    </p:anim>
                                    <p:anim calcmode="lin" valueType="num">
                                      <p:cBhvr>
                                        <p:cTn id="9"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2" name="Text Box 1"/>
          <p:cNvSpPr txBox="1"/>
          <p:nvPr/>
        </p:nvSpPr>
        <p:spPr>
          <a:xfrm>
            <a:off x="487045" y="1269365"/>
            <a:ext cx="1254125" cy="306705"/>
          </a:xfrm>
          <a:prstGeom prst="rect">
            <a:avLst/>
          </a:prstGeom>
          <a:solidFill>
            <a:srgbClr val="C00000"/>
          </a:solidFill>
        </p:spPr>
        <p:txBody>
          <a:bodyPr wrap="square" rtlCol="0" anchor="t">
            <a:spAutoFit/>
          </a:bodyPr>
          <a:lstStyle/>
          <a:p>
            <a:r>
              <a:rPr lang="en-US" b="1"/>
              <a:t>3 - D Shapes</a:t>
            </a:r>
            <a:endParaRPr lang="en-US" b="1"/>
          </a:p>
        </p:txBody>
      </p:sp>
      <p:sp>
        <p:nvSpPr>
          <p:cNvPr id="3" name="Rectangles 2"/>
          <p:cNvSpPr/>
          <p:nvPr/>
        </p:nvSpPr>
        <p:spPr>
          <a:xfrm>
            <a:off x="280670" y="1764665"/>
            <a:ext cx="8811260" cy="547370"/>
          </a:xfrm>
          <a:prstGeom prst="rect">
            <a:avLst/>
          </a:prstGeom>
          <a:solidFill>
            <a:srgbClr val="2E9BC3"/>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b="1">
                <a:solidFill>
                  <a:schemeClr val="tx1"/>
                </a:solidFill>
                <a:latin typeface="Arial" panose="020B0604020202020204" pitchFamily="34" charset="0"/>
                <a:cs typeface="Arial" panose="020B0604020202020204" pitchFamily="34" charset="0"/>
              </a:rPr>
              <a:t>'3D', or 'three-dimensional', simply means that the shape is a solid object.</a:t>
            </a:r>
            <a:endParaRPr lang="en-US" sz="2000" b="1">
              <a:solidFill>
                <a:schemeClr val="tx1"/>
              </a:solidFill>
              <a:latin typeface="Arial" panose="020B0604020202020204" pitchFamily="34" charset="0"/>
              <a:cs typeface="Arial" panose="020B0604020202020204" pitchFamily="34" charset="0"/>
            </a:endParaRPr>
          </a:p>
        </p:txBody>
      </p:sp>
      <p:sp>
        <p:nvSpPr>
          <p:cNvPr id="4" name="Text Box 3"/>
          <p:cNvSpPr txBox="1"/>
          <p:nvPr/>
        </p:nvSpPr>
        <p:spPr>
          <a:xfrm>
            <a:off x="367665" y="2411095"/>
            <a:ext cx="6807835" cy="398780"/>
          </a:xfrm>
          <a:prstGeom prst="rect">
            <a:avLst/>
          </a:prstGeom>
          <a:solidFill>
            <a:srgbClr val="2E9BC3"/>
          </a:solidFill>
          <a:ln w="28575">
            <a:solidFill>
              <a:schemeClr val="tx1"/>
            </a:solidFill>
          </a:ln>
        </p:spPr>
        <p:txBody>
          <a:bodyPr wrap="square" rtlCol="0" anchor="t">
            <a:spAutoFit/>
          </a:bodyPr>
          <a:lstStyle/>
          <a:p>
            <a:r>
              <a:rPr lang="en-US" sz="2000" b="1">
                <a:solidFill>
                  <a:schemeClr val="tx1"/>
                </a:solidFill>
              </a:rPr>
              <a:t>“Three Dimensional” means Length, Width and height.</a:t>
            </a:r>
            <a:endParaRPr lang="en-US" sz="2000" b="1">
              <a:solidFill>
                <a:schemeClr val="tx1"/>
              </a:solidFill>
            </a:endParaRPr>
          </a:p>
        </p:txBody>
      </p:sp>
      <p:sp>
        <p:nvSpPr>
          <p:cNvPr id="5" name="Text Box 4"/>
          <p:cNvSpPr txBox="1"/>
          <p:nvPr/>
        </p:nvSpPr>
        <p:spPr>
          <a:xfrm>
            <a:off x="487045" y="2908935"/>
            <a:ext cx="7753985" cy="1938020"/>
          </a:xfrm>
          <a:prstGeom prst="rect">
            <a:avLst/>
          </a:prstGeom>
          <a:solidFill>
            <a:srgbClr val="2E9BC3"/>
          </a:solidFill>
          <a:ln w="28575">
            <a:solidFill>
              <a:schemeClr val="tx1"/>
            </a:solidFill>
          </a:ln>
        </p:spPr>
        <p:txBody>
          <a:bodyPr wrap="square" rtlCol="0" anchor="t">
            <a:spAutoFit/>
          </a:bodyPr>
          <a:lstStyle/>
          <a:p>
            <a:r>
              <a:rPr lang="en-US" sz="2000" b="1">
                <a:solidFill>
                  <a:schemeClr val="tx1"/>
                </a:solidFill>
              </a:rPr>
              <a:t>Examples of 3-D shapes-</a:t>
            </a:r>
            <a:endParaRPr lang="en-US" sz="2000" b="1">
              <a:solidFill>
                <a:schemeClr val="tx1"/>
              </a:solidFill>
            </a:endParaRPr>
          </a:p>
          <a:p>
            <a:endParaRPr lang="en-US" sz="2000" b="1">
              <a:solidFill>
                <a:schemeClr val="tx1"/>
              </a:solidFill>
            </a:endParaRPr>
          </a:p>
          <a:p>
            <a:endParaRPr lang="en-US" sz="2000" b="1">
              <a:solidFill>
                <a:schemeClr val="tx1"/>
              </a:solidFill>
            </a:endParaRPr>
          </a:p>
          <a:p>
            <a:endParaRPr lang="en-US" sz="2000" b="1">
              <a:solidFill>
                <a:schemeClr val="tx1"/>
              </a:solidFill>
            </a:endParaRPr>
          </a:p>
          <a:p>
            <a:endParaRPr lang="en-US" sz="2000" b="1">
              <a:solidFill>
                <a:schemeClr val="tx1"/>
              </a:solidFill>
            </a:endParaRPr>
          </a:p>
          <a:p>
            <a:endParaRPr lang="en-US" sz="2000" b="1">
              <a:solidFill>
                <a:schemeClr val="tx1"/>
              </a:solidFill>
            </a:endParaRPr>
          </a:p>
        </p:txBody>
      </p:sp>
      <p:sp>
        <p:nvSpPr>
          <p:cNvPr id="6" name="Rectangles 5"/>
          <p:cNvSpPr/>
          <p:nvPr/>
        </p:nvSpPr>
        <p:spPr>
          <a:xfrm>
            <a:off x="1393190" y="3489960"/>
            <a:ext cx="142684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CUBE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8" name="Rectangles 7"/>
          <p:cNvSpPr/>
          <p:nvPr/>
        </p:nvSpPr>
        <p:spPr>
          <a:xfrm>
            <a:off x="4168140" y="3444240"/>
            <a:ext cx="122301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CUBOID</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0" name="Rectangles 9"/>
          <p:cNvSpPr/>
          <p:nvPr/>
        </p:nvSpPr>
        <p:spPr>
          <a:xfrm>
            <a:off x="6826885" y="3444240"/>
            <a:ext cx="12115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SPHERE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2944495" y="4291965"/>
            <a:ext cx="132842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CYLINDER</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2" name="Rectangles 11"/>
          <p:cNvSpPr/>
          <p:nvPr/>
        </p:nvSpPr>
        <p:spPr>
          <a:xfrm>
            <a:off x="6108065" y="4291965"/>
            <a:ext cx="95250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CONE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pic>
        <p:nvPicPr>
          <p:cNvPr id="103" name="Picture 102"/>
          <p:cNvPicPr/>
          <p:nvPr/>
        </p:nvPicPr>
        <p:blipFill>
          <a:blip r:embed="rId2">
            <a:clrChange>
              <a:clrFrom>
                <a:srgbClr val="FFFFFF">
                  <a:alpha val="100000"/>
                </a:srgbClr>
              </a:clrFrom>
              <a:clrTo>
                <a:srgbClr val="FFFFFF">
                  <a:alpha val="100000"/>
                  <a:alpha val="0"/>
                </a:srgbClr>
              </a:clrTo>
            </a:clrChange>
          </a:blip>
          <a:stretch>
            <a:fillRect/>
          </a:stretch>
        </p:blipFill>
        <p:spPr>
          <a:xfrm>
            <a:off x="2894965" y="3164205"/>
            <a:ext cx="1427480" cy="846455"/>
          </a:xfrm>
          <a:prstGeom prst="rect">
            <a:avLst/>
          </a:prstGeom>
          <a:noFill/>
          <a:ln w="9525">
            <a:noFill/>
          </a:ln>
        </p:spPr>
      </p:pic>
      <p:pic>
        <p:nvPicPr>
          <p:cNvPr id="104" name="Picture 103"/>
          <p:cNvPicPr/>
          <p:nvPr/>
        </p:nvPicPr>
        <p:blipFill>
          <a:blip r:embed="rId3"/>
          <a:stretch>
            <a:fillRect/>
          </a:stretch>
        </p:blipFill>
        <p:spPr>
          <a:xfrm>
            <a:off x="5557520" y="3013075"/>
            <a:ext cx="1102995" cy="937895"/>
          </a:xfrm>
          <a:prstGeom prst="rect">
            <a:avLst/>
          </a:prstGeom>
          <a:noFill/>
          <a:ln w="9525">
            <a:noFill/>
          </a:ln>
        </p:spPr>
      </p:pic>
      <p:pic>
        <p:nvPicPr>
          <p:cNvPr id="13" name="Picture 12"/>
          <p:cNvPicPr/>
          <p:nvPr/>
        </p:nvPicPr>
        <p:blipFill>
          <a:blip r:embed="rId4">
            <a:clrChange>
              <a:clrFrom>
                <a:srgbClr val="F7F7F7">
                  <a:alpha val="100000"/>
                </a:srgbClr>
              </a:clrFrom>
              <a:clrTo>
                <a:srgbClr val="F7F7F7">
                  <a:alpha val="100000"/>
                  <a:alpha val="0"/>
                </a:srgbClr>
              </a:clrTo>
            </a:clrChange>
          </a:blip>
          <a:stretch>
            <a:fillRect/>
          </a:stretch>
        </p:blipFill>
        <p:spPr>
          <a:xfrm>
            <a:off x="487045" y="3235960"/>
            <a:ext cx="1061720" cy="748665"/>
          </a:xfrm>
          <a:prstGeom prst="rect">
            <a:avLst/>
          </a:prstGeom>
          <a:noFill/>
          <a:ln w="9525">
            <a:noFill/>
          </a:ln>
        </p:spPr>
      </p:pic>
      <p:pic>
        <p:nvPicPr>
          <p:cNvPr id="106" name="Picture 105"/>
          <p:cNvPicPr/>
          <p:nvPr/>
        </p:nvPicPr>
        <p:blipFill>
          <a:blip r:embed="rId5">
            <a:clrChange>
              <a:clrFrom>
                <a:srgbClr val="F7F7F7">
                  <a:alpha val="100000"/>
                </a:srgbClr>
              </a:clrFrom>
              <a:clrTo>
                <a:srgbClr val="F7F7F7">
                  <a:alpha val="100000"/>
                  <a:alpha val="0"/>
                </a:srgbClr>
              </a:clrTo>
            </a:clrChange>
          </a:blip>
          <a:stretch>
            <a:fillRect/>
          </a:stretch>
        </p:blipFill>
        <p:spPr>
          <a:xfrm>
            <a:off x="1826260" y="3927475"/>
            <a:ext cx="919480" cy="850900"/>
          </a:xfrm>
          <a:prstGeom prst="rect">
            <a:avLst/>
          </a:prstGeom>
          <a:noFill/>
          <a:ln w="9525">
            <a:noFill/>
          </a:ln>
        </p:spPr>
      </p:pic>
      <p:pic>
        <p:nvPicPr>
          <p:cNvPr id="108" name="Picture 107"/>
          <p:cNvPicPr/>
          <p:nvPr/>
        </p:nvPicPr>
        <p:blipFill>
          <a:blip r:embed="rId6">
            <a:clrChange>
              <a:clrFrom>
                <a:srgbClr val="F6F6F6">
                  <a:alpha val="100000"/>
                </a:srgbClr>
              </a:clrFrom>
              <a:clrTo>
                <a:srgbClr val="F6F6F6">
                  <a:alpha val="100000"/>
                  <a:alpha val="0"/>
                </a:srgbClr>
              </a:clrTo>
            </a:clrChange>
          </a:blip>
          <a:stretch>
            <a:fillRect/>
          </a:stretch>
        </p:blipFill>
        <p:spPr>
          <a:xfrm>
            <a:off x="5111750" y="4046855"/>
            <a:ext cx="738505" cy="73152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2000"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2000" fill="hold"/>
                                        <p:tgtEl>
                                          <p:spTgt spid="2"/>
                                        </p:tgtEl>
                                        <p:attrNameLst>
                                          <p:attrName>ppt_y</p:attrName>
                                        </p:attrNameLst>
                                      </p:cBhvr>
                                      <p:tavLst>
                                        <p:tav tm="0">
                                          <p:val>
                                            <p:strVal val="#ppt_y"/>
                                          </p:val>
                                        </p:tav>
                                        <p:tav tm="100000">
                                          <p:val>
                                            <p:strVal val="#ppt_y"/>
                                          </p:val>
                                        </p:tav>
                                      </p:tavLst>
                                    </p:anim>
                                    <p:anim calcmode="lin" valueType="num">
                                      <p:cBhvr>
                                        <p:cTn id="9" dur="2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2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0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2000" fill="hold">
                                          <p:stCondLst>
                                            <p:cond delay="0"/>
                                          </p:stCondLst>
                                        </p:cTn>
                                        <p:tgtEl>
                                          <p:spTgt spid="3"/>
                                        </p:tgtEl>
                                        <p:attrNameLst>
                                          <p:attrName>style.visibility</p:attrName>
                                        </p:attrNameLst>
                                      </p:cBhvr>
                                      <p:to>
                                        <p:strVal val="visible"/>
                                      </p:to>
                                    </p:set>
                                    <p:anim calcmode="lin" valueType="num">
                                      <p:cBhvr>
                                        <p:cTn id="16" dur="20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2000" fill="hold"/>
                                        <p:tgtEl>
                                          <p:spTgt spid="3"/>
                                        </p:tgtEl>
                                        <p:attrNameLst>
                                          <p:attrName>ppt_y</p:attrName>
                                        </p:attrNameLst>
                                      </p:cBhvr>
                                      <p:tavLst>
                                        <p:tav tm="0">
                                          <p:val>
                                            <p:strVal val="#ppt_y"/>
                                          </p:val>
                                        </p:tav>
                                        <p:tav tm="100000">
                                          <p:val>
                                            <p:strVal val="#ppt_y"/>
                                          </p:val>
                                        </p:tav>
                                      </p:tavLst>
                                    </p:anim>
                                    <p:anim calcmode="lin" valueType="num">
                                      <p:cBhvr>
                                        <p:cTn id="18" dur="20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20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20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2000"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26" dur="2000" fill="hold"/>
                                        <p:tgtEl>
                                          <p:spTgt spid="4"/>
                                        </p:tgtEl>
                                        <p:attrNameLst>
                                          <p:attrName>ppt_y</p:attrName>
                                        </p:attrNameLst>
                                      </p:cBhvr>
                                      <p:tavLst>
                                        <p:tav tm="0">
                                          <p:val>
                                            <p:strVal val="#ppt_y"/>
                                          </p:val>
                                        </p:tav>
                                        <p:tav tm="100000">
                                          <p:val>
                                            <p:strVal val="#ppt_y"/>
                                          </p:val>
                                        </p:tav>
                                      </p:tavLst>
                                    </p:anim>
                                    <p:anim calcmode="lin" valueType="num">
                                      <p:cBhvr>
                                        <p:cTn id="27" dur="20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28" dur="20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9" dur="2000" tmFilter="0,0; .5, 1; 1, 1"/>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2000" fill="hold">
                                          <p:stCondLst>
                                            <p:cond delay="0"/>
                                          </p:stCondLst>
                                        </p:cTn>
                                        <p:tgtEl>
                                          <p:spTgt spid="5"/>
                                        </p:tgtEl>
                                        <p:attrNameLst>
                                          <p:attrName>style.visibility</p:attrName>
                                        </p:attrNameLst>
                                      </p:cBhvr>
                                      <p:to>
                                        <p:strVal val="visible"/>
                                      </p:to>
                                    </p:set>
                                    <p:anim calcmode="lin" valueType="num">
                                      <p:cBhvr>
                                        <p:cTn id="34" dur="20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35" dur="2000" fill="hold"/>
                                        <p:tgtEl>
                                          <p:spTgt spid="5"/>
                                        </p:tgtEl>
                                        <p:attrNameLst>
                                          <p:attrName>ppt_y</p:attrName>
                                        </p:attrNameLst>
                                      </p:cBhvr>
                                      <p:tavLst>
                                        <p:tav tm="0">
                                          <p:val>
                                            <p:strVal val="#ppt_y"/>
                                          </p:val>
                                        </p:tav>
                                        <p:tav tm="100000">
                                          <p:val>
                                            <p:strVal val="#ppt_y"/>
                                          </p:val>
                                        </p:tav>
                                      </p:tavLst>
                                    </p:anim>
                                    <p:anim calcmode="lin" valueType="num">
                                      <p:cBhvr>
                                        <p:cTn id="36" dur="20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37" dur="20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38" dur="2000" tmFilter="0,0; .5, 1; 1, 1"/>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ox(in)">
                                      <p:cBhvr>
                                        <p:cTn id="43" dur="2000"/>
                                        <p:tgtEl>
                                          <p:spTgt spid="13"/>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box(in)">
                                      <p:cBhvr>
                                        <p:cTn id="46" dur="2000"/>
                                        <p:tgtEl>
                                          <p:spTgt spid="6"/>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nodeType="clickEffect">
                                  <p:stCondLst>
                                    <p:cond delay="0"/>
                                  </p:stCondLst>
                                  <p:childTnLst>
                                    <p:set>
                                      <p:cBhvr>
                                        <p:cTn id="50" dur="1" fill="hold">
                                          <p:stCondLst>
                                            <p:cond delay="0"/>
                                          </p:stCondLst>
                                        </p:cTn>
                                        <p:tgtEl>
                                          <p:spTgt spid="103"/>
                                        </p:tgtEl>
                                        <p:attrNameLst>
                                          <p:attrName>style.visibility</p:attrName>
                                        </p:attrNameLst>
                                      </p:cBhvr>
                                      <p:to>
                                        <p:strVal val="visible"/>
                                      </p:to>
                                    </p:set>
                                    <p:animEffect transition="in" filter="box(in)">
                                      <p:cBhvr>
                                        <p:cTn id="51" dur="2000"/>
                                        <p:tgtEl>
                                          <p:spTgt spid="103"/>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box(in)">
                                      <p:cBhvr>
                                        <p:cTn id="54" dur="20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nodeType="clickEffect">
                                  <p:stCondLst>
                                    <p:cond delay="0"/>
                                  </p:stCondLst>
                                  <p:childTnLst>
                                    <p:set>
                                      <p:cBhvr>
                                        <p:cTn id="58" dur="1" fill="hold">
                                          <p:stCondLst>
                                            <p:cond delay="0"/>
                                          </p:stCondLst>
                                        </p:cTn>
                                        <p:tgtEl>
                                          <p:spTgt spid="104"/>
                                        </p:tgtEl>
                                        <p:attrNameLst>
                                          <p:attrName>style.visibility</p:attrName>
                                        </p:attrNameLst>
                                      </p:cBhvr>
                                      <p:to>
                                        <p:strVal val="visible"/>
                                      </p:to>
                                    </p:set>
                                    <p:animEffect transition="in" filter="box(in)">
                                      <p:cBhvr>
                                        <p:cTn id="59" dur="2000"/>
                                        <p:tgtEl>
                                          <p:spTgt spid="104"/>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box(in)">
                                      <p:cBhvr>
                                        <p:cTn id="62" dur="2000"/>
                                        <p:tgtEl>
                                          <p:spTgt spid="10"/>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106"/>
                                        </p:tgtEl>
                                        <p:attrNameLst>
                                          <p:attrName>style.visibility</p:attrName>
                                        </p:attrNameLst>
                                      </p:cBhvr>
                                      <p:to>
                                        <p:strVal val="visible"/>
                                      </p:to>
                                    </p:set>
                                    <p:animEffect transition="in" filter="box(in)">
                                      <p:cBhvr>
                                        <p:cTn id="67" dur="2000"/>
                                        <p:tgtEl>
                                          <p:spTgt spid="106"/>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11"/>
                                        </p:tgtEl>
                                        <p:attrNameLst>
                                          <p:attrName>style.visibility</p:attrName>
                                        </p:attrNameLst>
                                      </p:cBhvr>
                                      <p:to>
                                        <p:strVal val="visible"/>
                                      </p:to>
                                    </p:set>
                                    <p:animEffect transition="in" filter="box(in)">
                                      <p:cBhvr>
                                        <p:cTn id="70" dur="2000"/>
                                        <p:tgtEl>
                                          <p:spTgt spid="11"/>
                                        </p:tgtEl>
                                      </p:cBhvr>
                                    </p:animEffect>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nodeType="clickEffect">
                                  <p:stCondLst>
                                    <p:cond delay="0"/>
                                  </p:stCondLst>
                                  <p:childTnLst>
                                    <p:set>
                                      <p:cBhvr>
                                        <p:cTn id="74" dur="1" fill="hold">
                                          <p:stCondLst>
                                            <p:cond delay="0"/>
                                          </p:stCondLst>
                                        </p:cTn>
                                        <p:tgtEl>
                                          <p:spTgt spid="108"/>
                                        </p:tgtEl>
                                        <p:attrNameLst>
                                          <p:attrName>style.visibility</p:attrName>
                                        </p:attrNameLst>
                                      </p:cBhvr>
                                      <p:to>
                                        <p:strVal val="visible"/>
                                      </p:to>
                                    </p:set>
                                    <p:animEffect transition="in" filter="box(in)">
                                      <p:cBhvr>
                                        <p:cTn id="75" dur="2000"/>
                                        <p:tgtEl>
                                          <p:spTgt spid="108"/>
                                        </p:tgtEl>
                                      </p:cBhvr>
                                    </p:animEffect>
                                  </p:childTnLst>
                                </p:cTn>
                              </p:par>
                              <p:par>
                                <p:cTn id="76" presetID="4" presetClass="entr" presetSubtype="16" fill="hold" grpId="0" nodeType="withEffect">
                                  <p:stCondLst>
                                    <p:cond delay="0"/>
                                  </p:stCondLst>
                                  <p:childTnLst>
                                    <p:set>
                                      <p:cBhvr>
                                        <p:cTn id="77" dur="1" fill="hold">
                                          <p:stCondLst>
                                            <p:cond delay="0"/>
                                          </p:stCondLst>
                                        </p:cTn>
                                        <p:tgtEl>
                                          <p:spTgt spid="12"/>
                                        </p:tgtEl>
                                        <p:attrNameLst>
                                          <p:attrName>style.visibility</p:attrName>
                                        </p:attrNameLst>
                                      </p:cBhvr>
                                      <p:to>
                                        <p:strVal val="visible"/>
                                      </p:to>
                                    </p:set>
                                    <p:animEffect transition="in" filter="box(in)">
                                      <p:cBhvr>
                                        <p:cTn id="78"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bldLvl="0" animBg="1"/>
      <p:bldP spid="8" grpId="0" bldLvl="0" animBg="1"/>
      <p:bldP spid="10" grpId="0" bldLvl="0" animBg="1"/>
      <p:bldP spid="11" grpId="0" bldLvl="0" animBg="1"/>
      <p:bldP spid="12"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2" name="Rectangles 1"/>
          <p:cNvSpPr/>
          <p:nvPr/>
        </p:nvSpPr>
        <p:spPr>
          <a:xfrm>
            <a:off x="813435" y="1285240"/>
            <a:ext cx="2411730" cy="494665"/>
          </a:xfrm>
          <a:prstGeom prst="rect">
            <a:avLst/>
          </a:prstGeom>
          <a:solidFill>
            <a:srgbClr val="E95418"/>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tx1"/>
                </a:solidFill>
              </a:rPr>
              <a:t>KEY WORDS</a:t>
            </a:r>
            <a:endParaRPr lang="en-US" sz="2800" b="1">
              <a:solidFill>
                <a:schemeClr val="tx1"/>
              </a:solidFill>
            </a:endParaRPr>
          </a:p>
        </p:txBody>
      </p:sp>
      <p:sp>
        <p:nvSpPr>
          <p:cNvPr id="6" name="Rectangles 5"/>
          <p:cNvSpPr/>
          <p:nvPr/>
        </p:nvSpPr>
        <p:spPr>
          <a:xfrm>
            <a:off x="2503170" y="4053205"/>
            <a:ext cx="3387725" cy="58229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VERTEX (VERTICES)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 name="Rectangles 3"/>
          <p:cNvSpPr/>
          <p:nvPr/>
        </p:nvSpPr>
        <p:spPr>
          <a:xfrm>
            <a:off x="1769110" y="2418715"/>
            <a:ext cx="2270125" cy="582295"/>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FLAT FACES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5" name="Rectangles 4"/>
          <p:cNvSpPr/>
          <p:nvPr/>
        </p:nvSpPr>
        <p:spPr>
          <a:xfrm>
            <a:off x="1008380" y="3267075"/>
            <a:ext cx="2916555" cy="582295"/>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STRAIGHT EDGES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7" name="Rectangles 6"/>
          <p:cNvSpPr/>
          <p:nvPr/>
        </p:nvSpPr>
        <p:spPr>
          <a:xfrm>
            <a:off x="4634865" y="3267075"/>
            <a:ext cx="2916555" cy="582295"/>
          </a:xfrm>
          <a:prstGeom prst="rect">
            <a:avLst/>
          </a:prstGeom>
          <a:solidFill>
            <a:srgbClr val="DF362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CURVED EDGES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8" name="Rectangles 7"/>
          <p:cNvSpPr/>
          <p:nvPr/>
        </p:nvSpPr>
        <p:spPr>
          <a:xfrm>
            <a:off x="4475480" y="2418715"/>
            <a:ext cx="2772410" cy="582295"/>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CURVED FACES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ox(in)">
                                      <p:cBhvr>
                                        <p:cTn id="25" dur="20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ox(in)">
                                      <p:cBhvr>
                                        <p:cTn id="30" dur="20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ox(in)">
                                      <p:cBhvr>
                                        <p:cTn id="35" dur="20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box(in)">
                                      <p:cBhvr>
                                        <p:cTn id="40" dur="20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box(in)">
                                      <p:cBhvr>
                                        <p:cTn id="4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4" grpId="0" bldLvl="0" animBg="1"/>
      <p:bldP spid="5" grpId="0" bldLvl="0" animBg="1"/>
      <p:bldP spid="7" grpId="0" bldLvl="0" animBg="1"/>
      <p:bldP spid="8"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109" name="Picture 108"/>
          <p:cNvPicPr/>
          <p:nvPr/>
        </p:nvPicPr>
        <p:blipFill>
          <a:blip r:embed="rId1">
            <a:duotone>
              <a:prstClr val="black"/>
              <a:srgbClr val="C00000">
                <a:tint val="45000"/>
                <a:satMod val="400000"/>
              </a:srgbClr>
            </a:duotone>
          </a:blip>
          <a:stretch>
            <a:fillRect/>
          </a:stretch>
        </p:blipFill>
        <p:spPr>
          <a:xfrm>
            <a:off x="466090" y="2573020"/>
            <a:ext cx="1871345" cy="1640840"/>
          </a:xfrm>
          <a:prstGeom prst="rect">
            <a:avLst/>
          </a:prstGeom>
          <a:solidFill>
            <a:srgbClr val="FF0066"/>
          </a:solidFill>
          <a:ln w="9525">
            <a:noFill/>
          </a:ln>
        </p:spPr>
      </p:pic>
      <p:pic>
        <p:nvPicPr>
          <p:cNvPr id="63" name="Google Shape;63;p14"/>
          <p:cNvPicPr preferRelativeResize="0"/>
          <p:nvPr/>
        </p:nvPicPr>
        <p:blipFill rotWithShape="1">
          <a:blip r:embed="rId2"/>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bg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2" name="Text Box 1"/>
          <p:cNvSpPr txBox="1"/>
          <p:nvPr/>
        </p:nvSpPr>
        <p:spPr>
          <a:xfrm>
            <a:off x="142240" y="1056640"/>
            <a:ext cx="6670040" cy="398780"/>
          </a:xfrm>
          <a:prstGeom prst="rect">
            <a:avLst/>
          </a:prstGeom>
          <a:solidFill>
            <a:srgbClr val="FF0000"/>
          </a:solidFill>
        </p:spPr>
        <p:txBody>
          <a:bodyPr wrap="square" rtlCol="0" anchor="t">
            <a:spAutoFit/>
          </a:bodyPr>
          <a:lstStyle/>
          <a:p>
            <a:r>
              <a:rPr lang="en-US" sz="2000" b="1"/>
              <a:t>Now let us see the 3 - D Shapes one by one in details.</a:t>
            </a:r>
            <a:endParaRPr lang="en-US" sz="2000" b="1"/>
          </a:p>
        </p:txBody>
      </p:sp>
      <p:sp>
        <p:nvSpPr>
          <p:cNvPr id="3" name="Oval 2"/>
          <p:cNvSpPr/>
          <p:nvPr/>
        </p:nvSpPr>
        <p:spPr>
          <a:xfrm>
            <a:off x="1058545" y="265176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172970" y="265176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172970" y="372427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flipH="1">
            <a:off x="2312035" y="2365375"/>
            <a:ext cx="654050" cy="33464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1977390" y="3955415"/>
            <a:ext cx="676910" cy="27368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2795905" y="2075180"/>
            <a:ext cx="918845"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VERTEX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17" name="Straight Arrow Connector 16"/>
          <p:cNvCxnSpPr/>
          <p:nvPr/>
        </p:nvCxnSpPr>
        <p:spPr>
          <a:xfrm flipH="1">
            <a:off x="1945005" y="3322320"/>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0" name="Rectangles 19"/>
          <p:cNvSpPr/>
          <p:nvPr/>
        </p:nvSpPr>
        <p:spPr>
          <a:xfrm>
            <a:off x="2726055" y="3201035"/>
            <a:ext cx="1186815"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FLAT FACE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1" name="Rectangles 40"/>
          <p:cNvSpPr/>
          <p:nvPr/>
        </p:nvSpPr>
        <p:spPr>
          <a:xfrm>
            <a:off x="1102360" y="2229485"/>
            <a:ext cx="77089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CUBE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5052060" y="2470785"/>
            <a:ext cx="3637280" cy="132651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latin typeface="Arial" panose="020B0604020202020204" pitchFamily="34" charset="0"/>
                <a:cs typeface="Arial" panose="020B0604020202020204" pitchFamily="34" charset="0"/>
              </a:rPr>
              <a:t>A Cube has 8 vertices, 12 edges and 6 faces. The faces are flat and edges are straight of a cube. </a:t>
            </a:r>
            <a:endParaRPr lang="en-US" sz="2000" b="1">
              <a:solidFill>
                <a:schemeClr val="tx1"/>
              </a:solidFill>
              <a:latin typeface="Arial" panose="020B0604020202020204" pitchFamily="34" charset="0"/>
              <a:cs typeface="Arial" panose="020B0604020202020204" pitchFamily="34" charset="0"/>
            </a:endParaRPr>
          </a:p>
        </p:txBody>
      </p:sp>
      <p:sp>
        <p:nvSpPr>
          <p:cNvPr id="12" name="Oval 11"/>
          <p:cNvSpPr/>
          <p:nvPr/>
        </p:nvSpPr>
        <p:spPr>
          <a:xfrm>
            <a:off x="1058545" y="372427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520065" y="292354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20065" y="402907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1623060" y="292354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623060" y="400558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s 21"/>
          <p:cNvSpPr/>
          <p:nvPr/>
        </p:nvSpPr>
        <p:spPr>
          <a:xfrm>
            <a:off x="2726055" y="4119245"/>
            <a:ext cx="69088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EDGE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000"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 calcmode="lin" valueType="num">
                                      <p:cBhvr>
                                        <p:cTn id="9"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109"/>
                                        </p:tgtEl>
                                        <p:attrNameLst>
                                          <p:attrName>style.visibility</p:attrName>
                                        </p:attrNameLst>
                                      </p:cBhvr>
                                      <p:to>
                                        <p:strVal val="visible"/>
                                      </p:to>
                                    </p:set>
                                    <p:animEffect transition="in" filter="box(in)">
                                      <p:cBhvr>
                                        <p:cTn id="16" dur="2000"/>
                                        <p:tgtEl>
                                          <p:spTgt spid="109"/>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animEffect transition="in" filter="box(in)">
                                      <p:cBhvr>
                                        <p:cTn id="19" dur="2000"/>
                                        <p:tgtEl>
                                          <p:spTgt spid="41"/>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ox(in)">
                                      <p:cBhvr>
                                        <p:cTn id="24" dur="2000"/>
                                        <p:tgtEl>
                                          <p:spTgt spid="5"/>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in)">
                                      <p:cBhvr>
                                        <p:cTn id="27" dur="2000"/>
                                        <p:tgtEl>
                                          <p:spTgt spid="3"/>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box(in)">
                                      <p:cBhvr>
                                        <p:cTn id="30" dur="2000"/>
                                        <p:tgtEl>
                                          <p:spTgt spid="4"/>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box(in)">
                                      <p:cBhvr>
                                        <p:cTn id="33" dur="2000"/>
                                        <p:tgtEl>
                                          <p:spTgt spid="12"/>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box(in)">
                                      <p:cBhvr>
                                        <p:cTn id="36" dur="2000"/>
                                        <p:tgtEl>
                                          <p:spTgt spid="14"/>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ox(in)">
                                      <p:cBhvr>
                                        <p:cTn id="39" dur="2000"/>
                                        <p:tgtEl>
                                          <p:spTgt spid="15"/>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ox(in)">
                                      <p:cBhvr>
                                        <p:cTn id="42" dur="2000"/>
                                        <p:tgtEl>
                                          <p:spTgt spid="16"/>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box(in)">
                                      <p:cBhvr>
                                        <p:cTn id="45" dur="2000"/>
                                        <p:tgtEl>
                                          <p:spTgt spid="21"/>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2" fill="hold" nodeType="clickEffect">
                                  <p:stCondLst>
                                    <p:cond delay="0"/>
                                  </p:stCondLst>
                                  <p:childTnLst>
                                    <p:set>
                                      <p:cBhvr>
                                        <p:cTn id="49" dur="2000" fill="hold">
                                          <p:stCondLst>
                                            <p:cond delay="0"/>
                                          </p:stCondLst>
                                        </p:cTn>
                                        <p:tgtEl>
                                          <p:spTgt spid="6"/>
                                        </p:tgtEl>
                                        <p:attrNameLst>
                                          <p:attrName>style.visibility</p:attrName>
                                        </p:attrNameLst>
                                      </p:cBhvr>
                                      <p:to>
                                        <p:strVal val="visible"/>
                                      </p:to>
                                    </p:set>
                                    <p:anim calcmode="lin" valueType="num">
                                      <p:cBhvr additive="base">
                                        <p:cTn id="50" dur="2000" fill="hold"/>
                                        <p:tgtEl>
                                          <p:spTgt spid="6"/>
                                        </p:tgtEl>
                                        <p:attrNameLst>
                                          <p:attrName>ppt_x</p:attrName>
                                        </p:attrNameLst>
                                      </p:cBhvr>
                                      <p:tavLst>
                                        <p:tav tm="0">
                                          <p:val>
                                            <p:strVal val="1+#ppt_w/2"/>
                                          </p:val>
                                        </p:tav>
                                        <p:tav tm="100000">
                                          <p:val>
                                            <p:strVal val="#ppt_x"/>
                                          </p:val>
                                        </p:tav>
                                      </p:tavLst>
                                    </p:anim>
                                    <p:anim calcmode="lin" valueType="num">
                                      <p:cBhvr additive="base">
                                        <p:cTn id="51" dur="2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 presetClass="entr" presetSubtype="16"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box(in)">
                                      <p:cBhvr>
                                        <p:cTn id="56" dur="2000"/>
                                        <p:tgtEl>
                                          <p:spTgt spid="10"/>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nodeType="clickEffect">
                                  <p:stCondLst>
                                    <p:cond delay="0"/>
                                  </p:stCondLst>
                                  <p:childTnLst>
                                    <p:set>
                                      <p:cBhvr>
                                        <p:cTn id="60" dur="2000" fill="hold">
                                          <p:stCondLst>
                                            <p:cond delay="0"/>
                                          </p:stCondLst>
                                        </p:cTn>
                                        <p:tgtEl>
                                          <p:spTgt spid="17"/>
                                        </p:tgtEl>
                                        <p:attrNameLst>
                                          <p:attrName>style.visibility</p:attrName>
                                        </p:attrNameLst>
                                      </p:cBhvr>
                                      <p:to>
                                        <p:strVal val="visible"/>
                                      </p:to>
                                    </p:set>
                                    <p:anim calcmode="lin" valueType="num">
                                      <p:cBhvr additive="base">
                                        <p:cTn id="61" dur="2000" fill="hold"/>
                                        <p:tgtEl>
                                          <p:spTgt spid="17"/>
                                        </p:tgtEl>
                                        <p:attrNameLst>
                                          <p:attrName>ppt_x</p:attrName>
                                        </p:attrNameLst>
                                      </p:cBhvr>
                                      <p:tavLst>
                                        <p:tav tm="0">
                                          <p:val>
                                            <p:strVal val="1+#ppt_w/2"/>
                                          </p:val>
                                        </p:tav>
                                        <p:tav tm="100000">
                                          <p:val>
                                            <p:strVal val="#ppt_x"/>
                                          </p:val>
                                        </p:tav>
                                      </p:tavLst>
                                    </p:anim>
                                    <p:anim calcmode="lin" valueType="num">
                                      <p:cBhvr additive="base">
                                        <p:cTn id="62" dur="20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box(in)">
                                      <p:cBhvr>
                                        <p:cTn id="67" dur="20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2" presetClass="entr" presetSubtype="2" fill="hold" nodeType="clickEffect">
                                  <p:stCondLst>
                                    <p:cond delay="0"/>
                                  </p:stCondLst>
                                  <p:childTnLst>
                                    <p:set>
                                      <p:cBhvr>
                                        <p:cTn id="71" dur="2000" fill="hold">
                                          <p:stCondLst>
                                            <p:cond delay="0"/>
                                          </p:stCondLst>
                                        </p:cTn>
                                        <p:tgtEl>
                                          <p:spTgt spid="7"/>
                                        </p:tgtEl>
                                        <p:attrNameLst>
                                          <p:attrName>style.visibility</p:attrName>
                                        </p:attrNameLst>
                                      </p:cBhvr>
                                      <p:to>
                                        <p:strVal val="visible"/>
                                      </p:to>
                                    </p:set>
                                    <p:anim calcmode="lin" valueType="num">
                                      <p:cBhvr additive="base">
                                        <p:cTn id="72" dur="2000" fill="hold"/>
                                        <p:tgtEl>
                                          <p:spTgt spid="7"/>
                                        </p:tgtEl>
                                        <p:attrNameLst>
                                          <p:attrName>ppt_x</p:attrName>
                                        </p:attrNameLst>
                                      </p:cBhvr>
                                      <p:tavLst>
                                        <p:tav tm="0">
                                          <p:val>
                                            <p:strVal val="1+#ppt_w/2"/>
                                          </p:val>
                                        </p:tav>
                                        <p:tav tm="100000">
                                          <p:val>
                                            <p:strVal val="#ppt_x"/>
                                          </p:val>
                                        </p:tav>
                                      </p:tavLst>
                                    </p:anim>
                                    <p:anim calcmode="lin" valueType="num">
                                      <p:cBhvr additive="base">
                                        <p:cTn id="73" dur="2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22"/>
                                        </p:tgtEl>
                                        <p:attrNameLst>
                                          <p:attrName>style.visibility</p:attrName>
                                        </p:attrNameLst>
                                      </p:cBhvr>
                                      <p:to>
                                        <p:strVal val="visible"/>
                                      </p:to>
                                    </p:set>
                                    <p:animEffect transition="in" filter="box(in)">
                                      <p:cBhvr>
                                        <p:cTn id="78" dur="2000"/>
                                        <p:tgtEl>
                                          <p:spTgt spid="22"/>
                                        </p:tgtEl>
                                      </p:cBhvr>
                                    </p:animEffect>
                                  </p:childTnLst>
                                </p:cTn>
                              </p:par>
                            </p:childTnLst>
                          </p:cTn>
                        </p:par>
                      </p:childTnLst>
                    </p:cTn>
                  </p:par>
                  <p:par>
                    <p:cTn id="79" fill="hold">
                      <p:stCondLst>
                        <p:cond delay="indefinite"/>
                      </p:stCondLst>
                      <p:childTnLst>
                        <p:par>
                          <p:cTn id="80" fill="hold">
                            <p:stCondLst>
                              <p:cond delay="0"/>
                            </p:stCondLst>
                            <p:childTnLst>
                              <p:par>
                                <p:cTn id="81" presetID="41" presetClass="entr" presetSubtype="0" fill="hold" grpId="0" nodeType="clickEffect">
                                  <p:stCondLst>
                                    <p:cond delay="0"/>
                                  </p:stCondLst>
                                  <p:iterate type="lt">
                                    <p:tmPct val="10000"/>
                                  </p:iterate>
                                  <p:childTnLst>
                                    <p:set>
                                      <p:cBhvr>
                                        <p:cTn id="82" dur="1" fill="hold">
                                          <p:stCondLst>
                                            <p:cond delay="0"/>
                                          </p:stCondLst>
                                        </p:cTn>
                                        <p:tgtEl>
                                          <p:spTgt spid="11"/>
                                        </p:tgtEl>
                                        <p:attrNameLst>
                                          <p:attrName>style.visibility</p:attrName>
                                        </p:attrNameLst>
                                      </p:cBhvr>
                                      <p:to>
                                        <p:strVal val="visible"/>
                                      </p:to>
                                    </p:set>
                                    <p:anim calcmode="lin" valueType="num">
                                      <p:cBhvr>
                                        <p:cTn id="83"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84" dur="500" fill="hold"/>
                                        <p:tgtEl>
                                          <p:spTgt spid="11"/>
                                        </p:tgtEl>
                                        <p:attrNameLst>
                                          <p:attrName>ppt_y</p:attrName>
                                        </p:attrNameLst>
                                      </p:cBhvr>
                                      <p:tavLst>
                                        <p:tav tm="0">
                                          <p:val>
                                            <p:strVal val="#ppt_y"/>
                                          </p:val>
                                        </p:tav>
                                        <p:tav tm="100000">
                                          <p:val>
                                            <p:strVal val="#ppt_y"/>
                                          </p:val>
                                        </p:tav>
                                      </p:tavLst>
                                    </p:anim>
                                    <p:anim calcmode="lin" valueType="num">
                                      <p:cBhvr>
                                        <p:cTn id="85"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86"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87" dur="5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ldLvl="0" animBg="1"/>
      <p:bldP spid="4" grpId="0" bldLvl="0" animBg="1"/>
      <p:bldP spid="5" grpId="0" bldLvl="0" animBg="1"/>
      <p:bldP spid="10" grpId="0" bldLvl="0" animBg="1"/>
      <p:bldP spid="20" grpId="0" bldLvl="0" animBg="1"/>
      <p:bldP spid="41" grpId="0" bldLvl="0" animBg="1"/>
      <p:bldP spid="11" grpId="0" animBg="1"/>
      <p:bldP spid="12" grpId="0" bldLvl="0" animBg="1"/>
      <p:bldP spid="14" grpId="0" bldLvl="0" animBg="1"/>
      <p:bldP spid="15" grpId="0" bldLvl="0" animBg="1"/>
      <p:bldP spid="16" grpId="0" bldLvl="0" animBg="1"/>
      <p:bldP spid="21" grpId="0" bldLvl="0" animBg="1"/>
      <p:bldP spid="22"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110" name="Picture 109"/>
          <p:cNvPicPr/>
          <p:nvPr/>
        </p:nvPicPr>
        <p:blipFill>
          <a:blip r:embed="rId1">
            <a:clrChange>
              <a:clrFrom>
                <a:srgbClr val="FFFFFF">
                  <a:alpha val="100000"/>
                </a:srgbClr>
              </a:clrFrom>
              <a:clrTo>
                <a:srgbClr val="FFFFFF">
                  <a:alpha val="100000"/>
                  <a:alpha val="0"/>
                </a:srgbClr>
              </a:clrTo>
            </a:clrChange>
          </a:blip>
          <a:stretch>
            <a:fillRect/>
          </a:stretch>
        </p:blipFill>
        <p:spPr>
          <a:xfrm>
            <a:off x="365760" y="2003425"/>
            <a:ext cx="2275205" cy="1377950"/>
          </a:xfrm>
          <a:prstGeom prst="rect">
            <a:avLst/>
          </a:prstGeom>
          <a:noFill/>
          <a:ln w="9525">
            <a:noFill/>
          </a:ln>
        </p:spPr>
      </p:pic>
      <p:pic>
        <p:nvPicPr>
          <p:cNvPr id="63" name="Google Shape;63;p14"/>
          <p:cNvPicPr preferRelativeResize="0"/>
          <p:nvPr/>
        </p:nvPicPr>
        <p:blipFill rotWithShape="1">
          <a:blip r:embed="rId2"/>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rgbClr val="FF0000"/>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3" name="Oval 2"/>
          <p:cNvSpPr/>
          <p:nvPr/>
        </p:nvSpPr>
        <p:spPr>
          <a:xfrm>
            <a:off x="1934210" y="234950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486025" y="288163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32435" y="315277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flipH="1">
            <a:off x="2550795" y="1740535"/>
            <a:ext cx="654050" cy="33464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2252980" y="3107690"/>
            <a:ext cx="676910" cy="27368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3256280" y="1583690"/>
            <a:ext cx="918845"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VERTEX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17" name="Straight Arrow Connector 16"/>
          <p:cNvCxnSpPr/>
          <p:nvPr/>
        </p:nvCxnSpPr>
        <p:spPr>
          <a:xfrm>
            <a:off x="1571625" y="1605915"/>
            <a:ext cx="635" cy="60325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0" name="Rectangles 19"/>
          <p:cNvSpPr/>
          <p:nvPr/>
        </p:nvSpPr>
        <p:spPr>
          <a:xfrm>
            <a:off x="978535" y="1328420"/>
            <a:ext cx="1186815"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FLAT FACE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1" name="Rectangles 40"/>
          <p:cNvSpPr/>
          <p:nvPr/>
        </p:nvSpPr>
        <p:spPr>
          <a:xfrm>
            <a:off x="753110" y="4119245"/>
            <a:ext cx="92900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CUBOID</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5052060" y="2470785"/>
            <a:ext cx="3637280" cy="132651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latin typeface="Arial" panose="020B0604020202020204" pitchFamily="34" charset="0"/>
                <a:cs typeface="Arial" panose="020B0604020202020204" pitchFamily="34" charset="0"/>
              </a:rPr>
              <a:t>A Cuboid has 8 vertices, 12 edges and 6 faces. The faces are flat and edges are straight of a cuboid. </a:t>
            </a:r>
            <a:endParaRPr lang="en-US" sz="2000" b="1">
              <a:solidFill>
                <a:schemeClr val="tx1"/>
              </a:solidFill>
              <a:latin typeface="Arial" panose="020B0604020202020204" pitchFamily="34" charset="0"/>
              <a:cs typeface="Arial" panose="020B0604020202020204" pitchFamily="34" charset="0"/>
            </a:endParaRPr>
          </a:p>
        </p:txBody>
      </p:sp>
      <p:sp>
        <p:nvSpPr>
          <p:cNvPr id="12" name="Oval 11"/>
          <p:cNvSpPr/>
          <p:nvPr/>
        </p:nvSpPr>
        <p:spPr>
          <a:xfrm>
            <a:off x="916940" y="207518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977390" y="315277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916940" y="288163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32435" y="234442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444115" y="207518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s 21"/>
          <p:cNvSpPr/>
          <p:nvPr/>
        </p:nvSpPr>
        <p:spPr>
          <a:xfrm>
            <a:off x="2987675" y="3274060"/>
            <a:ext cx="69088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EDGE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box(in)">
                                      <p:cBhvr>
                                        <p:cTn id="7" dur="20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2000"/>
                                        <p:tgtEl>
                                          <p:spTgt spid="5"/>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ox(in)">
                                      <p:cBhvr>
                                        <p:cTn id="15" dur="2000"/>
                                        <p:tgtEl>
                                          <p:spTgt spid="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ox(in)">
                                      <p:cBhvr>
                                        <p:cTn id="18" dur="2000"/>
                                        <p:tgtEl>
                                          <p:spTgt spid="4"/>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ox(in)">
                                      <p:cBhvr>
                                        <p:cTn id="21" dur="2000"/>
                                        <p:tgtEl>
                                          <p:spTgt spid="12"/>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ox(in)">
                                      <p:cBhvr>
                                        <p:cTn id="24" dur="2000"/>
                                        <p:tgtEl>
                                          <p:spTgt spid="14"/>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ox(in)">
                                      <p:cBhvr>
                                        <p:cTn id="27" dur="2000"/>
                                        <p:tgtEl>
                                          <p:spTgt spid="15"/>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ox(in)">
                                      <p:cBhvr>
                                        <p:cTn id="30" dur="2000"/>
                                        <p:tgtEl>
                                          <p:spTgt spid="16"/>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box(in)">
                                      <p:cBhvr>
                                        <p:cTn id="33" dur="2000"/>
                                        <p:tgtEl>
                                          <p:spTgt spid="21"/>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2" fill="hold" nodeType="clickEffect">
                                  <p:stCondLst>
                                    <p:cond delay="0"/>
                                  </p:stCondLst>
                                  <p:childTnLst>
                                    <p:set>
                                      <p:cBhvr>
                                        <p:cTn id="37" dur="2000" fill="hold">
                                          <p:stCondLst>
                                            <p:cond delay="0"/>
                                          </p:stCondLst>
                                        </p:cTn>
                                        <p:tgtEl>
                                          <p:spTgt spid="6"/>
                                        </p:tgtEl>
                                        <p:attrNameLst>
                                          <p:attrName>style.visibility</p:attrName>
                                        </p:attrNameLst>
                                      </p:cBhvr>
                                      <p:to>
                                        <p:strVal val="visible"/>
                                      </p:to>
                                    </p:set>
                                    <p:anim calcmode="lin" valueType="num">
                                      <p:cBhvr additive="base">
                                        <p:cTn id="38" dur="2000" fill="hold"/>
                                        <p:tgtEl>
                                          <p:spTgt spid="6"/>
                                        </p:tgtEl>
                                        <p:attrNameLst>
                                          <p:attrName>ppt_x</p:attrName>
                                        </p:attrNameLst>
                                      </p:cBhvr>
                                      <p:tavLst>
                                        <p:tav tm="0">
                                          <p:val>
                                            <p:strVal val="1+#ppt_w/2"/>
                                          </p:val>
                                        </p:tav>
                                        <p:tav tm="100000">
                                          <p:val>
                                            <p:strVal val="#ppt_x"/>
                                          </p:val>
                                        </p:tav>
                                      </p:tavLst>
                                    </p:anim>
                                    <p:anim calcmode="lin" valueType="num">
                                      <p:cBhvr additive="base">
                                        <p:cTn id="39" dur="2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box(in)">
                                      <p:cBhvr>
                                        <p:cTn id="44" dur="20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2000" fill="hold">
                                          <p:stCondLst>
                                            <p:cond delay="0"/>
                                          </p:stCondLst>
                                        </p:cTn>
                                        <p:tgtEl>
                                          <p:spTgt spid="17"/>
                                        </p:tgtEl>
                                        <p:attrNameLst>
                                          <p:attrName>style.visibility</p:attrName>
                                        </p:attrNameLst>
                                      </p:cBhvr>
                                      <p:to>
                                        <p:strVal val="visible"/>
                                      </p:to>
                                    </p:set>
                                    <p:anim calcmode="lin" valueType="num">
                                      <p:cBhvr additive="base">
                                        <p:cTn id="49" dur="2000" fill="hold"/>
                                        <p:tgtEl>
                                          <p:spTgt spid="17"/>
                                        </p:tgtEl>
                                        <p:attrNameLst>
                                          <p:attrName>ppt_x</p:attrName>
                                        </p:attrNameLst>
                                      </p:cBhvr>
                                      <p:tavLst>
                                        <p:tav tm="0">
                                          <p:val>
                                            <p:strVal val="1+#ppt_w/2"/>
                                          </p:val>
                                        </p:tav>
                                        <p:tav tm="100000">
                                          <p:val>
                                            <p:strVal val="#ppt_x"/>
                                          </p:val>
                                        </p:tav>
                                      </p:tavLst>
                                    </p:anim>
                                    <p:anim calcmode="lin" valueType="num">
                                      <p:cBhvr additive="base">
                                        <p:cTn id="50" dur="20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box(in)">
                                      <p:cBhvr>
                                        <p:cTn id="55" dur="2000"/>
                                        <p:tgtEl>
                                          <p:spTgt spid="20"/>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2" fill="hold" nodeType="clickEffect">
                                  <p:stCondLst>
                                    <p:cond delay="0"/>
                                  </p:stCondLst>
                                  <p:childTnLst>
                                    <p:set>
                                      <p:cBhvr>
                                        <p:cTn id="59" dur="2000" fill="hold">
                                          <p:stCondLst>
                                            <p:cond delay="0"/>
                                          </p:stCondLst>
                                        </p:cTn>
                                        <p:tgtEl>
                                          <p:spTgt spid="7"/>
                                        </p:tgtEl>
                                        <p:attrNameLst>
                                          <p:attrName>style.visibility</p:attrName>
                                        </p:attrNameLst>
                                      </p:cBhvr>
                                      <p:to>
                                        <p:strVal val="visible"/>
                                      </p:to>
                                    </p:set>
                                    <p:anim calcmode="lin" valueType="num">
                                      <p:cBhvr additive="base">
                                        <p:cTn id="60" dur="2000" fill="hold"/>
                                        <p:tgtEl>
                                          <p:spTgt spid="7"/>
                                        </p:tgtEl>
                                        <p:attrNameLst>
                                          <p:attrName>ppt_x</p:attrName>
                                        </p:attrNameLst>
                                      </p:cBhvr>
                                      <p:tavLst>
                                        <p:tav tm="0">
                                          <p:val>
                                            <p:strVal val="1+#ppt_w/2"/>
                                          </p:val>
                                        </p:tav>
                                        <p:tav tm="100000">
                                          <p:val>
                                            <p:strVal val="#ppt_x"/>
                                          </p:val>
                                        </p:tav>
                                      </p:tavLst>
                                    </p:anim>
                                    <p:anim calcmode="lin" valueType="num">
                                      <p:cBhvr additive="base">
                                        <p:cTn id="61" dur="2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 presetClass="entr" presetSubtype="16" fill="hold" grpId="0" nodeType="click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box(in)">
                                      <p:cBhvr>
                                        <p:cTn id="66" dur="2000"/>
                                        <p:tgtEl>
                                          <p:spTgt spid="22"/>
                                        </p:tgtEl>
                                      </p:cBhvr>
                                    </p:animEffect>
                                  </p:childTnLst>
                                </p:cTn>
                              </p:par>
                            </p:childTnLst>
                          </p:cTn>
                        </p:par>
                      </p:childTnLst>
                    </p:cTn>
                  </p:par>
                  <p:par>
                    <p:cTn id="67" fill="hold">
                      <p:stCondLst>
                        <p:cond delay="indefinite"/>
                      </p:stCondLst>
                      <p:childTnLst>
                        <p:par>
                          <p:cTn id="68" fill="hold">
                            <p:stCondLst>
                              <p:cond delay="0"/>
                            </p:stCondLst>
                            <p:childTnLst>
                              <p:par>
                                <p:cTn id="69" presetID="41" presetClass="entr" presetSubtype="0" fill="hold" grpId="0" nodeType="clickEffect">
                                  <p:stCondLst>
                                    <p:cond delay="0"/>
                                  </p:stCondLst>
                                  <p:iterate type="lt">
                                    <p:tmPct val="10000"/>
                                  </p:iterate>
                                  <p:childTnLst>
                                    <p:set>
                                      <p:cBhvr>
                                        <p:cTn id="70" dur="1" fill="hold">
                                          <p:stCondLst>
                                            <p:cond delay="0"/>
                                          </p:stCondLst>
                                        </p:cTn>
                                        <p:tgtEl>
                                          <p:spTgt spid="11"/>
                                        </p:tgtEl>
                                        <p:attrNameLst>
                                          <p:attrName>style.visibility</p:attrName>
                                        </p:attrNameLst>
                                      </p:cBhvr>
                                      <p:to>
                                        <p:strVal val="visible"/>
                                      </p:to>
                                    </p:set>
                                    <p:anim calcmode="lin" valueType="num">
                                      <p:cBhvr>
                                        <p:cTn id="71"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72" dur="500" fill="hold"/>
                                        <p:tgtEl>
                                          <p:spTgt spid="11"/>
                                        </p:tgtEl>
                                        <p:attrNameLst>
                                          <p:attrName>ppt_y</p:attrName>
                                        </p:attrNameLst>
                                      </p:cBhvr>
                                      <p:tavLst>
                                        <p:tav tm="0">
                                          <p:val>
                                            <p:strVal val="#ppt_y"/>
                                          </p:val>
                                        </p:tav>
                                        <p:tav tm="100000">
                                          <p:val>
                                            <p:strVal val="#ppt_y"/>
                                          </p:val>
                                        </p:tav>
                                      </p:tavLst>
                                    </p:anim>
                                    <p:anim calcmode="lin" valueType="num">
                                      <p:cBhvr>
                                        <p:cTn id="73"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74"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75" dur="5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bldLvl="0" animBg="1"/>
      <p:bldP spid="5" grpId="0" bldLvl="0" animBg="1"/>
      <p:bldP spid="10" grpId="0" bldLvl="0" animBg="1"/>
      <p:bldP spid="20" grpId="0" bldLvl="0" animBg="1"/>
      <p:bldP spid="41" grpId="0" bldLvl="0" animBg="1"/>
      <p:bldP spid="11" grpId="0" animBg="1"/>
      <p:bldP spid="12" grpId="0" bldLvl="0" animBg="1"/>
      <p:bldP spid="14" grpId="0" bldLvl="0" animBg="1"/>
      <p:bldP spid="15" grpId="0" bldLvl="0" animBg="1"/>
      <p:bldP spid="16" grpId="0" bldLvl="0" animBg="1"/>
      <p:bldP spid="21" grpId="0" bldLvl="0" animBg="1"/>
      <p:bldP spid="22"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rgbClr val="FF0000"/>
                </a:solidFill>
                <a:latin typeface="Algerian" panose="04020705040A02060702" pitchFamily="82" charset="0"/>
                <a:sym typeface="+mn-ea"/>
              </a:rPr>
              <a:t> </a:t>
            </a:r>
            <a:endParaRPr lang="en-US" sz="1800" b="1" dirty="0">
              <a:solidFill>
                <a:srgbClr val="FF0000"/>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3-D SHAPES OR SOLIDS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10" name="Rectangles 9"/>
          <p:cNvSpPr/>
          <p:nvPr/>
        </p:nvSpPr>
        <p:spPr>
          <a:xfrm>
            <a:off x="1496695" y="3906520"/>
            <a:ext cx="94932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SPHERE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pic>
        <p:nvPicPr>
          <p:cNvPr id="104" name="Picture 103"/>
          <p:cNvPicPr/>
          <p:nvPr/>
        </p:nvPicPr>
        <p:blipFill>
          <a:blip r:embed="rId2"/>
          <a:srcRect l="18141" r="-8152"/>
          <a:stretch>
            <a:fillRect/>
          </a:stretch>
        </p:blipFill>
        <p:spPr>
          <a:xfrm>
            <a:off x="1048385" y="1706880"/>
            <a:ext cx="2054225" cy="1978660"/>
          </a:xfrm>
          <a:prstGeom prst="rect">
            <a:avLst/>
          </a:prstGeom>
          <a:noFill/>
          <a:ln w="9525">
            <a:noFill/>
          </a:ln>
        </p:spPr>
      </p:pic>
      <p:cxnSp>
        <p:nvCxnSpPr>
          <p:cNvPr id="6" name="Straight Arrow Connector 5"/>
          <p:cNvCxnSpPr/>
          <p:nvPr/>
        </p:nvCxnSpPr>
        <p:spPr>
          <a:xfrm flipH="1">
            <a:off x="2745740" y="1436370"/>
            <a:ext cx="459105" cy="62484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Rectangles 3"/>
          <p:cNvSpPr/>
          <p:nvPr/>
        </p:nvSpPr>
        <p:spPr>
          <a:xfrm>
            <a:off x="3256280" y="1279525"/>
            <a:ext cx="185420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CURVED SURFACE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5052060" y="2166620"/>
            <a:ext cx="3637280" cy="132651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latin typeface="Arial" panose="020B0604020202020204" pitchFamily="34" charset="0"/>
                <a:cs typeface="Arial" panose="020B0604020202020204" pitchFamily="34" charset="0"/>
              </a:rPr>
              <a:t>A Sphere has only one curved surface. </a:t>
            </a:r>
            <a:endParaRPr lang="en-US" sz="2000" b="1">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4"/>
                                        </p:tgtEl>
                                        <p:attrNameLst>
                                          <p:attrName>style.visibility</p:attrName>
                                        </p:attrNameLst>
                                      </p:cBhvr>
                                      <p:to>
                                        <p:strVal val="visible"/>
                                      </p:to>
                                    </p:set>
                                    <p:animEffect transition="in" filter="box(in)">
                                      <p:cBhvr>
                                        <p:cTn id="7" dur="2000"/>
                                        <p:tgtEl>
                                          <p:spTgt spid="10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ox(in)">
                                      <p:cBhvr>
                                        <p:cTn id="10" dur="2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nodeType="clickEffect">
                                  <p:stCondLst>
                                    <p:cond delay="0"/>
                                  </p:stCondLst>
                                  <p:childTnLst>
                                    <p:set>
                                      <p:cBhvr>
                                        <p:cTn id="14" dur="2000" fill="hold">
                                          <p:stCondLst>
                                            <p:cond delay="0"/>
                                          </p:stCondLst>
                                        </p:cTn>
                                        <p:tgtEl>
                                          <p:spTgt spid="6"/>
                                        </p:tgtEl>
                                        <p:attrNameLst>
                                          <p:attrName>style.visibility</p:attrName>
                                        </p:attrNameLst>
                                      </p:cBhvr>
                                      <p:to>
                                        <p:strVal val="visible"/>
                                      </p:to>
                                    </p:set>
                                    <p:anim calcmode="lin" valueType="num">
                                      <p:cBhvr additive="base">
                                        <p:cTn id="15" dur="2000" fill="hold"/>
                                        <p:tgtEl>
                                          <p:spTgt spid="6"/>
                                        </p:tgtEl>
                                        <p:attrNameLst>
                                          <p:attrName>ppt_x</p:attrName>
                                        </p:attrNameLst>
                                      </p:cBhvr>
                                      <p:tavLst>
                                        <p:tav tm="0">
                                          <p:val>
                                            <p:strVal val="1+#ppt_w/2"/>
                                          </p:val>
                                        </p:tav>
                                        <p:tav tm="100000">
                                          <p:val>
                                            <p:strVal val="#ppt_x"/>
                                          </p:val>
                                        </p:tav>
                                      </p:tavLst>
                                    </p:anim>
                                    <p:anim calcmode="lin" valueType="num">
                                      <p:cBhvr additive="base">
                                        <p:cTn id="16" dur="2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ox(in)">
                                      <p:cBhvr>
                                        <p:cTn id="21" dur="20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41" presetClass="entr" presetSubtype="0" fill="hold" grpId="0" nodeType="clickEffect">
                                  <p:stCondLst>
                                    <p:cond delay="0"/>
                                  </p:stCondLst>
                                  <p:iterate type="lt">
                                    <p:tmPct val="10000"/>
                                  </p:iterate>
                                  <p:childTnLst>
                                    <p:set>
                                      <p:cBhvr>
                                        <p:cTn id="25" dur="1" fill="hold">
                                          <p:stCondLst>
                                            <p:cond delay="0"/>
                                          </p:stCondLst>
                                        </p:cTn>
                                        <p:tgtEl>
                                          <p:spTgt spid="11"/>
                                        </p:tgtEl>
                                        <p:attrNameLst>
                                          <p:attrName>style.visibility</p:attrName>
                                        </p:attrNameLst>
                                      </p:cBhvr>
                                      <p:to>
                                        <p:strVal val="visible"/>
                                      </p:to>
                                    </p:set>
                                    <p:anim calcmode="lin" valueType="num">
                                      <p:cBhvr>
                                        <p:cTn id="26"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11"/>
                                        </p:tgtEl>
                                        <p:attrNameLst>
                                          <p:attrName>ppt_y</p:attrName>
                                        </p:attrNameLst>
                                      </p:cBhvr>
                                      <p:tavLst>
                                        <p:tav tm="0">
                                          <p:val>
                                            <p:strVal val="#ppt_y"/>
                                          </p:val>
                                        </p:tav>
                                        <p:tav tm="100000">
                                          <p:val>
                                            <p:strVal val="#ppt_y"/>
                                          </p:val>
                                        </p:tav>
                                      </p:tavLst>
                                    </p:anim>
                                    <p:anim calcmode="lin" valueType="num">
                                      <p:cBhvr>
                                        <p:cTn id="28"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4" grpId="0" bldLvl="0" animBg="1"/>
      <p:bldP spid="11" grpId="0" animBg="1"/>
    </p:bldLst>
  </p:timing>
</p:sld>
</file>

<file path=ppt/tags/tag1.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2.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3.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4.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5.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6.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7.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8.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2949</Words>
  <Application>WPS Presentation</Application>
  <PresentationFormat>On-screen Show (16:9)</PresentationFormat>
  <Paragraphs>299</Paragraphs>
  <Slides>18</Slides>
  <Notes>16</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18</vt:i4>
      </vt:variant>
    </vt:vector>
  </HeadingPairs>
  <TitlesOfParts>
    <vt:vector size="31" baseType="lpstr">
      <vt:lpstr>Arial</vt:lpstr>
      <vt:lpstr>SimSun</vt:lpstr>
      <vt:lpstr>Wingdings</vt:lpstr>
      <vt:lpstr>Arial</vt:lpstr>
      <vt:lpstr>Calibri</vt:lpstr>
      <vt:lpstr>Wingdings</vt:lpstr>
      <vt:lpstr>Algerian</vt:lpstr>
      <vt:lpstr>Microsoft YaHei</vt:lpstr>
      <vt:lpstr>Arial Unicode MS</vt:lpstr>
      <vt:lpstr>Edwardian Script ITC</vt:lpstr>
      <vt:lpstr>Roboto</vt:lpstr>
      <vt:lpstr>Calibri</vt:lpstr>
      <vt:lpstr>Simple Light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DELL</cp:lastModifiedBy>
  <cp:revision>200</cp:revision>
  <dcterms:created xsi:type="dcterms:W3CDTF">2021-04-01T11:25:00Z</dcterms:created>
  <dcterms:modified xsi:type="dcterms:W3CDTF">2022-10-12T14:05:13Z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1033-11.2.0.11210</vt:lpwstr>
  </property>
  <property fmtid="{D5CDD505-2E9C-101B-9397-08002B2CF9AE}" pid="3" name="ICV">
    <vt:lpwstr>35FBA858C1FF4C20917DF0143557BB38</vt:lpwstr>
  </property>
</Properties>
</file>