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937" r:id="rId3"/>
    <p:sldId id="916" r:id="rId5"/>
    <p:sldId id="946" r:id="rId6"/>
    <p:sldId id="947" r:id="rId7"/>
    <p:sldId id="973" r:id="rId8"/>
    <p:sldId id="974" r:id="rId9"/>
    <p:sldId id="976" r:id="rId10"/>
    <p:sldId id="978" r:id="rId11"/>
    <p:sldId id="982" r:id="rId12"/>
    <p:sldId id="980" r:id="rId13"/>
    <p:sldId id="990" r:id="rId14"/>
    <p:sldId id="991" r:id="rId15"/>
    <p:sldId id="964" r:id="rId16"/>
    <p:sldId id="994" r:id="rId17"/>
    <p:sldId id="939" r:id="rId18"/>
    <p:sldId id="914" r:id="rId19"/>
    <p:sldId id="981"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77FE5"/>
    <a:srgbClr val="EA9A3E"/>
    <a:srgbClr val="F0B928"/>
    <a:srgbClr val="DD95D6"/>
    <a:srgbClr val="ACA192"/>
    <a:srgbClr val="BF8382"/>
    <a:srgbClr val="E8F24D"/>
    <a:srgbClr val="A0FC8A"/>
    <a:srgbClr val="B381D9"/>
    <a:srgbClr val="DE69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730" y="77"/>
      </p:cViewPr>
      <p:guideLst>
        <p:guide orient="horz" pos="1735"/>
        <p:guide pos="281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1048601"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2"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6" Type="http://schemas.openxmlformats.org/officeDocument/2006/relationships/comments" Target="../comments/comment5.xml"/><Relationship Id="rId5" Type="http://schemas.openxmlformats.org/officeDocument/2006/relationships/notesSlide" Target="../notesSlides/notesSlide10.xml"/><Relationship Id="rId4" Type="http://schemas.openxmlformats.org/officeDocument/2006/relationships/slideLayout" Target="../slideLayouts/slideLayout2.xml"/><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openxmlformats.org/officeDocument/2006/relationships/notesSlide" Target="../notesSlides/notesSlide11.xml"/><Relationship Id="rId7" Type="http://schemas.openxmlformats.org/officeDocument/2006/relationships/slideLayout" Target="../slideLayouts/slideLayout2.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2.xml"/><Relationship Id="rId2" Type="http://schemas.openxmlformats.org/officeDocument/2006/relationships/image" Target="../media/image5.png"/><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5.xml"/><Relationship Id="rId3" Type="http://schemas.openxmlformats.org/officeDocument/2006/relationships/slideLayout" Target="../slideLayouts/slideLayout2.xml"/><Relationship Id="rId2" Type="http://schemas.openxmlformats.org/officeDocument/2006/relationships/image" Target="../media/image6.jpeg"/><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5" Type="http://schemas.openxmlformats.org/officeDocument/2006/relationships/comments" Target="../comments/comment1.xml"/><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4.jpeg"/></Relationships>
</file>

<file path=ppt/slides/_rels/slide5.xml.rels><?xml version="1.0" encoding="UTF-8" standalone="yes"?>
<Relationships xmlns="http://schemas.openxmlformats.org/package/2006/relationships"><Relationship Id="rId4" Type="http://schemas.openxmlformats.org/officeDocument/2006/relationships/comments" Target="../comments/comment2.xml"/><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4" Type="http://schemas.openxmlformats.org/officeDocument/2006/relationships/comments" Target="../comments/comment3.xml"/><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comments" Target="../comments/comment4.xml"/><Relationship Id="rId7" Type="http://schemas.openxmlformats.org/officeDocument/2006/relationships/notesSlide" Target="../notesSlides/notesSlide9.xml"/><Relationship Id="rId6" Type="http://schemas.openxmlformats.org/officeDocument/2006/relationships/slideLayout" Target="../slideLayouts/slideLayout2.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1"/>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2"/>
          <a:srcRect/>
          <a:stretch>
            <a:fillRect/>
          </a:stretch>
        </p:blipFill>
        <p:spPr>
          <a:xfrm>
            <a:off x="7381030" y="98655"/>
            <a:ext cx="1578401" cy="783575"/>
          </a:xfrm>
          <a:prstGeom prst="rect">
            <a:avLst/>
          </a:prstGeom>
          <a:noFill/>
          <a:ln>
            <a:noFill/>
          </a:ln>
        </p:spPr>
      </p:pic>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10" name="Google Shape;57;p13"/>
          <p:cNvSpPr txBox="1"/>
          <p:nvPr/>
        </p:nvSpPr>
        <p:spPr>
          <a:xfrm>
            <a:off x="222885" y="1543685"/>
            <a:ext cx="8828405" cy="21570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lvl="0" indent="0" algn="l" rtl="0">
              <a:lnSpc>
                <a:spcPct val="100000"/>
              </a:lnSpc>
              <a:spcBef>
                <a:spcPts val="0"/>
              </a:spcBef>
              <a:spcAft>
                <a:spcPts val="0"/>
              </a:spcAft>
              <a:buNone/>
            </a:pPr>
            <a:r>
              <a:rPr lang="en-US" sz="1800" b="1" dirty="0">
                <a:latin typeface="Arial" panose="020B0604020202020204" pitchFamily="34" charset="0"/>
                <a:cs typeface="Arial" panose="020B0604020202020204" pitchFamily="34" charset="0"/>
              </a:rPr>
              <a:t>SESSION : 18</a:t>
            </a:r>
            <a:endParaRPr lang="en-US"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N" sz="1800" b="1" dirty="0">
                <a:latin typeface="Arial" panose="020B0604020202020204" pitchFamily="34" charset="0"/>
                <a:cs typeface="Arial" panose="020B0604020202020204" pitchFamily="34" charset="0"/>
              </a:rPr>
              <a:t>CLASS : 3</a:t>
            </a:r>
            <a:endParaRPr lang="en-GB"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SUBJECT : </a:t>
            </a:r>
            <a:r>
              <a:rPr lang="en-US" sz="1800" b="1" dirty="0">
                <a:latin typeface="Arial" panose="020B0604020202020204" pitchFamily="34" charset="0"/>
                <a:cs typeface="Arial" panose="020B0604020202020204" pitchFamily="34" charset="0"/>
              </a:rPr>
              <a:t>MATHEMATICS</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NUMBER: </a:t>
            </a:r>
            <a:r>
              <a:rPr lang="en-US" altLang="en-GB" sz="1800" b="1" dirty="0">
                <a:latin typeface="Arial" panose="020B0604020202020204" pitchFamily="34" charset="0"/>
                <a:cs typeface="Arial" panose="020B0604020202020204" pitchFamily="34" charset="0"/>
              </a:rPr>
              <a:t>2, 3, 4</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NAME : </a:t>
            </a:r>
            <a:r>
              <a:rPr lang="en-US" altLang="en-GB" sz="1800" b="1" dirty="0">
                <a:sym typeface="+mn-ea"/>
              </a:rPr>
              <a:t>CH - 2 NUMBERS,  CH - 3 ADDITION, CH - 4 SUBTRACTION </a:t>
            </a:r>
            <a:endParaRPr lang="en-US" altLang="en-GB" sz="1800" b="1" dirty="0">
              <a:sym typeface="+mn-ea"/>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SUBTOPIC : </a:t>
            </a:r>
            <a:r>
              <a:rPr lang="en-GB" altLang="en-IN" sz="1800" b="1" dirty="0">
                <a:effectLst/>
                <a:latin typeface="Arial" panose="020B0604020202020204" pitchFamily="34" charset="0"/>
                <a:cs typeface="Arial" panose="020B0604020202020204" pitchFamily="34" charset="0"/>
                <a:sym typeface="+mn-ea"/>
              </a:rPr>
              <a:t>REVISION </a:t>
            </a:r>
            <a:r>
              <a:rPr lang="en-US" altLang="en-GB" sz="1800" b="1" dirty="0">
                <a:effectLst/>
                <a:latin typeface="Arial" panose="020B0604020202020204" pitchFamily="34" charset="0"/>
                <a:cs typeface="Arial" panose="020B0604020202020204" pitchFamily="34" charset="0"/>
                <a:sym typeface="+mn-ea"/>
              </a:rPr>
              <a:t>TEST</a:t>
            </a:r>
            <a:r>
              <a:rPr lang="en-GB" altLang="en-IN" sz="1800" b="1" dirty="0">
                <a:effectLst/>
                <a:latin typeface="Arial" panose="020B0604020202020204" pitchFamily="34" charset="0"/>
                <a:cs typeface="Arial" panose="020B0604020202020204" pitchFamily="34" charset="0"/>
                <a:sym typeface="+mn-ea"/>
              </a:rPr>
              <a:t> - </a:t>
            </a:r>
            <a:r>
              <a:rPr lang="en-US" altLang="en-GB" sz="1800" b="1" dirty="0">
                <a:effectLst/>
                <a:latin typeface="Arial" panose="020B0604020202020204" pitchFamily="34" charset="0"/>
                <a:cs typeface="Arial" panose="020B0604020202020204" pitchFamily="34" charset="0"/>
                <a:sym typeface="+mn-ea"/>
              </a:rPr>
              <a:t>1 </a:t>
            </a:r>
            <a:endParaRPr lang="en-US" altLang="en-GB" sz="1800" b="1" dirty="0">
              <a:latin typeface="Arial" panose="020B0604020202020204" pitchFamily="34" charset="0"/>
              <a:cs typeface="Arial" panose="020B0604020202020204" pitchFamily="34" charset="0"/>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683435" y="217085"/>
            <a:ext cx="1232526" cy="611875"/>
          </a:xfrm>
          <a:prstGeom prst="rect">
            <a:avLst/>
          </a:prstGeom>
          <a:noFill/>
          <a:ln>
            <a:noFill/>
          </a:ln>
        </p:spPr>
      </p:pic>
      <p:sp>
        <p:nvSpPr>
          <p:cNvPr id="4" name="Text Box 3"/>
          <p:cNvSpPr txBox="1"/>
          <p:nvPr/>
        </p:nvSpPr>
        <p:spPr>
          <a:xfrm>
            <a:off x="451485" y="929005"/>
            <a:ext cx="6734810"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B) Choose  the correct answer:</a:t>
            </a:r>
            <a:endParaRPr lang="en-US" sz="2800" b="1" dirty="0">
              <a:solidFill>
                <a:schemeClr val="tx1"/>
              </a:solidFill>
              <a:effectLst/>
              <a:sym typeface="+mn-ea"/>
            </a:endParaRPr>
          </a:p>
        </p:txBody>
      </p:sp>
      <p:sp>
        <p:nvSpPr>
          <p:cNvPr id="8"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a:t>
            </a:r>
            <a:r>
              <a:rPr lang="en-US" altLang="en-GB" sz="2200" b="1" dirty="0">
                <a:solidFill>
                  <a:srgbClr val="FF0000"/>
                </a:solidFill>
                <a:latin typeface="Calibri" panose="020F0502020204030204" charset="0"/>
                <a:cs typeface="Calibri" panose="020F0502020204030204" charset="0"/>
                <a:sym typeface="+mn-ea"/>
              </a:rPr>
              <a:t>2 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3" name="Google Shape;65;p14"/>
          <p:cNvSpPr txBox="1"/>
          <p:nvPr/>
        </p:nvSpPr>
        <p:spPr>
          <a:xfrm>
            <a:off x="90170" y="1755140"/>
            <a:ext cx="8963660" cy="90678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 The symbol or sign of addition</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is called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________.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(plus / minus)</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5" name="Google Shape;65;p14"/>
          <p:cNvSpPr txBox="1"/>
          <p:nvPr/>
        </p:nvSpPr>
        <p:spPr>
          <a:xfrm>
            <a:off x="90170" y="3048635"/>
            <a:ext cx="8963660" cy="8915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___________(Difference / Sum)  is t</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he answer of subtraction</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cxnSp>
        <p:nvCxnSpPr>
          <p:cNvPr id="6" name="Straight Connector 5"/>
          <p:cNvCxnSpPr/>
          <p:nvPr/>
        </p:nvCxnSpPr>
        <p:spPr>
          <a:xfrm>
            <a:off x="3000375" y="3338830"/>
            <a:ext cx="251460" cy="22098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3198495" y="3148965"/>
            <a:ext cx="631825" cy="4108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 name="Straight Connector 1"/>
          <p:cNvCxnSpPr/>
          <p:nvPr/>
        </p:nvCxnSpPr>
        <p:spPr>
          <a:xfrm>
            <a:off x="685165" y="2393315"/>
            <a:ext cx="251460" cy="22098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883285" y="2203450"/>
            <a:ext cx="631825" cy="41084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Text Box 9"/>
          <p:cNvSpPr txBox="1"/>
          <p:nvPr/>
        </p:nvSpPr>
        <p:spPr>
          <a:xfrm>
            <a:off x="6724650" y="424561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11" name="Rectangles 10"/>
          <p:cNvSpPr/>
          <p:nvPr>
            <p:custDataLst>
              <p:tags r:id="rId2"/>
            </p:custDataLst>
          </p:nvPr>
        </p:nvSpPr>
        <p:spPr>
          <a:xfrm>
            <a:off x="685165" y="3148965"/>
            <a:ext cx="178689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Difference</a:t>
            </a:r>
            <a:endParaRPr lang="en-US" sz="2400" b="1">
              <a:solidFill>
                <a:schemeClr val="tx1"/>
              </a:solidFill>
            </a:endParaRPr>
          </a:p>
        </p:txBody>
      </p:sp>
      <p:sp>
        <p:nvSpPr>
          <p:cNvPr id="12" name="Rectangles 11"/>
          <p:cNvSpPr/>
          <p:nvPr>
            <p:custDataLst>
              <p:tags r:id="rId3"/>
            </p:custDataLst>
          </p:nvPr>
        </p:nvSpPr>
        <p:spPr>
          <a:xfrm>
            <a:off x="6433185" y="1802765"/>
            <a:ext cx="119380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plus</a:t>
            </a:r>
            <a:endParaRPr lang="en-US" sz="2400" b="1">
              <a:solidFill>
                <a:schemeClr val="tx1"/>
              </a:solidFill>
            </a:endParaRPr>
          </a:p>
        </p:txBody>
      </p:sp>
      <p:sp>
        <p:nvSpPr>
          <p:cNvPr id="13" name="Rectangles 12"/>
          <p:cNvSpPr/>
          <p:nvPr/>
        </p:nvSpPr>
        <p:spPr>
          <a:xfrm>
            <a:off x="6991350" y="1038225"/>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2 x 1 = 2</a:t>
            </a:r>
            <a:endParaRPr lang="en-US" b="1">
              <a:solidFill>
                <a:schemeClr val="tx1"/>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80">
                                          <p:stCondLst>
                                            <p:cond delay="0"/>
                                          </p:stCondLst>
                                        </p:cTn>
                                        <p:tgtEl>
                                          <p:spTgt spid="2"/>
                                        </p:tgtEl>
                                      </p:cBhvr>
                                    </p:animEffect>
                                    <p:anim calcmode="lin" valueType="num">
                                      <p:cBhvr>
                                        <p:cTn id="2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gtEl>
                                      </p:cBhvr>
                                      <p:to x="100000" y="60000"/>
                                    </p:animScale>
                                    <p:animScale>
                                      <p:cBhvr>
                                        <p:cTn id="30" dur="166" decel="50000">
                                          <p:stCondLst>
                                            <p:cond delay="676"/>
                                          </p:stCondLst>
                                        </p:cTn>
                                        <p:tgtEl>
                                          <p:spTgt spid="2"/>
                                        </p:tgtEl>
                                      </p:cBhvr>
                                      <p:to x="100000" y="100000"/>
                                    </p:animScale>
                                    <p:animScale>
                                      <p:cBhvr>
                                        <p:cTn id="31" dur="26">
                                          <p:stCondLst>
                                            <p:cond delay="1312"/>
                                          </p:stCondLst>
                                        </p:cTn>
                                        <p:tgtEl>
                                          <p:spTgt spid="2"/>
                                        </p:tgtEl>
                                      </p:cBhvr>
                                      <p:to x="100000" y="80000"/>
                                    </p:animScale>
                                    <p:animScale>
                                      <p:cBhvr>
                                        <p:cTn id="32" dur="166" decel="50000">
                                          <p:stCondLst>
                                            <p:cond delay="1338"/>
                                          </p:stCondLst>
                                        </p:cTn>
                                        <p:tgtEl>
                                          <p:spTgt spid="2"/>
                                        </p:tgtEl>
                                      </p:cBhvr>
                                      <p:to x="100000" y="100000"/>
                                    </p:animScale>
                                    <p:animScale>
                                      <p:cBhvr>
                                        <p:cTn id="33" dur="26">
                                          <p:stCondLst>
                                            <p:cond delay="1642"/>
                                          </p:stCondLst>
                                        </p:cTn>
                                        <p:tgtEl>
                                          <p:spTgt spid="2"/>
                                        </p:tgtEl>
                                      </p:cBhvr>
                                      <p:to x="100000" y="90000"/>
                                    </p:animScale>
                                    <p:animScale>
                                      <p:cBhvr>
                                        <p:cTn id="34" dur="166" decel="50000">
                                          <p:stCondLst>
                                            <p:cond delay="1668"/>
                                          </p:stCondLst>
                                        </p:cTn>
                                        <p:tgtEl>
                                          <p:spTgt spid="2"/>
                                        </p:tgtEl>
                                      </p:cBhvr>
                                      <p:to x="100000" y="100000"/>
                                    </p:animScale>
                                    <p:animScale>
                                      <p:cBhvr>
                                        <p:cTn id="35" dur="26">
                                          <p:stCondLst>
                                            <p:cond delay="1808"/>
                                          </p:stCondLst>
                                        </p:cTn>
                                        <p:tgtEl>
                                          <p:spTgt spid="2"/>
                                        </p:tgtEl>
                                      </p:cBhvr>
                                      <p:to x="100000" y="95000"/>
                                    </p:animScale>
                                    <p:animScale>
                                      <p:cBhvr>
                                        <p:cTn id="36" dur="166" decel="50000">
                                          <p:stCondLst>
                                            <p:cond delay="1834"/>
                                          </p:stCondLst>
                                        </p:cTn>
                                        <p:tgtEl>
                                          <p:spTgt spid="2"/>
                                        </p:tgtEl>
                                      </p:cBhvr>
                                      <p:to x="100000" y="100000"/>
                                    </p:animScale>
                                  </p:childTnLst>
                                </p:cTn>
                              </p:par>
                            </p:childTnLst>
                          </p:cTn>
                        </p:par>
                        <p:par>
                          <p:cTn id="37" fill="hold">
                            <p:stCondLst>
                              <p:cond delay="2000"/>
                            </p:stCondLst>
                            <p:childTnLst>
                              <p:par>
                                <p:cTn id="38" presetID="4" presetClass="entr" presetSubtype="16" fill="hold" grpId="0" nodeType="after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ox(in)">
                                      <p:cBhvr>
                                        <p:cTn id="40" dur="20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26" presetClass="entr" presetSubtype="0" fill="hold"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80">
                                          <p:stCondLst>
                                            <p:cond delay="0"/>
                                          </p:stCondLst>
                                        </p:cTn>
                                        <p:tgtEl>
                                          <p:spTgt spid="7"/>
                                        </p:tgtEl>
                                      </p:cBhvr>
                                    </p:animEffect>
                                    <p:anim calcmode="lin" valueType="num">
                                      <p:cBhvr>
                                        <p:cTn id="4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1" dur="26">
                                          <p:stCondLst>
                                            <p:cond delay="650"/>
                                          </p:stCondLst>
                                        </p:cTn>
                                        <p:tgtEl>
                                          <p:spTgt spid="7"/>
                                        </p:tgtEl>
                                      </p:cBhvr>
                                      <p:to x="100000" y="60000"/>
                                    </p:animScale>
                                    <p:animScale>
                                      <p:cBhvr>
                                        <p:cTn id="52" dur="166" decel="50000">
                                          <p:stCondLst>
                                            <p:cond delay="676"/>
                                          </p:stCondLst>
                                        </p:cTn>
                                        <p:tgtEl>
                                          <p:spTgt spid="7"/>
                                        </p:tgtEl>
                                      </p:cBhvr>
                                      <p:to x="100000" y="100000"/>
                                    </p:animScale>
                                    <p:animScale>
                                      <p:cBhvr>
                                        <p:cTn id="53" dur="26">
                                          <p:stCondLst>
                                            <p:cond delay="1312"/>
                                          </p:stCondLst>
                                        </p:cTn>
                                        <p:tgtEl>
                                          <p:spTgt spid="7"/>
                                        </p:tgtEl>
                                      </p:cBhvr>
                                      <p:to x="100000" y="80000"/>
                                    </p:animScale>
                                    <p:animScale>
                                      <p:cBhvr>
                                        <p:cTn id="54" dur="166" decel="50000">
                                          <p:stCondLst>
                                            <p:cond delay="1338"/>
                                          </p:stCondLst>
                                        </p:cTn>
                                        <p:tgtEl>
                                          <p:spTgt spid="7"/>
                                        </p:tgtEl>
                                      </p:cBhvr>
                                      <p:to x="100000" y="100000"/>
                                    </p:animScale>
                                    <p:animScale>
                                      <p:cBhvr>
                                        <p:cTn id="55" dur="26">
                                          <p:stCondLst>
                                            <p:cond delay="1642"/>
                                          </p:stCondLst>
                                        </p:cTn>
                                        <p:tgtEl>
                                          <p:spTgt spid="7"/>
                                        </p:tgtEl>
                                      </p:cBhvr>
                                      <p:to x="100000" y="90000"/>
                                    </p:animScale>
                                    <p:animScale>
                                      <p:cBhvr>
                                        <p:cTn id="56" dur="166" decel="50000">
                                          <p:stCondLst>
                                            <p:cond delay="1668"/>
                                          </p:stCondLst>
                                        </p:cTn>
                                        <p:tgtEl>
                                          <p:spTgt spid="7"/>
                                        </p:tgtEl>
                                      </p:cBhvr>
                                      <p:to x="100000" y="100000"/>
                                    </p:animScale>
                                    <p:animScale>
                                      <p:cBhvr>
                                        <p:cTn id="57" dur="26">
                                          <p:stCondLst>
                                            <p:cond delay="1808"/>
                                          </p:stCondLst>
                                        </p:cTn>
                                        <p:tgtEl>
                                          <p:spTgt spid="7"/>
                                        </p:tgtEl>
                                      </p:cBhvr>
                                      <p:to x="100000" y="95000"/>
                                    </p:animScale>
                                    <p:animScale>
                                      <p:cBhvr>
                                        <p:cTn id="58" dur="166" decel="50000">
                                          <p:stCondLst>
                                            <p:cond delay="1834"/>
                                          </p:stCondLst>
                                        </p:cTn>
                                        <p:tgtEl>
                                          <p:spTgt spid="7"/>
                                        </p:tgtEl>
                                      </p:cBhvr>
                                      <p:to x="100000" y="100000"/>
                                    </p:animScale>
                                  </p:childTnLst>
                                </p:cTn>
                              </p:par>
                              <p:par>
                                <p:cTn id="59" presetID="26" presetClass="entr" presetSubtype="0" fill="hold" nodeType="withEffect">
                                  <p:stCondLst>
                                    <p:cond delay="0"/>
                                  </p:stCondLst>
                                  <p:childTnLst>
                                    <p:set>
                                      <p:cBhvr>
                                        <p:cTn id="60" dur="1" fill="hold">
                                          <p:stCondLst>
                                            <p:cond delay="0"/>
                                          </p:stCondLst>
                                        </p:cTn>
                                        <p:tgtEl>
                                          <p:spTgt spid="6"/>
                                        </p:tgtEl>
                                        <p:attrNameLst>
                                          <p:attrName>style.visibility</p:attrName>
                                        </p:attrNameLst>
                                      </p:cBhvr>
                                      <p:to>
                                        <p:strVal val="visible"/>
                                      </p:to>
                                    </p:set>
                                    <p:animEffect transition="in" filter="wipe(down)">
                                      <p:cBhvr>
                                        <p:cTn id="61" dur="580">
                                          <p:stCondLst>
                                            <p:cond delay="0"/>
                                          </p:stCondLst>
                                        </p:cTn>
                                        <p:tgtEl>
                                          <p:spTgt spid="6"/>
                                        </p:tgtEl>
                                      </p:cBhvr>
                                    </p:animEffect>
                                    <p:anim calcmode="lin" valueType="num">
                                      <p:cBhvr>
                                        <p:cTn id="6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7" dur="26">
                                          <p:stCondLst>
                                            <p:cond delay="650"/>
                                          </p:stCondLst>
                                        </p:cTn>
                                        <p:tgtEl>
                                          <p:spTgt spid="6"/>
                                        </p:tgtEl>
                                      </p:cBhvr>
                                      <p:to x="100000" y="60000"/>
                                    </p:animScale>
                                    <p:animScale>
                                      <p:cBhvr>
                                        <p:cTn id="68" dur="166" decel="50000">
                                          <p:stCondLst>
                                            <p:cond delay="676"/>
                                          </p:stCondLst>
                                        </p:cTn>
                                        <p:tgtEl>
                                          <p:spTgt spid="6"/>
                                        </p:tgtEl>
                                      </p:cBhvr>
                                      <p:to x="100000" y="100000"/>
                                    </p:animScale>
                                    <p:animScale>
                                      <p:cBhvr>
                                        <p:cTn id="69" dur="26">
                                          <p:stCondLst>
                                            <p:cond delay="1312"/>
                                          </p:stCondLst>
                                        </p:cTn>
                                        <p:tgtEl>
                                          <p:spTgt spid="6"/>
                                        </p:tgtEl>
                                      </p:cBhvr>
                                      <p:to x="100000" y="80000"/>
                                    </p:animScale>
                                    <p:animScale>
                                      <p:cBhvr>
                                        <p:cTn id="70" dur="166" decel="50000">
                                          <p:stCondLst>
                                            <p:cond delay="1338"/>
                                          </p:stCondLst>
                                        </p:cTn>
                                        <p:tgtEl>
                                          <p:spTgt spid="6"/>
                                        </p:tgtEl>
                                      </p:cBhvr>
                                      <p:to x="100000" y="100000"/>
                                    </p:animScale>
                                    <p:animScale>
                                      <p:cBhvr>
                                        <p:cTn id="71" dur="26">
                                          <p:stCondLst>
                                            <p:cond delay="1642"/>
                                          </p:stCondLst>
                                        </p:cTn>
                                        <p:tgtEl>
                                          <p:spTgt spid="6"/>
                                        </p:tgtEl>
                                      </p:cBhvr>
                                      <p:to x="100000" y="90000"/>
                                    </p:animScale>
                                    <p:animScale>
                                      <p:cBhvr>
                                        <p:cTn id="72" dur="166" decel="50000">
                                          <p:stCondLst>
                                            <p:cond delay="1668"/>
                                          </p:stCondLst>
                                        </p:cTn>
                                        <p:tgtEl>
                                          <p:spTgt spid="6"/>
                                        </p:tgtEl>
                                      </p:cBhvr>
                                      <p:to x="100000" y="100000"/>
                                    </p:animScale>
                                    <p:animScale>
                                      <p:cBhvr>
                                        <p:cTn id="73" dur="26">
                                          <p:stCondLst>
                                            <p:cond delay="1808"/>
                                          </p:stCondLst>
                                        </p:cTn>
                                        <p:tgtEl>
                                          <p:spTgt spid="6"/>
                                        </p:tgtEl>
                                      </p:cBhvr>
                                      <p:to x="100000" y="95000"/>
                                    </p:animScale>
                                    <p:animScale>
                                      <p:cBhvr>
                                        <p:cTn id="74" dur="166" decel="50000">
                                          <p:stCondLst>
                                            <p:cond delay="1834"/>
                                          </p:stCondLst>
                                        </p:cTn>
                                        <p:tgtEl>
                                          <p:spTgt spid="6"/>
                                        </p:tgtEl>
                                      </p:cBhvr>
                                      <p:to x="100000" y="100000"/>
                                    </p:animScale>
                                  </p:childTnLst>
                                </p:cTn>
                              </p:par>
                            </p:childTnLst>
                          </p:cTn>
                        </p:par>
                        <p:par>
                          <p:cTn id="75" fill="hold">
                            <p:stCondLst>
                              <p:cond delay="2000"/>
                            </p:stCondLst>
                            <p:childTnLst>
                              <p:par>
                                <p:cTn id="76" presetID="4" presetClass="entr" presetSubtype="16" fill="hold" grpId="0" nodeType="afterEffect">
                                  <p:stCondLst>
                                    <p:cond delay="0"/>
                                  </p:stCondLst>
                                  <p:childTnLst>
                                    <p:set>
                                      <p:cBhvr>
                                        <p:cTn id="77" dur="1" fill="hold">
                                          <p:stCondLst>
                                            <p:cond delay="0"/>
                                          </p:stCondLst>
                                        </p:cTn>
                                        <p:tgtEl>
                                          <p:spTgt spid="11"/>
                                        </p:tgtEl>
                                        <p:attrNameLst>
                                          <p:attrName>style.visibility</p:attrName>
                                        </p:attrNameLst>
                                      </p:cBhvr>
                                      <p:to>
                                        <p:strVal val="visible"/>
                                      </p:to>
                                    </p:set>
                                    <p:animEffect transition="in" filter="box(in)">
                                      <p:cBhvr>
                                        <p:cTn id="78"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ldLvl="0" animBg="1"/>
      <p:bldP spid="1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83435" y="217085"/>
            <a:ext cx="1232526" cy="611875"/>
          </a:xfrm>
          <a:prstGeom prst="rect">
            <a:avLst/>
          </a:prstGeom>
          <a:noFill/>
          <a:ln>
            <a:noFill/>
          </a:ln>
        </p:spPr>
      </p:pic>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- 2 </a:t>
            </a:r>
            <a:r>
              <a:rPr lang="en-US" altLang="en-GB" sz="2200" b="1" dirty="0">
                <a:solidFill>
                  <a:srgbClr val="FF0000"/>
                </a:solidFill>
                <a:latin typeface="Calibri" panose="020F0502020204030204" charset="0"/>
                <a:cs typeface="Calibri" panose="020F0502020204030204" charset="0"/>
                <a:sym typeface="+mn-ea"/>
              </a:rPr>
              <a:t>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a:t>
            </a:r>
            <a:r>
              <a:rPr lang="en-US" sz="2200" b="1" dirty="0">
                <a:latin typeface="Calibri" panose="020F0502020204030204" charset="0"/>
                <a:cs typeface="Calibri" panose="020F0502020204030204" charset="0"/>
                <a:sym typeface="+mn-ea"/>
              </a:rPr>
              <a:t>TEST 1</a:t>
            </a:r>
            <a:r>
              <a:rPr lang="en-US" sz="2200" b="1" dirty="0">
                <a:latin typeface="Calibri" panose="020F0502020204030204" charset="0"/>
                <a:cs typeface="Calibri" panose="020F0502020204030204" charset="0"/>
                <a:sym typeface="Arial" panose="020B0604020202020204"/>
              </a:rPr>
              <a:t>      </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7" name="Rectangles 6"/>
          <p:cNvSpPr/>
          <p:nvPr/>
        </p:nvSpPr>
        <p:spPr>
          <a:xfrm>
            <a:off x="368300" y="1600835"/>
            <a:ext cx="3397885" cy="287020"/>
          </a:xfrm>
          <a:prstGeom prst="rect">
            <a:avLst/>
          </a:prstGeom>
          <a:noFill/>
          <a:ln>
            <a:noFill/>
          </a:ln>
          <a:extLst>
            <a:ext uri="{909E8E84-426E-40DD-AFC4-6F175D3DCCD1}">
              <a14:hiddenFill xmlns:a14="http://schemas.microsoft.com/office/drawing/2010/main">
                <a:solidFill>
                  <a:srgbClr val="0B1F56"/>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dirty="0">
                <a:solidFill>
                  <a:schemeClr val="tx1"/>
                </a:solidFill>
                <a:latin typeface="Arial" panose="020B0604020202020204" pitchFamily="34" charset="0"/>
                <a:cs typeface="Arial" panose="020B0604020202020204" pitchFamily="34" charset="0"/>
                <a:sym typeface="+mn-ea"/>
              </a:rPr>
              <a:t>1) Add the following:</a:t>
            </a:r>
            <a:endParaRPr lang="en-US" sz="2400" b="1" dirty="0">
              <a:solidFill>
                <a:schemeClr val="tx1"/>
              </a:solidFill>
              <a:latin typeface="Arial" panose="020B0604020202020204" pitchFamily="34" charset="0"/>
              <a:cs typeface="Arial" panose="020B0604020202020204" pitchFamily="34" charset="0"/>
              <a:sym typeface="+mn-ea"/>
            </a:endParaRPr>
          </a:p>
        </p:txBody>
      </p:sp>
      <p:sp>
        <p:nvSpPr>
          <p:cNvPr id="16" name="Rectangles 15"/>
          <p:cNvSpPr/>
          <p:nvPr/>
        </p:nvSpPr>
        <p:spPr>
          <a:xfrm>
            <a:off x="3841750" y="1570355"/>
            <a:ext cx="3778885" cy="317500"/>
          </a:xfrm>
          <a:prstGeom prst="rect">
            <a:avLst/>
          </a:prstGeom>
          <a:noFill/>
          <a:ln>
            <a:noFill/>
          </a:ln>
          <a:extLst>
            <a:ext uri="{909E8E84-426E-40DD-AFC4-6F175D3DCCD1}">
              <a14:hiddenFill xmlns:a14="http://schemas.microsoft.com/office/drawing/2010/main">
                <a:solidFill>
                  <a:srgbClr val="4070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rgbClr val="000000"/>
                </a:solidFill>
                <a:latin typeface="Arial" panose="020B0604020202020204" pitchFamily="34" charset="0"/>
                <a:ea typeface="Arial" panose="020B0604020202020204"/>
                <a:cs typeface="Arial" panose="020B0604020202020204" pitchFamily="34" charset="0"/>
                <a:sym typeface="Arial" panose="020B0604020202020204"/>
              </a:rPr>
              <a:t>  2</a:t>
            </a:r>
            <a:r>
              <a:rPr lang="en-US" sz="2000" b="1">
                <a:solidFill>
                  <a:srgbClr val="000000"/>
                </a:solidFill>
                <a:latin typeface="Arial" panose="020B0604020202020204" pitchFamily="34" charset="0"/>
                <a:ea typeface="Arial" panose="020B0604020202020204"/>
                <a:cs typeface="Arial" panose="020B0604020202020204" pitchFamily="34" charset="0"/>
                <a:sym typeface="Arial" panose="020B0604020202020204"/>
              </a:rPr>
              <a:t>3315  +   4025   +   54011  </a:t>
            </a:r>
            <a:endParaRPr lang="en-US" sz="2000">
              <a:latin typeface="Arial" panose="020B0604020202020204" pitchFamily="34" charset="0"/>
              <a:cs typeface="Arial" panose="020B0604020202020204" pitchFamily="34" charset="0"/>
            </a:endParaRPr>
          </a:p>
        </p:txBody>
      </p:sp>
      <p:sp>
        <p:nvSpPr>
          <p:cNvPr id="3" name="Rectangles 2"/>
          <p:cNvSpPr/>
          <p:nvPr/>
        </p:nvSpPr>
        <p:spPr>
          <a:xfrm>
            <a:off x="2974975" y="1950085"/>
            <a:ext cx="3171190" cy="2629535"/>
          </a:xfrm>
          <a:prstGeom prst="rect">
            <a:avLst/>
          </a:prstGeom>
          <a:noFill/>
          <a:ln>
            <a:noFill/>
          </a:ln>
          <a:extLst>
            <a:ext uri="{909E8E84-426E-40DD-AFC4-6F175D3DCCD1}">
              <a14:hiddenFill xmlns:a14="http://schemas.microsoft.com/office/drawing/2010/main">
                <a:solidFill>
                  <a:srgbClr val="9956CC"/>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pPr>
            <a:r>
              <a:rPr lang="en-US" sz="2000" b="1">
                <a:solidFill>
                  <a:schemeClr val="tx1"/>
                </a:solidFill>
              </a:rPr>
              <a:t>    </a:t>
            </a:r>
            <a:endParaRPr lang="en-US" sz="2000" b="1">
              <a:solidFill>
                <a:schemeClr val="tx1"/>
              </a:solidFill>
            </a:endParaRPr>
          </a:p>
          <a:p>
            <a:pPr algn="l">
              <a:lnSpc>
                <a:spcPct val="100000"/>
              </a:lnSpc>
            </a:pPr>
            <a:r>
              <a:rPr lang="en-US" sz="2000" b="1">
                <a:solidFill>
                  <a:schemeClr val="tx1"/>
                </a:solidFill>
              </a:rPr>
              <a:t>        </a:t>
            </a:r>
            <a:r>
              <a:rPr lang="en-US" sz="2800" b="1">
                <a:solidFill>
                  <a:schemeClr val="tx1"/>
                </a:solidFill>
              </a:rPr>
              <a:t>  2  3  3  1  5</a:t>
            </a:r>
            <a:endParaRPr lang="en-US" sz="2000" b="1">
              <a:solidFill>
                <a:schemeClr val="tx1"/>
              </a:solidFill>
            </a:endParaRPr>
          </a:p>
          <a:p>
            <a:pPr algn="l">
              <a:lnSpc>
                <a:spcPct val="100000"/>
              </a:lnSpc>
            </a:pPr>
            <a:r>
              <a:rPr lang="en-US" sz="2000" b="1">
                <a:solidFill>
                  <a:schemeClr val="tx1"/>
                </a:solidFill>
              </a:rPr>
              <a:t>              </a:t>
            </a:r>
            <a:r>
              <a:rPr lang="en-US" sz="2800" b="1">
                <a:solidFill>
                  <a:schemeClr val="tx1"/>
                </a:solidFill>
              </a:rPr>
              <a:t>  4  0  2  5</a:t>
            </a:r>
            <a:endParaRPr lang="en-US" sz="2800" b="1">
              <a:solidFill>
                <a:schemeClr val="tx1"/>
              </a:solidFill>
            </a:endParaRPr>
          </a:p>
          <a:p>
            <a:pPr algn="l">
              <a:lnSpc>
                <a:spcPct val="100000"/>
              </a:lnSpc>
            </a:pPr>
            <a:r>
              <a:rPr lang="en-US" sz="2800" b="1">
                <a:solidFill>
                  <a:schemeClr val="tx1"/>
                </a:solidFill>
              </a:rPr>
              <a:t>        5  4  0  1  1</a:t>
            </a:r>
            <a:endParaRPr lang="en-US" sz="2800" b="1">
              <a:solidFill>
                <a:schemeClr val="tx1"/>
              </a:solidFill>
            </a:endParaRPr>
          </a:p>
          <a:p>
            <a:pPr algn="l">
              <a:lnSpc>
                <a:spcPct val="100000"/>
              </a:lnSpc>
            </a:pPr>
            <a:r>
              <a:rPr lang="en-US" sz="2800" b="1">
                <a:solidFill>
                  <a:schemeClr val="tx1"/>
                </a:solidFill>
              </a:rPr>
              <a:t>       </a:t>
            </a:r>
            <a:endParaRPr lang="en-US" sz="2800" b="1">
              <a:solidFill>
                <a:schemeClr val="tx1"/>
              </a:solidFill>
            </a:endParaRPr>
          </a:p>
          <a:p>
            <a:pPr algn="l">
              <a:lnSpc>
                <a:spcPct val="100000"/>
              </a:lnSpc>
            </a:pPr>
            <a:r>
              <a:rPr lang="en-US" sz="2000" b="1">
                <a:solidFill>
                  <a:schemeClr val="tx1"/>
                </a:solidFill>
              </a:rPr>
              <a:t>         </a:t>
            </a:r>
            <a:endParaRPr lang="en-US" sz="2000" b="1">
              <a:solidFill>
                <a:schemeClr val="tx1"/>
              </a:solidFill>
            </a:endParaRPr>
          </a:p>
        </p:txBody>
      </p:sp>
      <p:cxnSp>
        <p:nvCxnSpPr>
          <p:cNvPr id="11" name="Straight Connector 10"/>
          <p:cNvCxnSpPr/>
          <p:nvPr/>
        </p:nvCxnSpPr>
        <p:spPr>
          <a:xfrm flipV="1">
            <a:off x="2974975" y="4084320"/>
            <a:ext cx="2801620" cy="10160"/>
          </a:xfrm>
          <a:prstGeom prst="line">
            <a:avLst/>
          </a:prstGeom>
          <a:ln w="28575">
            <a:noFill/>
          </a:ln>
        </p:spPr>
        <p:style>
          <a:lnRef idx="1">
            <a:schemeClr val="accent1"/>
          </a:lnRef>
          <a:fillRef idx="0">
            <a:schemeClr val="accent1"/>
          </a:fillRef>
          <a:effectRef idx="0">
            <a:schemeClr val="accent1"/>
          </a:effectRef>
          <a:fontRef idx="minor">
            <a:schemeClr val="tx1"/>
          </a:fontRef>
        </p:style>
      </p:cxnSp>
      <p:sp>
        <p:nvSpPr>
          <p:cNvPr id="18" name="Rectangles 17"/>
          <p:cNvSpPr/>
          <p:nvPr>
            <p:custDataLst>
              <p:tags r:id="rId2"/>
            </p:custDataLst>
          </p:nvPr>
        </p:nvSpPr>
        <p:spPr>
          <a:xfrm>
            <a:off x="5382895" y="3742690"/>
            <a:ext cx="393700" cy="495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latin typeface="Arial" panose="020B0604020202020204" pitchFamily="34" charset="0"/>
                <a:cs typeface="Arial" panose="020B0604020202020204" pitchFamily="34" charset="0"/>
              </a:rPr>
              <a:t>1</a:t>
            </a:r>
            <a:endParaRPr lang="en-US" sz="2800" b="1">
              <a:solidFill>
                <a:schemeClr val="tx1"/>
              </a:solidFill>
              <a:latin typeface="Arial" panose="020B0604020202020204" pitchFamily="34" charset="0"/>
              <a:cs typeface="Arial" panose="020B0604020202020204" pitchFamily="34" charset="0"/>
            </a:endParaRPr>
          </a:p>
        </p:txBody>
      </p:sp>
      <p:sp>
        <p:nvSpPr>
          <p:cNvPr id="19" name="Rectangles 18"/>
          <p:cNvSpPr/>
          <p:nvPr>
            <p:custDataLst>
              <p:tags r:id="rId3"/>
            </p:custDataLst>
          </p:nvPr>
        </p:nvSpPr>
        <p:spPr>
          <a:xfrm>
            <a:off x="4935855" y="3744595"/>
            <a:ext cx="370205" cy="495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latin typeface="Arial" panose="020B0604020202020204" pitchFamily="34" charset="0"/>
                <a:cs typeface="Arial" panose="020B0604020202020204" pitchFamily="34" charset="0"/>
              </a:rPr>
              <a:t>5</a:t>
            </a:r>
            <a:endParaRPr lang="en-US" sz="2800" b="1">
              <a:solidFill>
                <a:schemeClr val="tx1"/>
              </a:solidFill>
              <a:latin typeface="Arial" panose="020B0604020202020204" pitchFamily="34" charset="0"/>
              <a:cs typeface="Arial" panose="020B0604020202020204" pitchFamily="34" charset="0"/>
            </a:endParaRPr>
          </a:p>
        </p:txBody>
      </p:sp>
      <p:sp>
        <p:nvSpPr>
          <p:cNvPr id="20" name="Rectangles 19"/>
          <p:cNvSpPr/>
          <p:nvPr>
            <p:custDataLst>
              <p:tags r:id="rId4"/>
            </p:custDataLst>
          </p:nvPr>
        </p:nvSpPr>
        <p:spPr>
          <a:xfrm>
            <a:off x="4190365" y="3744595"/>
            <a:ext cx="370205" cy="495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latin typeface="Arial" panose="020B0604020202020204" pitchFamily="34" charset="0"/>
                <a:cs typeface="Arial" panose="020B0604020202020204" pitchFamily="34" charset="0"/>
              </a:rPr>
              <a:t>1 </a:t>
            </a:r>
            <a:endParaRPr lang="en-US" sz="2800" b="1">
              <a:solidFill>
                <a:schemeClr val="tx1"/>
              </a:solidFill>
              <a:latin typeface="Arial" panose="020B0604020202020204" pitchFamily="34" charset="0"/>
              <a:cs typeface="Arial" panose="020B0604020202020204" pitchFamily="34" charset="0"/>
            </a:endParaRPr>
          </a:p>
        </p:txBody>
      </p:sp>
      <p:sp>
        <p:nvSpPr>
          <p:cNvPr id="23" name="Rectangles 22"/>
          <p:cNvSpPr/>
          <p:nvPr>
            <p:custDataLst>
              <p:tags r:id="rId5"/>
            </p:custDataLst>
          </p:nvPr>
        </p:nvSpPr>
        <p:spPr>
          <a:xfrm>
            <a:off x="4563110" y="3742690"/>
            <a:ext cx="393700" cy="495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latin typeface="Arial" panose="020B0604020202020204" pitchFamily="34" charset="0"/>
                <a:cs typeface="Arial" panose="020B0604020202020204" pitchFamily="34" charset="0"/>
              </a:rPr>
              <a:t>3</a:t>
            </a:r>
            <a:endParaRPr lang="en-US" sz="2800" b="1">
              <a:solidFill>
                <a:schemeClr val="tx1"/>
              </a:solidFill>
              <a:latin typeface="Arial" panose="020B0604020202020204" pitchFamily="34" charset="0"/>
              <a:cs typeface="Arial" panose="020B0604020202020204" pitchFamily="34" charset="0"/>
            </a:endParaRPr>
          </a:p>
        </p:txBody>
      </p:sp>
      <p:sp>
        <p:nvSpPr>
          <p:cNvPr id="24" name="Rectangles 23"/>
          <p:cNvSpPr/>
          <p:nvPr>
            <p:custDataLst>
              <p:tags r:id="rId6"/>
            </p:custDataLst>
          </p:nvPr>
        </p:nvSpPr>
        <p:spPr>
          <a:xfrm>
            <a:off x="3766185" y="3742690"/>
            <a:ext cx="370205" cy="495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chemeClr val="tx1"/>
                </a:solidFill>
                <a:latin typeface="Arial" panose="020B0604020202020204" pitchFamily="34" charset="0"/>
                <a:cs typeface="Arial" panose="020B0604020202020204" pitchFamily="34" charset="0"/>
              </a:rPr>
              <a:t>8 </a:t>
            </a:r>
            <a:endParaRPr lang="en-US" sz="2800" b="1">
              <a:solidFill>
                <a:schemeClr val="tx1"/>
              </a:solidFill>
              <a:latin typeface="Arial" panose="020B0604020202020204" pitchFamily="34" charset="0"/>
              <a:cs typeface="Arial" panose="020B0604020202020204" pitchFamily="34" charset="0"/>
            </a:endParaRPr>
          </a:p>
        </p:txBody>
      </p:sp>
      <p:sp>
        <p:nvSpPr>
          <p:cNvPr id="5" name="Rectangles 4"/>
          <p:cNvSpPr/>
          <p:nvPr/>
        </p:nvSpPr>
        <p:spPr>
          <a:xfrm>
            <a:off x="3112135" y="3312795"/>
            <a:ext cx="448945" cy="37274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4000" b="1">
                <a:solidFill>
                  <a:schemeClr val="tx1"/>
                </a:solidFill>
              </a:rPr>
              <a:t>+</a:t>
            </a:r>
            <a:endParaRPr lang="en-US" sz="4000" b="1">
              <a:solidFill>
                <a:schemeClr val="tx1"/>
              </a:solidFill>
            </a:endParaRPr>
          </a:p>
        </p:txBody>
      </p:sp>
      <p:cxnSp>
        <p:nvCxnSpPr>
          <p:cNvPr id="2" name="Straight Connector 1"/>
          <p:cNvCxnSpPr/>
          <p:nvPr/>
        </p:nvCxnSpPr>
        <p:spPr>
          <a:xfrm>
            <a:off x="3437255" y="3683635"/>
            <a:ext cx="2413635" cy="190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4862195" y="1887855"/>
            <a:ext cx="516890" cy="560705"/>
          </a:xfrm>
          <a:prstGeom prst="ellipse">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Arial" panose="020B0604020202020204" pitchFamily="34" charset="0"/>
                <a:cs typeface="Arial" panose="020B0604020202020204" pitchFamily="34" charset="0"/>
              </a:rPr>
              <a:t>1</a:t>
            </a:r>
            <a:endParaRPr lang="en-US" sz="2800" b="1">
              <a:solidFill>
                <a:schemeClr val="tx1"/>
              </a:solidFill>
              <a:latin typeface="Arial" panose="020B0604020202020204" pitchFamily="34" charset="0"/>
              <a:cs typeface="Arial" panose="020B0604020202020204" pitchFamily="34" charset="0"/>
            </a:endParaRPr>
          </a:p>
        </p:txBody>
      </p:sp>
      <p:sp>
        <p:nvSpPr>
          <p:cNvPr id="28" name="Oval 27"/>
          <p:cNvSpPr/>
          <p:nvPr/>
        </p:nvSpPr>
        <p:spPr>
          <a:xfrm>
            <a:off x="3619500" y="1887855"/>
            <a:ext cx="516890" cy="560705"/>
          </a:xfrm>
          <a:prstGeom prst="ellipse">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latin typeface="Arial" panose="020B0604020202020204" pitchFamily="34" charset="0"/>
                <a:cs typeface="Arial" panose="020B0604020202020204" pitchFamily="34" charset="0"/>
              </a:rPr>
              <a:t>1</a:t>
            </a:r>
            <a:endParaRPr lang="en-US" sz="2800" b="1">
              <a:solidFill>
                <a:schemeClr val="tx1"/>
              </a:solidFill>
              <a:latin typeface="Arial" panose="020B0604020202020204" pitchFamily="34" charset="0"/>
              <a:cs typeface="Arial" panose="020B0604020202020204" pitchFamily="34" charset="0"/>
            </a:endParaRPr>
          </a:p>
        </p:txBody>
      </p:sp>
      <p:sp>
        <p:nvSpPr>
          <p:cNvPr id="12" name="Text Box 11"/>
          <p:cNvSpPr txBox="1"/>
          <p:nvPr/>
        </p:nvSpPr>
        <p:spPr>
          <a:xfrm>
            <a:off x="6814185" y="89408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8" name="Text Box 7"/>
          <p:cNvSpPr txBox="1"/>
          <p:nvPr/>
        </p:nvSpPr>
        <p:spPr>
          <a:xfrm>
            <a:off x="311150" y="894080"/>
            <a:ext cx="5134610" cy="521970"/>
          </a:xfrm>
          <a:prstGeom prst="rect">
            <a:avLst/>
          </a:prstGeom>
          <a:noFill/>
        </p:spPr>
        <p:txBody>
          <a:bodyPr wrap="square" rtlCol="0" anchor="t">
            <a:spAutoFit/>
          </a:bodyPr>
          <a:p>
            <a:r>
              <a:rPr lang="en-US" sz="2800" b="1" dirty="0">
                <a:solidFill>
                  <a:schemeClr val="tx1"/>
                </a:solidFill>
                <a:effectLst/>
                <a:sym typeface="+mn-ea"/>
              </a:rPr>
              <a:t>C) Do as directed :</a:t>
            </a:r>
            <a:endParaRPr lang="en-US" sz="2800" b="1" dirty="0">
              <a:solidFill>
                <a:schemeClr val="tx1"/>
              </a:solidFill>
              <a:effectLst/>
              <a:sym typeface="+mn-ea"/>
            </a:endParaRPr>
          </a:p>
        </p:txBody>
      </p:sp>
      <p:sp>
        <p:nvSpPr>
          <p:cNvPr id="6" name="Rectangles 5"/>
          <p:cNvSpPr/>
          <p:nvPr/>
        </p:nvSpPr>
        <p:spPr>
          <a:xfrm>
            <a:off x="4365625" y="1003300"/>
            <a:ext cx="389255"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2 </a:t>
            </a:r>
            <a:endParaRPr lang="en-US"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par>
                                <p:cTn id="11" presetID="21" presetClass="entr" presetSubtype="1"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heel(1)">
                                      <p:cBhvr>
                                        <p:cTn id="13" dur="20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wheel(1)">
                                      <p:cBhvr>
                                        <p:cTn id="18" dur="2000"/>
                                        <p:tgtEl>
                                          <p:spTgt spid="18"/>
                                        </p:tgtEl>
                                      </p:cBhvr>
                                    </p:animEffect>
                                  </p:childTnLst>
                                </p:cTn>
                              </p:par>
                            </p:childTnLst>
                          </p:cTn>
                        </p:par>
                        <p:par>
                          <p:cTn id="19" fill="hold">
                            <p:stCondLst>
                              <p:cond delay="2000"/>
                            </p:stCondLst>
                            <p:childTnLst>
                              <p:par>
                                <p:cTn id="20" presetID="21" presetClass="entr" presetSubtype="1" fill="hold" grpId="0" nodeType="after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wheel(1)">
                                      <p:cBhvr>
                                        <p:cTn id="22" dur="20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heel(1)">
                                      <p:cBhvr>
                                        <p:cTn id="27" dur="2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heel(1)">
                                      <p:cBhvr>
                                        <p:cTn id="32" dur="20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heel(1)">
                                      <p:cBhvr>
                                        <p:cTn id="37" dur="2000"/>
                                        <p:tgtEl>
                                          <p:spTgt spid="20"/>
                                        </p:tgtEl>
                                      </p:cBhvr>
                                    </p:animEffect>
                                  </p:childTnLst>
                                </p:cTn>
                              </p:par>
                            </p:childTnLst>
                          </p:cTn>
                        </p:par>
                        <p:par>
                          <p:cTn id="38" fill="hold">
                            <p:stCondLst>
                              <p:cond delay="2000"/>
                            </p:stCondLst>
                            <p:childTnLst>
                              <p:par>
                                <p:cTn id="39" presetID="21" presetClass="entr" presetSubtype="1" fill="hold" grpId="0" nodeType="after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wheel(1)">
                                      <p:cBhvr>
                                        <p:cTn id="41" dur="2000"/>
                                        <p:tgtEl>
                                          <p:spTgt spid="28"/>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1" fill="hold" grpId="0" nodeType="clickEffect">
                                  <p:stCondLst>
                                    <p:cond delay="0"/>
                                  </p:stCondLst>
                                  <p:childTnLst>
                                    <p:set>
                                      <p:cBhvr>
                                        <p:cTn id="45" dur="1" fill="hold">
                                          <p:stCondLst>
                                            <p:cond delay="0"/>
                                          </p:stCondLst>
                                        </p:cTn>
                                        <p:tgtEl>
                                          <p:spTgt spid="24"/>
                                        </p:tgtEl>
                                        <p:attrNameLst>
                                          <p:attrName>style.visibility</p:attrName>
                                        </p:attrNameLst>
                                      </p:cBhvr>
                                      <p:to>
                                        <p:strVal val="visible"/>
                                      </p:to>
                                    </p:set>
                                    <p:animEffect transition="in" filter="wheel(1)">
                                      <p:cBhvr>
                                        <p:cTn id="46" dur="2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18" grpId="0" bldLvl="0" animBg="1"/>
      <p:bldP spid="19" grpId="0" bldLvl="0" animBg="1"/>
      <p:bldP spid="20" grpId="0" bldLvl="0" animBg="1"/>
      <p:bldP spid="23" grpId="0" bldLvl="0" animBg="1"/>
      <p:bldP spid="24" grpId="0" bldLvl="0" animBg="1"/>
      <p:bldP spid="5" grpId="0" bldLvl="0" animBg="1"/>
      <p:bldP spid="26" grpId="0" bldLvl="0" animBg="1"/>
      <p:bldP spid="28"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60270" y="152950"/>
            <a:ext cx="1232526" cy="611875"/>
          </a:xfrm>
          <a:prstGeom prst="rect">
            <a:avLst/>
          </a:prstGeom>
          <a:noFill/>
          <a:ln>
            <a:noFill/>
          </a:ln>
        </p:spPr>
      </p:pic>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- 2 </a:t>
            </a:r>
            <a:r>
              <a:rPr lang="en-US" altLang="en-GB" sz="2200" b="1" dirty="0">
                <a:solidFill>
                  <a:srgbClr val="FF0000"/>
                </a:solidFill>
                <a:latin typeface="Calibri" panose="020F0502020204030204" charset="0"/>
                <a:cs typeface="Calibri" panose="020F0502020204030204" charset="0"/>
                <a:sym typeface="+mn-ea"/>
              </a:rPr>
              <a:t>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a:t>
            </a:r>
            <a:r>
              <a:rPr lang="en-US" sz="2200" b="1" dirty="0">
                <a:latin typeface="Calibri" panose="020F0502020204030204" charset="0"/>
                <a:cs typeface="Calibri" panose="020F0502020204030204" charset="0"/>
                <a:sym typeface="+mn-ea"/>
              </a:rPr>
              <a:t>TEST 1</a:t>
            </a:r>
            <a:r>
              <a:rPr lang="en-US" sz="2200" b="1" dirty="0">
                <a:latin typeface="Calibri" panose="020F0502020204030204" charset="0"/>
                <a:cs typeface="Calibri" panose="020F0502020204030204" charset="0"/>
                <a:sym typeface="Arial" panose="020B0604020202020204"/>
              </a:rPr>
              <a:t>      </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cxnSp>
        <p:nvCxnSpPr>
          <p:cNvPr id="3" name="Straight Connector 2"/>
          <p:cNvCxnSpPr/>
          <p:nvPr/>
        </p:nvCxnSpPr>
        <p:spPr>
          <a:xfrm flipV="1">
            <a:off x="2497455" y="3860800"/>
            <a:ext cx="4288790" cy="14605"/>
          </a:xfrm>
          <a:prstGeom prst="line">
            <a:avLst/>
          </a:prstGeom>
          <a:ln w="57150">
            <a:solidFill>
              <a:schemeClr val="tx1"/>
            </a:solidFill>
          </a:ln>
        </p:spPr>
        <p:style>
          <a:lnRef idx="3">
            <a:schemeClr val="accent6"/>
          </a:lnRef>
          <a:fillRef idx="0">
            <a:schemeClr val="accent6"/>
          </a:fillRef>
          <a:effectRef idx="2">
            <a:schemeClr val="accent6"/>
          </a:effectRef>
          <a:fontRef idx="minor">
            <a:schemeClr val="tx1"/>
          </a:fontRef>
        </p:style>
      </p:cxnSp>
      <p:sp>
        <p:nvSpPr>
          <p:cNvPr id="4" name="Rectangle 3"/>
          <p:cNvSpPr/>
          <p:nvPr/>
        </p:nvSpPr>
        <p:spPr>
          <a:xfrm>
            <a:off x="2703195" y="2637790"/>
            <a:ext cx="3766185" cy="454660"/>
          </a:xfrm>
          <a:prstGeom prst="rect">
            <a:avLst/>
          </a:prstGeom>
          <a:noFill/>
          <a:ln>
            <a:noFill/>
          </a:ln>
          <a:extLst>
            <a:ext uri="{909E8E84-426E-40DD-AFC4-6F175D3DCCD1}">
              <a14:hiddenFill xmlns:a14="http://schemas.microsoft.com/office/drawing/2010/main">
                <a:solidFill>
                  <a:srgbClr val="7CDB05"/>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400" b="1" dirty="0">
                <a:solidFill>
                  <a:schemeClr val="tx1"/>
                </a:solidFill>
                <a:effectLst/>
                <a:latin typeface="Arial" panose="020B0604020202020204" pitchFamily="34" charset="0"/>
                <a:cs typeface="Arial" panose="020B0604020202020204" pitchFamily="34" charset="0"/>
              </a:rPr>
              <a:t>3   3   1   4   1</a:t>
            </a:r>
            <a:endParaRPr lang="en-US" sz="4400" b="1" dirty="0">
              <a:solidFill>
                <a:schemeClr val="tx1"/>
              </a:solidFill>
              <a:effectLst/>
              <a:latin typeface="Arial" panose="020B0604020202020204" pitchFamily="34" charset="0"/>
              <a:cs typeface="Arial" panose="020B0604020202020204" pitchFamily="34" charset="0"/>
            </a:endParaRPr>
          </a:p>
        </p:txBody>
      </p:sp>
      <p:sp>
        <p:nvSpPr>
          <p:cNvPr id="6" name="Rectangle 5"/>
          <p:cNvSpPr/>
          <p:nvPr/>
        </p:nvSpPr>
        <p:spPr>
          <a:xfrm>
            <a:off x="2703195" y="3248025"/>
            <a:ext cx="3766185" cy="444500"/>
          </a:xfrm>
          <a:prstGeom prst="rect">
            <a:avLst/>
          </a:prstGeom>
          <a:noFill/>
          <a:ln>
            <a:noFill/>
          </a:ln>
          <a:extLst>
            <a:ext uri="{909E8E84-426E-40DD-AFC4-6F175D3DCCD1}">
              <a14:hiddenFill xmlns:a14="http://schemas.microsoft.com/office/drawing/2010/main">
                <a:solidFill>
                  <a:srgbClr val="10EAE7"/>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400" b="1" dirty="0">
                <a:solidFill>
                  <a:schemeClr val="tx1"/>
                </a:solidFill>
                <a:effectLst/>
                <a:latin typeface="Arial" panose="020B0604020202020204" pitchFamily="34" charset="0"/>
                <a:cs typeface="Arial" panose="020B0604020202020204" pitchFamily="34" charset="0"/>
              </a:rPr>
              <a:t>1   8   7   6   2 </a:t>
            </a:r>
            <a:endParaRPr lang="en-US" sz="4400" b="1" dirty="0">
              <a:solidFill>
                <a:schemeClr val="tx1"/>
              </a:solidFill>
              <a:effectLst/>
              <a:latin typeface="Arial" panose="020B0604020202020204" pitchFamily="34" charset="0"/>
              <a:cs typeface="Arial" panose="020B0604020202020204" pitchFamily="34" charset="0"/>
            </a:endParaRPr>
          </a:p>
        </p:txBody>
      </p:sp>
      <p:sp>
        <p:nvSpPr>
          <p:cNvPr id="7" name="Rectangle 6"/>
          <p:cNvSpPr/>
          <p:nvPr/>
        </p:nvSpPr>
        <p:spPr>
          <a:xfrm>
            <a:off x="1530985" y="3275965"/>
            <a:ext cx="661670" cy="416560"/>
          </a:xfrm>
          <a:prstGeom prst="rect">
            <a:avLst/>
          </a:prstGeom>
          <a:noFill/>
          <a:ln>
            <a:noFill/>
          </a:ln>
          <a:extLst>
            <a:ext uri="{909E8E84-426E-40DD-AFC4-6F175D3DCCD1}">
              <a14:hiddenFill xmlns:a14="http://schemas.microsoft.com/office/drawing/2010/main">
                <a:solidFill>
                  <a:srgbClr val="FFC000"/>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5400" b="1" dirty="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t>
            </a:r>
            <a:endParaRPr lang="en-US" sz="5400" b="1" dirty="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8" name="Rectangle 7"/>
          <p:cNvSpPr/>
          <p:nvPr/>
        </p:nvSpPr>
        <p:spPr>
          <a:xfrm>
            <a:off x="3415030" y="3937635"/>
            <a:ext cx="541655" cy="448945"/>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4400" b="1" dirty="0">
                <a:solidFill>
                  <a:schemeClr val="tx1"/>
                </a:solidFill>
                <a:effectLst/>
                <a:latin typeface="Arial" panose="020B0604020202020204" pitchFamily="34" charset="0"/>
                <a:cs typeface="Arial" panose="020B0604020202020204" pitchFamily="34" charset="0"/>
              </a:rPr>
              <a:t>4</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sp>
        <p:nvSpPr>
          <p:cNvPr id="10" name="Rectangle 9"/>
          <p:cNvSpPr/>
          <p:nvPr/>
        </p:nvSpPr>
        <p:spPr>
          <a:xfrm>
            <a:off x="4954905" y="3924935"/>
            <a:ext cx="612775" cy="474980"/>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4400" b="1" dirty="0">
                <a:solidFill>
                  <a:schemeClr val="tx1"/>
                </a:solidFill>
                <a:effectLst/>
                <a:latin typeface="Arial" panose="020B0604020202020204" pitchFamily="34" charset="0"/>
                <a:cs typeface="Arial" panose="020B0604020202020204" pitchFamily="34" charset="0"/>
              </a:rPr>
              <a:t>7</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sp>
        <p:nvSpPr>
          <p:cNvPr id="11" name="Rectangle 10"/>
          <p:cNvSpPr/>
          <p:nvPr/>
        </p:nvSpPr>
        <p:spPr>
          <a:xfrm>
            <a:off x="5779770" y="3924935"/>
            <a:ext cx="612775" cy="454025"/>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4400" b="1" dirty="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9 </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cxnSp>
        <p:nvCxnSpPr>
          <p:cNvPr id="21" name="Straight Connector 20"/>
          <p:cNvCxnSpPr/>
          <p:nvPr/>
        </p:nvCxnSpPr>
        <p:spPr>
          <a:xfrm>
            <a:off x="5714365" y="2729865"/>
            <a:ext cx="678180" cy="27051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5714365" y="2261235"/>
            <a:ext cx="612140" cy="437515"/>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80000"/>
              </a:lnSpc>
            </a:pPr>
            <a:r>
              <a:rPr lang="en-US" sz="2800" b="1" dirty="0">
                <a:solidFill>
                  <a:schemeClr val="tx1"/>
                </a:solidFill>
                <a:effectLst/>
                <a:latin typeface="Arial" panose="020B0604020202020204" pitchFamily="34" charset="0"/>
                <a:cs typeface="Arial" panose="020B0604020202020204" pitchFamily="34" charset="0"/>
              </a:rPr>
              <a:t>11</a:t>
            </a:r>
            <a:r>
              <a:rPr lang="en-US" sz="4400" b="1" dirty="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cxnSp>
        <p:nvCxnSpPr>
          <p:cNvPr id="18" name="Straight Connector 17"/>
          <p:cNvCxnSpPr/>
          <p:nvPr/>
        </p:nvCxnSpPr>
        <p:spPr>
          <a:xfrm>
            <a:off x="4969510" y="2762250"/>
            <a:ext cx="59817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Rectangle 9"/>
          <p:cNvSpPr/>
          <p:nvPr/>
        </p:nvSpPr>
        <p:spPr>
          <a:xfrm>
            <a:off x="4163060" y="3903980"/>
            <a:ext cx="612775" cy="474980"/>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4400" b="1" dirty="0">
                <a:solidFill>
                  <a:schemeClr val="tx1"/>
                </a:solidFill>
                <a:effectLst/>
                <a:latin typeface="Arial" panose="020B0604020202020204" pitchFamily="34" charset="0"/>
                <a:cs typeface="Arial" panose="020B0604020202020204" pitchFamily="34" charset="0"/>
              </a:rPr>
              <a:t>3</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sp>
        <p:nvSpPr>
          <p:cNvPr id="2" name="Rectangle 7"/>
          <p:cNvSpPr/>
          <p:nvPr/>
        </p:nvSpPr>
        <p:spPr>
          <a:xfrm>
            <a:off x="2702560" y="3924935"/>
            <a:ext cx="541655" cy="448945"/>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4400" b="1" dirty="0">
                <a:solidFill>
                  <a:schemeClr val="tx1"/>
                </a:solidFill>
                <a:effectLst/>
                <a:latin typeface="Arial" panose="020B0604020202020204" pitchFamily="34" charset="0"/>
                <a:cs typeface="Arial" panose="020B0604020202020204" pitchFamily="34" charset="0"/>
              </a:rPr>
              <a:t>1</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sp>
        <p:nvSpPr>
          <p:cNvPr id="14" name="Rectangle 15"/>
          <p:cNvSpPr/>
          <p:nvPr/>
        </p:nvSpPr>
        <p:spPr>
          <a:xfrm>
            <a:off x="5015230" y="2261235"/>
            <a:ext cx="612140" cy="437515"/>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80000"/>
              </a:lnSpc>
            </a:pPr>
            <a:r>
              <a:rPr lang="en-US" sz="2800" b="1" dirty="0">
                <a:solidFill>
                  <a:schemeClr val="tx1"/>
                </a:solidFill>
                <a:effectLst/>
                <a:latin typeface="Arial" panose="020B0604020202020204" pitchFamily="34" charset="0"/>
                <a:cs typeface="Arial" panose="020B0604020202020204" pitchFamily="34" charset="0"/>
              </a:rPr>
              <a:t>13</a:t>
            </a:r>
            <a:r>
              <a:rPr lang="en-US" sz="4400" b="1" dirty="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cxnSp>
        <p:nvCxnSpPr>
          <p:cNvPr id="19" name="Straight Connector 18"/>
          <p:cNvCxnSpPr/>
          <p:nvPr/>
        </p:nvCxnSpPr>
        <p:spPr>
          <a:xfrm>
            <a:off x="4170045" y="2762250"/>
            <a:ext cx="59817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15"/>
          <p:cNvSpPr/>
          <p:nvPr/>
        </p:nvSpPr>
        <p:spPr>
          <a:xfrm>
            <a:off x="3415030" y="2291715"/>
            <a:ext cx="606425" cy="376555"/>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80000"/>
              </a:lnSpc>
            </a:pPr>
            <a:r>
              <a:rPr lang="en-US" sz="2800" b="1" dirty="0">
                <a:solidFill>
                  <a:schemeClr val="tx1"/>
                </a:solidFill>
                <a:effectLst/>
                <a:latin typeface="Arial" panose="020B0604020202020204" pitchFamily="34" charset="0"/>
                <a:cs typeface="Arial" panose="020B0604020202020204" pitchFamily="34" charset="0"/>
              </a:rPr>
              <a:t>12</a:t>
            </a:r>
            <a:r>
              <a:rPr lang="en-US" sz="4400" b="1" dirty="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sp>
        <p:nvSpPr>
          <p:cNvPr id="15" name="Rectangle 15"/>
          <p:cNvSpPr/>
          <p:nvPr/>
        </p:nvSpPr>
        <p:spPr>
          <a:xfrm>
            <a:off x="4163060" y="2261235"/>
            <a:ext cx="613410" cy="437515"/>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80000"/>
              </a:lnSpc>
            </a:pPr>
            <a:r>
              <a:rPr lang="en-US" sz="2800" b="1" dirty="0">
                <a:solidFill>
                  <a:schemeClr val="tx1"/>
                </a:solidFill>
                <a:effectLst/>
                <a:latin typeface="Arial" panose="020B0604020202020204" pitchFamily="34" charset="0"/>
                <a:cs typeface="Arial" panose="020B0604020202020204" pitchFamily="34" charset="0"/>
              </a:rPr>
              <a:t>10</a:t>
            </a:r>
            <a:r>
              <a:rPr lang="en-US" sz="4400" b="1" dirty="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cxnSp>
        <p:nvCxnSpPr>
          <p:cNvPr id="22" name="Straight Connector 21"/>
          <p:cNvCxnSpPr/>
          <p:nvPr/>
        </p:nvCxnSpPr>
        <p:spPr>
          <a:xfrm>
            <a:off x="3415030" y="2729865"/>
            <a:ext cx="59817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702560" y="2745740"/>
            <a:ext cx="59817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Rectangle 15"/>
          <p:cNvSpPr/>
          <p:nvPr/>
        </p:nvSpPr>
        <p:spPr>
          <a:xfrm>
            <a:off x="2772410" y="2322195"/>
            <a:ext cx="401955" cy="376555"/>
          </a:xfrm>
          <a:prstGeom prst="rect">
            <a:avLst/>
          </a:prstGeom>
          <a:noFill/>
          <a:ln>
            <a:noFill/>
          </a:ln>
          <a:extLst>
            <a:ext uri="{909E8E84-426E-40DD-AFC4-6F175D3DCCD1}">
              <a14:hiddenFill xmlns:a14="http://schemas.microsoft.com/office/drawing/2010/main">
                <a:solidFill>
                  <a:schemeClr val="tx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80000"/>
              </a:lnSpc>
            </a:pPr>
            <a:r>
              <a:rPr lang="en-US" sz="2800" b="1" dirty="0">
                <a:solidFill>
                  <a:schemeClr val="tx1"/>
                </a:solidFill>
                <a:effectLst/>
                <a:latin typeface="Arial" panose="020B0604020202020204" pitchFamily="34" charset="0"/>
                <a:cs typeface="Arial" panose="020B0604020202020204" pitchFamily="34" charset="0"/>
              </a:rPr>
              <a:t>2</a:t>
            </a:r>
            <a:r>
              <a:rPr lang="en-US" sz="4400" b="1" dirty="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 </a:t>
            </a:r>
            <a:r>
              <a:rPr lang="en-US" sz="4400" b="1" dirty="0">
                <a:solidFill>
                  <a:srgbClr val="99FF33"/>
                </a:solidFill>
                <a:latin typeface="Arial" panose="020B0604020202020204" pitchFamily="34" charset="0"/>
                <a:cs typeface="Arial" panose="020B0604020202020204" pitchFamily="34" charset="0"/>
              </a:rPr>
              <a:t>        </a:t>
            </a:r>
            <a:r>
              <a:rPr lang="en-US" sz="4400" b="1" dirty="0">
                <a:solidFill>
                  <a:srgbClr val="0066FF"/>
                </a:solidFill>
                <a:latin typeface="Arial" panose="020B0604020202020204" pitchFamily="34" charset="0"/>
                <a:cs typeface="Arial" panose="020B0604020202020204" pitchFamily="34" charset="0"/>
              </a:rPr>
              <a:t>        </a:t>
            </a:r>
            <a:endParaRPr lang="en-US" sz="4400" dirty="0"/>
          </a:p>
        </p:txBody>
      </p:sp>
      <p:sp>
        <p:nvSpPr>
          <p:cNvPr id="12" name="Text Box 11"/>
          <p:cNvSpPr txBox="1"/>
          <p:nvPr/>
        </p:nvSpPr>
        <p:spPr>
          <a:xfrm>
            <a:off x="6801485" y="89408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9" name="Rectangles 8"/>
          <p:cNvSpPr/>
          <p:nvPr/>
        </p:nvSpPr>
        <p:spPr>
          <a:xfrm>
            <a:off x="496570" y="1254125"/>
            <a:ext cx="5418455" cy="317500"/>
          </a:xfrm>
          <a:prstGeom prst="rect">
            <a:avLst/>
          </a:prstGeom>
          <a:noFill/>
          <a:ln>
            <a:noFill/>
          </a:ln>
          <a:extLst>
            <a:ext uri="{909E8E84-426E-40DD-AFC4-6F175D3DCCD1}">
              <a14:hiddenFill xmlns:a14="http://schemas.microsoft.com/office/drawing/2010/main">
                <a:solidFill>
                  <a:srgbClr val="4DD60C"/>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latin typeface="Arial" panose="020B0604020202020204" pitchFamily="34" charset="0"/>
                <a:cs typeface="Arial" panose="020B0604020202020204" pitchFamily="34" charset="0"/>
              </a:rPr>
              <a:t>2) Take away 18762 from 33141  </a:t>
            </a:r>
            <a:endParaRPr lang="en-US" sz="2400" b="1">
              <a:solidFill>
                <a:schemeClr val="tx1"/>
              </a:solidFill>
              <a:latin typeface="Arial" panose="020B0604020202020204" pitchFamily="34" charset="0"/>
              <a:cs typeface="Arial" panose="020B0604020202020204" pitchFamily="34" charset="0"/>
            </a:endParaRPr>
          </a:p>
        </p:txBody>
      </p:sp>
      <p:sp>
        <p:nvSpPr>
          <p:cNvPr id="5" name="Rectangles 4"/>
          <p:cNvSpPr/>
          <p:nvPr/>
        </p:nvSpPr>
        <p:spPr>
          <a:xfrm>
            <a:off x="5325110" y="1254125"/>
            <a:ext cx="389255"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2 </a:t>
            </a:r>
            <a:endParaRPr lang="en-US"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2000"/>
                                        <p:tgtEl>
                                          <p:spTgt spid="4"/>
                                        </p:tgtEl>
                                      </p:cBhvr>
                                    </p:animEffect>
                                  </p:childTnLst>
                                </p:cTn>
                              </p:par>
                            </p:childTnLst>
                          </p:cTn>
                        </p:par>
                        <p:par>
                          <p:cTn id="8" fill="hold">
                            <p:stCondLst>
                              <p:cond delay="2000"/>
                            </p:stCondLst>
                            <p:childTnLst>
                              <p:par>
                                <p:cTn id="9" presetID="4"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ox(in)">
                                      <p:cBhvr>
                                        <p:cTn id="11" dur="2000"/>
                                        <p:tgtEl>
                                          <p:spTgt spid="6"/>
                                        </p:tgtEl>
                                      </p:cBhvr>
                                    </p:animEffect>
                                  </p:childTnLst>
                                </p:cTn>
                              </p:par>
                            </p:childTnLst>
                          </p:cTn>
                        </p:par>
                        <p:par>
                          <p:cTn id="12" fill="hold">
                            <p:stCondLst>
                              <p:cond delay="4000"/>
                            </p:stCondLst>
                            <p:childTnLst>
                              <p:par>
                                <p:cTn id="13" presetID="4" presetClass="entr" presetSubtype="16"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2000"/>
                                        <p:tgtEl>
                                          <p:spTgt spid="7"/>
                                        </p:tgtEl>
                                      </p:cBhvr>
                                    </p:animEffect>
                                  </p:childTnLst>
                                </p:cTn>
                              </p:par>
                            </p:childTnLst>
                          </p:cTn>
                        </p:par>
                        <p:par>
                          <p:cTn id="16" fill="hold">
                            <p:stCondLst>
                              <p:cond delay="6000"/>
                            </p:stCondLst>
                            <p:childTnLst>
                              <p:par>
                                <p:cTn id="17" presetID="4" presetClass="entr" presetSubtype="16" fill="hold"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ox(in)">
                                      <p:cBhvr>
                                        <p:cTn id="19" dur="20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down)">
                                      <p:cBhvr>
                                        <p:cTn id="24" dur="580">
                                          <p:stCondLst>
                                            <p:cond delay="0"/>
                                          </p:stCondLst>
                                        </p:cTn>
                                        <p:tgtEl>
                                          <p:spTgt spid="21"/>
                                        </p:tgtEl>
                                      </p:cBhvr>
                                    </p:animEffect>
                                    <p:anim calcmode="lin" valueType="num">
                                      <p:cBhvr>
                                        <p:cTn id="25"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30" dur="26">
                                          <p:stCondLst>
                                            <p:cond delay="650"/>
                                          </p:stCondLst>
                                        </p:cTn>
                                        <p:tgtEl>
                                          <p:spTgt spid="21"/>
                                        </p:tgtEl>
                                      </p:cBhvr>
                                      <p:to x="100000" y="60000"/>
                                    </p:animScale>
                                    <p:animScale>
                                      <p:cBhvr>
                                        <p:cTn id="31" dur="166" decel="50000">
                                          <p:stCondLst>
                                            <p:cond delay="676"/>
                                          </p:stCondLst>
                                        </p:cTn>
                                        <p:tgtEl>
                                          <p:spTgt spid="21"/>
                                        </p:tgtEl>
                                      </p:cBhvr>
                                      <p:to x="100000" y="100000"/>
                                    </p:animScale>
                                    <p:animScale>
                                      <p:cBhvr>
                                        <p:cTn id="32" dur="26">
                                          <p:stCondLst>
                                            <p:cond delay="1312"/>
                                          </p:stCondLst>
                                        </p:cTn>
                                        <p:tgtEl>
                                          <p:spTgt spid="21"/>
                                        </p:tgtEl>
                                      </p:cBhvr>
                                      <p:to x="100000" y="80000"/>
                                    </p:animScale>
                                    <p:animScale>
                                      <p:cBhvr>
                                        <p:cTn id="33" dur="166" decel="50000">
                                          <p:stCondLst>
                                            <p:cond delay="1338"/>
                                          </p:stCondLst>
                                        </p:cTn>
                                        <p:tgtEl>
                                          <p:spTgt spid="21"/>
                                        </p:tgtEl>
                                      </p:cBhvr>
                                      <p:to x="100000" y="100000"/>
                                    </p:animScale>
                                    <p:animScale>
                                      <p:cBhvr>
                                        <p:cTn id="34" dur="26">
                                          <p:stCondLst>
                                            <p:cond delay="1642"/>
                                          </p:stCondLst>
                                        </p:cTn>
                                        <p:tgtEl>
                                          <p:spTgt spid="21"/>
                                        </p:tgtEl>
                                      </p:cBhvr>
                                      <p:to x="100000" y="90000"/>
                                    </p:animScale>
                                    <p:animScale>
                                      <p:cBhvr>
                                        <p:cTn id="35" dur="166" decel="50000">
                                          <p:stCondLst>
                                            <p:cond delay="1668"/>
                                          </p:stCondLst>
                                        </p:cTn>
                                        <p:tgtEl>
                                          <p:spTgt spid="21"/>
                                        </p:tgtEl>
                                      </p:cBhvr>
                                      <p:to x="100000" y="100000"/>
                                    </p:animScale>
                                    <p:animScale>
                                      <p:cBhvr>
                                        <p:cTn id="36" dur="26">
                                          <p:stCondLst>
                                            <p:cond delay="1808"/>
                                          </p:stCondLst>
                                        </p:cTn>
                                        <p:tgtEl>
                                          <p:spTgt spid="21"/>
                                        </p:tgtEl>
                                      </p:cBhvr>
                                      <p:to x="100000" y="95000"/>
                                    </p:animScale>
                                    <p:animScale>
                                      <p:cBhvr>
                                        <p:cTn id="37" dur="166" decel="50000">
                                          <p:stCondLst>
                                            <p:cond delay="1834"/>
                                          </p:stCondLst>
                                        </p:cTn>
                                        <p:tgtEl>
                                          <p:spTgt spid="21"/>
                                        </p:tgtEl>
                                      </p:cBhvr>
                                      <p:to x="100000" y="100000"/>
                                    </p:animScale>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ox(in)">
                                      <p:cBhvr>
                                        <p:cTn id="42" dur="20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ox(in)">
                                      <p:cBhvr>
                                        <p:cTn id="47" dur="2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26" presetClass="entr" presetSubtype="0" fill="hold"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wipe(down)">
                                      <p:cBhvr>
                                        <p:cTn id="52" dur="580">
                                          <p:stCondLst>
                                            <p:cond delay="0"/>
                                          </p:stCondLst>
                                        </p:cTn>
                                        <p:tgtEl>
                                          <p:spTgt spid="18"/>
                                        </p:tgtEl>
                                      </p:cBhvr>
                                    </p:animEffect>
                                    <p:anim calcmode="lin" valueType="num">
                                      <p:cBhvr>
                                        <p:cTn id="53"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58" dur="26">
                                          <p:stCondLst>
                                            <p:cond delay="650"/>
                                          </p:stCondLst>
                                        </p:cTn>
                                        <p:tgtEl>
                                          <p:spTgt spid="18"/>
                                        </p:tgtEl>
                                      </p:cBhvr>
                                      <p:to x="100000" y="60000"/>
                                    </p:animScale>
                                    <p:animScale>
                                      <p:cBhvr>
                                        <p:cTn id="59" dur="166" decel="50000">
                                          <p:stCondLst>
                                            <p:cond delay="676"/>
                                          </p:stCondLst>
                                        </p:cTn>
                                        <p:tgtEl>
                                          <p:spTgt spid="18"/>
                                        </p:tgtEl>
                                      </p:cBhvr>
                                      <p:to x="100000" y="100000"/>
                                    </p:animScale>
                                    <p:animScale>
                                      <p:cBhvr>
                                        <p:cTn id="60" dur="26">
                                          <p:stCondLst>
                                            <p:cond delay="1312"/>
                                          </p:stCondLst>
                                        </p:cTn>
                                        <p:tgtEl>
                                          <p:spTgt spid="18"/>
                                        </p:tgtEl>
                                      </p:cBhvr>
                                      <p:to x="100000" y="80000"/>
                                    </p:animScale>
                                    <p:animScale>
                                      <p:cBhvr>
                                        <p:cTn id="61" dur="166" decel="50000">
                                          <p:stCondLst>
                                            <p:cond delay="1338"/>
                                          </p:stCondLst>
                                        </p:cTn>
                                        <p:tgtEl>
                                          <p:spTgt spid="18"/>
                                        </p:tgtEl>
                                      </p:cBhvr>
                                      <p:to x="100000" y="100000"/>
                                    </p:animScale>
                                    <p:animScale>
                                      <p:cBhvr>
                                        <p:cTn id="62" dur="26">
                                          <p:stCondLst>
                                            <p:cond delay="1642"/>
                                          </p:stCondLst>
                                        </p:cTn>
                                        <p:tgtEl>
                                          <p:spTgt spid="18"/>
                                        </p:tgtEl>
                                      </p:cBhvr>
                                      <p:to x="100000" y="90000"/>
                                    </p:animScale>
                                    <p:animScale>
                                      <p:cBhvr>
                                        <p:cTn id="63" dur="166" decel="50000">
                                          <p:stCondLst>
                                            <p:cond delay="1668"/>
                                          </p:stCondLst>
                                        </p:cTn>
                                        <p:tgtEl>
                                          <p:spTgt spid="18"/>
                                        </p:tgtEl>
                                      </p:cBhvr>
                                      <p:to x="100000" y="100000"/>
                                    </p:animScale>
                                    <p:animScale>
                                      <p:cBhvr>
                                        <p:cTn id="64" dur="26">
                                          <p:stCondLst>
                                            <p:cond delay="1808"/>
                                          </p:stCondLst>
                                        </p:cTn>
                                        <p:tgtEl>
                                          <p:spTgt spid="18"/>
                                        </p:tgtEl>
                                      </p:cBhvr>
                                      <p:to x="100000" y="95000"/>
                                    </p:animScale>
                                    <p:animScale>
                                      <p:cBhvr>
                                        <p:cTn id="65" dur="166" decel="50000">
                                          <p:stCondLst>
                                            <p:cond delay="1834"/>
                                          </p:stCondLst>
                                        </p:cTn>
                                        <p:tgtEl>
                                          <p:spTgt spid="18"/>
                                        </p:tgtEl>
                                      </p:cBhvr>
                                      <p:to x="100000" y="100000"/>
                                    </p:animScale>
                                  </p:childTnLst>
                                </p:cTn>
                              </p:par>
                            </p:childTnLst>
                          </p:cTn>
                        </p:par>
                      </p:childTnLst>
                    </p:cTn>
                  </p:par>
                  <p:par>
                    <p:cTn id="66" fill="hold">
                      <p:stCondLst>
                        <p:cond delay="indefinite"/>
                      </p:stCondLst>
                      <p:childTnLst>
                        <p:par>
                          <p:cTn id="67" fill="hold">
                            <p:stCondLst>
                              <p:cond delay="0"/>
                            </p:stCondLst>
                            <p:childTnLst>
                              <p:par>
                                <p:cTn id="68" presetID="4" presetClass="entr" presetSubtype="16" fill="hold" grpId="0" nodeType="clickEffect">
                                  <p:stCondLst>
                                    <p:cond delay="0"/>
                                  </p:stCondLst>
                                  <p:childTnLst>
                                    <p:set>
                                      <p:cBhvr>
                                        <p:cTn id="69" dur="1" fill="hold">
                                          <p:stCondLst>
                                            <p:cond delay="0"/>
                                          </p:stCondLst>
                                        </p:cTn>
                                        <p:tgtEl>
                                          <p:spTgt spid="14"/>
                                        </p:tgtEl>
                                        <p:attrNameLst>
                                          <p:attrName>style.visibility</p:attrName>
                                        </p:attrNameLst>
                                      </p:cBhvr>
                                      <p:to>
                                        <p:strVal val="visible"/>
                                      </p:to>
                                    </p:set>
                                    <p:animEffect transition="in" filter="box(in)">
                                      <p:cBhvr>
                                        <p:cTn id="70" dur="2000"/>
                                        <p:tgtEl>
                                          <p:spTgt spid="14"/>
                                        </p:tgtEl>
                                      </p:cBhvr>
                                    </p:animEffect>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10"/>
                                        </p:tgtEl>
                                        <p:attrNameLst>
                                          <p:attrName>style.visibility</p:attrName>
                                        </p:attrNameLst>
                                      </p:cBhvr>
                                      <p:to>
                                        <p:strVal val="visible"/>
                                      </p:to>
                                    </p:set>
                                    <p:animEffect transition="in" filter="box(in)">
                                      <p:cBhvr>
                                        <p:cTn id="75" dur="2000"/>
                                        <p:tgtEl>
                                          <p:spTgt spid="10"/>
                                        </p:tgtEl>
                                      </p:cBhvr>
                                    </p:animEffect>
                                  </p:childTnLst>
                                </p:cTn>
                              </p:par>
                            </p:childTnLst>
                          </p:cTn>
                        </p:par>
                      </p:childTnLst>
                    </p:cTn>
                  </p:par>
                  <p:par>
                    <p:cTn id="76" fill="hold">
                      <p:stCondLst>
                        <p:cond delay="indefinite"/>
                      </p:stCondLst>
                      <p:childTnLst>
                        <p:par>
                          <p:cTn id="77" fill="hold">
                            <p:stCondLst>
                              <p:cond delay="0"/>
                            </p:stCondLst>
                            <p:childTnLst>
                              <p:par>
                                <p:cTn id="78" presetID="26" presetClass="entr" presetSubtype="0" fill="hold" nodeType="clickEffect">
                                  <p:stCondLst>
                                    <p:cond delay="0"/>
                                  </p:stCondLst>
                                  <p:childTnLst>
                                    <p:set>
                                      <p:cBhvr>
                                        <p:cTn id="79" dur="1" fill="hold">
                                          <p:stCondLst>
                                            <p:cond delay="0"/>
                                          </p:stCondLst>
                                        </p:cTn>
                                        <p:tgtEl>
                                          <p:spTgt spid="19"/>
                                        </p:tgtEl>
                                        <p:attrNameLst>
                                          <p:attrName>style.visibility</p:attrName>
                                        </p:attrNameLst>
                                      </p:cBhvr>
                                      <p:to>
                                        <p:strVal val="visible"/>
                                      </p:to>
                                    </p:set>
                                    <p:animEffect transition="in" filter="wipe(down)">
                                      <p:cBhvr>
                                        <p:cTn id="80" dur="580">
                                          <p:stCondLst>
                                            <p:cond delay="0"/>
                                          </p:stCondLst>
                                        </p:cTn>
                                        <p:tgtEl>
                                          <p:spTgt spid="19"/>
                                        </p:tgtEl>
                                      </p:cBhvr>
                                    </p:animEffect>
                                    <p:anim calcmode="lin" valueType="num">
                                      <p:cBhvr>
                                        <p:cTn id="81"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86" dur="26">
                                          <p:stCondLst>
                                            <p:cond delay="650"/>
                                          </p:stCondLst>
                                        </p:cTn>
                                        <p:tgtEl>
                                          <p:spTgt spid="19"/>
                                        </p:tgtEl>
                                      </p:cBhvr>
                                      <p:to x="100000" y="60000"/>
                                    </p:animScale>
                                    <p:animScale>
                                      <p:cBhvr>
                                        <p:cTn id="87" dur="166" decel="50000">
                                          <p:stCondLst>
                                            <p:cond delay="676"/>
                                          </p:stCondLst>
                                        </p:cTn>
                                        <p:tgtEl>
                                          <p:spTgt spid="19"/>
                                        </p:tgtEl>
                                      </p:cBhvr>
                                      <p:to x="100000" y="100000"/>
                                    </p:animScale>
                                    <p:animScale>
                                      <p:cBhvr>
                                        <p:cTn id="88" dur="26">
                                          <p:stCondLst>
                                            <p:cond delay="1312"/>
                                          </p:stCondLst>
                                        </p:cTn>
                                        <p:tgtEl>
                                          <p:spTgt spid="19"/>
                                        </p:tgtEl>
                                      </p:cBhvr>
                                      <p:to x="100000" y="80000"/>
                                    </p:animScale>
                                    <p:animScale>
                                      <p:cBhvr>
                                        <p:cTn id="89" dur="166" decel="50000">
                                          <p:stCondLst>
                                            <p:cond delay="1338"/>
                                          </p:stCondLst>
                                        </p:cTn>
                                        <p:tgtEl>
                                          <p:spTgt spid="19"/>
                                        </p:tgtEl>
                                      </p:cBhvr>
                                      <p:to x="100000" y="100000"/>
                                    </p:animScale>
                                    <p:animScale>
                                      <p:cBhvr>
                                        <p:cTn id="90" dur="26">
                                          <p:stCondLst>
                                            <p:cond delay="1642"/>
                                          </p:stCondLst>
                                        </p:cTn>
                                        <p:tgtEl>
                                          <p:spTgt spid="19"/>
                                        </p:tgtEl>
                                      </p:cBhvr>
                                      <p:to x="100000" y="90000"/>
                                    </p:animScale>
                                    <p:animScale>
                                      <p:cBhvr>
                                        <p:cTn id="91" dur="166" decel="50000">
                                          <p:stCondLst>
                                            <p:cond delay="1668"/>
                                          </p:stCondLst>
                                        </p:cTn>
                                        <p:tgtEl>
                                          <p:spTgt spid="19"/>
                                        </p:tgtEl>
                                      </p:cBhvr>
                                      <p:to x="100000" y="100000"/>
                                    </p:animScale>
                                    <p:animScale>
                                      <p:cBhvr>
                                        <p:cTn id="92" dur="26">
                                          <p:stCondLst>
                                            <p:cond delay="1808"/>
                                          </p:stCondLst>
                                        </p:cTn>
                                        <p:tgtEl>
                                          <p:spTgt spid="19"/>
                                        </p:tgtEl>
                                      </p:cBhvr>
                                      <p:to x="100000" y="95000"/>
                                    </p:animScale>
                                    <p:animScale>
                                      <p:cBhvr>
                                        <p:cTn id="93" dur="166" decel="50000">
                                          <p:stCondLst>
                                            <p:cond delay="1834"/>
                                          </p:stCondLst>
                                        </p:cTn>
                                        <p:tgtEl>
                                          <p:spTgt spid="19"/>
                                        </p:tgtEl>
                                      </p:cBhvr>
                                      <p:to x="100000" y="100000"/>
                                    </p:animScale>
                                  </p:childTnLst>
                                </p:cTn>
                              </p:par>
                            </p:childTnLst>
                          </p:cTn>
                        </p:par>
                      </p:childTnLst>
                    </p:cTn>
                  </p:par>
                  <p:par>
                    <p:cTn id="94" fill="hold">
                      <p:stCondLst>
                        <p:cond delay="indefinite"/>
                      </p:stCondLst>
                      <p:childTnLst>
                        <p:par>
                          <p:cTn id="95" fill="hold">
                            <p:stCondLst>
                              <p:cond delay="0"/>
                            </p:stCondLst>
                            <p:childTnLst>
                              <p:par>
                                <p:cTn id="96" presetID="4" presetClass="entr" presetSubtype="16" fill="hold" grpId="0" nodeType="clickEffect">
                                  <p:stCondLst>
                                    <p:cond delay="0"/>
                                  </p:stCondLst>
                                  <p:childTnLst>
                                    <p:set>
                                      <p:cBhvr>
                                        <p:cTn id="97" dur="1" fill="hold">
                                          <p:stCondLst>
                                            <p:cond delay="0"/>
                                          </p:stCondLst>
                                        </p:cTn>
                                        <p:tgtEl>
                                          <p:spTgt spid="15"/>
                                        </p:tgtEl>
                                        <p:attrNameLst>
                                          <p:attrName>style.visibility</p:attrName>
                                        </p:attrNameLst>
                                      </p:cBhvr>
                                      <p:to>
                                        <p:strVal val="visible"/>
                                      </p:to>
                                    </p:set>
                                    <p:animEffect transition="in" filter="box(in)">
                                      <p:cBhvr>
                                        <p:cTn id="98" dur="2000"/>
                                        <p:tgtEl>
                                          <p:spTgt spid="15"/>
                                        </p:tgtEl>
                                      </p:cBhvr>
                                    </p:animEffect>
                                  </p:childTnLst>
                                </p:cTn>
                              </p:par>
                            </p:childTnLst>
                          </p:cTn>
                        </p:par>
                      </p:childTnLst>
                    </p:cTn>
                  </p:par>
                  <p:par>
                    <p:cTn id="99" fill="hold">
                      <p:stCondLst>
                        <p:cond delay="indefinite"/>
                      </p:stCondLst>
                      <p:childTnLst>
                        <p:par>
                          <p:cTn id="100" fill="hold">
                            <p:stCondLst>
                              <p:cond delay="0"/>
                            </p:stCondLst>
                            <p:childTnLst>
                              <p:par>
                                <p:cTn id="101" presetID="4" presetClass="entr" presetSubtype="16" fill="hold" grpId="0" nodeType="clickEffect">
                                  <p:stCondLst>
                                    <p:cond delay="0"/>
                                  </p:stCondLst>
                                  <p:childTnLst>
                                    <p:set>
                                      <p:cBhvr>
                                        <p:cTn id="102" dur="1" fill="hold">
                                          <p:stCondLst>
                                            <p:cond delay="0"/>
                                          </p:stCondLst>
                                        </p:cTn>
                                        <p:tgtEl>
                                          <p:spTgt spid="23"/>
                                        </p:tgtEl>
                                        <p:attrNameLst>
                                          <p:attrName>style.visibility</p:attrName>
                                        </p:attrNameLst>
                                      </p:cBhvr>
                                      <p:to>
                                        <p:strVal val="visible"/>
                                      </p:to>
                                    </p:set>
                                    <p:animEffect transition="in" filter="box(in)">
                                      <p:cBhvr>
                                        <p:cTn id="103" dur="2000"/>
                                        <p:tgtEl>
                                          <p:spTgt spid="23"/>
                                        </p:tgtEl>
                                      </p:cBhvr>
                                    </p:animEffect>
                                  </p:childTnLst>
                                </p:cTn>
                              </p:par>
                            </p:childTnLst>
                          </p:cTn>
                        </p:par>
                      </p:childTnLst>
                    </p:cTn>
                  </p:par>
                  <p:par>
                    <p:cTn id="104" fill="hold">
                      <p:stCondLst>
                        <p:cond delay="indefinite"/>
                      </p:stCondLst>
                      <p:childTnLst>
                        <p:par>
                          <p:cTn id="105" fill="hold">
                            <p:stCondLst>
                              <p:cond delay="0"/>
                            </p:stCondLst>
                            <p:childTnLst>
                              <p:par>
                                <p:cTn id="106" presetID="26" presetClass="entr" presetSubtype="0" fill="hold" nodeType="clickEffect">
                                  <p:stCondLst>
                                    <p:cond delay="0"/>
                                  </p:stCondLst>
                                  <p:childTnLst>
                                    <p:set>
                                      <p:cBhvr>
                                        <p:cTn id="107" dur="1" fill="hold">
                                          <p:stCondLst>
                                            <p:cond delay="0"/>
                                          </p:stCondLst>
                                        </p:cTn>
                                        <p:tgtEl>
                                          <p:spTgt spid="22"/>
                                        </p:tgtEl>
                                        <p:attrNameLst>
                                          <p:attrName>style.visibility</p:attrName>
                                        </p:attrNameLst>
                                      </p:cBhvr>
                                      <p:to>
                                        <p:strVal val="visible"/>
                                      </p:to>
                                    </p:set>
                                    <p:animEffect transition="in" filter="wipe(down)">
                                      <p:cBhvr>
                                        <p:cTn id="108" dur="580">
                                          <p:stCondLst>
                                            <p:cond delay="0"/>
                                          </p:stCondLst>
                                        </p:cTn>
                                        <p:tgtEl>
                                          <p:spTgt spid="22"/>
                                        </p:tgtEl>
                                      </p:cBhvr>
                                    </p:animEffect>
                                    <p:anim calcmode="lin" valueType="num">
                                      <p:cBhvr>
                                        <p:cTn id="109"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110"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111"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112"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113"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114" dur="26">
                                          <p:stCondLst>
                                            <p:cond delay="650"/>
                                          </p:stCondLst>
                                        </p:cTn>
                                        <p:tgtEl>
                                          <p:spTgt spid="22"/>
                                        </p:tgtEl>
                                      </p:cBhvr>
                                      <p:to x="100000" y="60000"/>
                                    </p:animScale>
                                    <p:animScale>
                                      <p:cBhvr>
                                        <p:cTn id="115" dur="166" decel="50000">
                                          <p:stCondLst>
                                            <p:cond delay="676"/>
                                          </p:stCondLst>
                                        </p:cTn>
                                        <p:tgtEl>
                                          <p:spTgt spid="22"/>
                                        </p:tgtEl>
                                      </p:cBhvr>
                                      <p:to x="100000" y="100000"/>
                                    </p:animScale>
                                    <p:animScale>
                                      <p:cBhvr>
                                        <p:cTn id="116" dur="26">
                                          <p:stCondLst>
                                            <p:cond delay="1312"/>
                                          </p:stCondLst>
                                        </p:cTn>
                                        <p:tgtEl>
                                          <p:spTgt spid="22"/>
                                        </p:tgtEl>
                                      </p:cBhvr>
                                      <p:to x="100000" y="80000"/>
                                    </p:animScale>
                                    <p:animScale>
                                      <p:cBhvr>
                                        <p:cTn id="117" dur="166" decel="50000">
                                          <p:stCondLst>
                                            <p:cond delay="1338"/>
                                          </p:stCondLst>
                                        </p:cTn>
                                        <p:tgtEl>
                                          <p:spTgt spid="22"/>
                                        </p:tgtEl>
                                      </p:cBhvr>
                                      <p:to x="100000" y="100000"/>
                                    </p:animScale>
                                    <p:animScale>
                                      <p:cBhvr>
                                        <p:cTn id="118" dur="26">
                                          <p:stCondLst>
                                            <p:cond delay="1642"/>
                                          </p:stCondLst>
                                        </p:cTn>
                                        <p:tgtEl>
                                          <p:spTgt spid="22"/>
                                        </p:tgtEl>
                                      </p:cBhvr>
                                      <p:to x="100000" y="90000"/>
                                    </p:animScale>
                                    <p:animScale>
                                      <p:cBhvr>
                                        <p:cTn id="119" dur="166" decel="50000">
                                          <p:stCondLst>
                                            <p:cond delay="1668"/>
                                          </p:stCondLst>
                                        </p:cTn>
                                        <p:tgtEl>
                                          <p:spTgt spid="22"/>
                                        </p:tgtEl>
                                      </p:cBhvr>
                                      <p:to x="100000" y="100000"/>
                                    </p:animScale>
                                    <p:animScale>
                                      <p:cBhvr>
                                        <p:cTn id="120" dur="26">
                                          <p:stCondLst>
                                            <p:cond delay="1808"/>
                                          </p:stCondLst>
                                        </p:cTn>
                                        <p:tgtEl>
                                          <p:spTgt spid="22"/>
                                        </p:tgtEl>
                                      </p:cBhvr>
                                      <p:to x="100000" y="95000"/>
                                    </p:animScale>
                                    <p:animScale>
                                      <p:cBhvr>
                                        <p:cTn id="121" dur="166" decel="50000">
                                          <p:stCondLst>
                                            <p:cond delay="1834"/>
                                          </p:stCondLst>
                                        </p:cTn>
                                        <p:tgtEl>
                                          <p:spTgt spid="22"/>
                                        </p:tgtEl>
                                      </p:cBhvr>
                                      <p:to x="100000" y="100000"/>
                                    </p:animScale>
                                  </p:childTnLst>
                                </p:cTn>
                              </p:par>
                            </p:childTnLst>
                          </p:cTn>
                        </p:par>
                      </p:childTnLst>
                    </p:cTn>
                  </p:par>
                  <p:par>
                    <p:cTn id="122" fill="hold">
                      <p:stCondLst>
                        <p:cond delay="indefinite"/>
                      </p:stCondLst>
                      <p:childTnLst>
                        <p:par>
                          <p:cTn id="123" fill="hold">
                            <p:stCondLst>
                              <p:cond delay="0"/>
                            </p:stCondLst>
                            <p:childTnLst>
                              <p:par>
                                <p:cTn id="124" presetID="4" presetClass="entr" presetSubtype="16" fill="hold" grpId="0" nodeType="clickEffect">
                                  <p:stCondLst>
                                    <p:cond delay="0"/>
                                  </p:stCondLst>
                                  <p:childTnLst>
                                    <p:set>
                                      <p:cBhvr>
                                        <p:cTn id="125" dur="1" fill="hold">
                                          <p:stCondLst>
                                            <p:cond delay="0"/>
                                          </p:stCondLst>
                                        </p:cTn>
                                        <p:tgtEl>
                                          <p:spTgt spid="24"/>
                                        </p:tgtEl>
                                        <p:attrNameLst>
                                          <p:attrName>style.visibility</p:attrName>
                                        </p:attrNameLst>
                                      </p:cBhvr>
                                      <p:to>
                                        <p:strVal val="visible"/>
                                      </p:to>
                                    </p:set>
                                    <p:animEffect transition="in" filter="box(in)">
                                      <p:cBhvr>
                                        <p:cTn id="126" dur="2000"/>
                                        <p:tgtEl>
                                          <p:spTgt spid="24"/>
                                        </p:tgtEl>
                                      </p:cBhvr>
                                    </p:animEffect>
                                  </p:childTnLst>
                                </p:cTn>
                              </p:par>
                            </p:childTnLst>
                          </p:cTn>
                        </p:par>
                      </p:childTnLst>
                    </p:cTn>
                  </p:par>
                  <p:par>
                    <p:cTn id="127" fill="hold">
                      <p:stCondLst>
                        <p:cond delay="indefinite"/>
                      </p:stCondLst>
                      <p:childTnLst>
                        <p:par>
                          <p:cTn id="128" fill="hold">
                            <p:stCondLst>
                              <p:cond delay="0"/>
                            </p:stCondLst>
                            <p:childTnLst>
                              <p:par>
                                <p:cTn id="129" presetID="4" presetClass="entr" presetSubtype="16" fill="hold" grpId="0" nodeType="clickEffect">
                                  <p:stCondLst>
                                    <p:cond delay="0"/>
                                  </p:stCondLst>
                                  <p:childTnLst>
                                    <p:set>
                                      <p:cBhvr>
                                        <p:cTn id="130" dur="1" fill="hold">
                                          <p:stCondLst>
                                            <p:cond delay="0"/>
                                          </p:stCondLst>
                                        </p:cTn>
                                        <p:tgtEl>
                                          <p:spTgt spid="8"/>
                                        </p:tgtEl>
                                        <p:attrNameLst>
                                          <p:attrName>style.visibility</p:attrName>
                                        </p:attrNameLst>
                                      </p:cBhvr>
                                      <p:to>
                                        <p:strVal val="visible"/>
                                      </p:to>
                                    </p:set>
                                    <p:animEffect transition="in" filter="box(in)">
                                      <p:cBhvr>
                                        <p:cTn id="131" dur="2000"/>
                                        <p:tgtEl>
                                          <p:spTgt spid="8"/>
                                        </p:tgtEl>
                                      </p:cBhvr>
                                    </p:animEffect>
                                  </p:childTnLst>
                                </p:cTn>
                              </p:par>
                            </p:childTnLst>
                          </p:cTn>
                        </p:par>
                      </p:childTnLst>
                    </p:cTn>
                  </p:par>
                  <p:par>
                    <p:cTn id="132" fill="hold">
                      <p:stCondLst>
                        <p:cond delay="indefinite"/>
                      </p:stCondLst>
                      <p:childTnLst>
                        <p:par>
                          <p:cTn id="133" fill="hold">
                            <p:stCondLst>
                              <p:cond delay="0"/>
                            </p:stCondLst>
                            <p:childTnLst>
                              <p:par>
                                <p:cTn id="134" presetID="26" presetClass="entr" presetSubtype="0" fill="hold" nodeType="clickEffect">
                                  <p:stCondLst>
                                    <p:cond delay="0"/>
                                  </p:stCondLst>
                                  <p:childTnLst>
                                    <p:set>
                                      <p:cBhvr>
                                        <p:cTn id="135" dur="1" fill="hold">
                                          <p:stCondLst>
                                            <p:cond delay="0"/>
                                          </p:stCondLst>
                                        </p:cTn>
                                        <p:tgtEl>
                                          <p:spTgt spid="25"/>
                                        </p:tgtEl>
                                        <p:attrNameLst>
                                          <p:attrName>style.visibility</p:attrName>
                                        </p:attrNameLst>
                                      </p:cBhvr>
                                      <p:to>
                                        <p:strVal val="visible"/>
                                      </p:to>
                                    </p:set>
                                    <p:animEffect transition="in" filter="wipe(down)">
                                      <p:cBhvr>
                                        <p:cTn id="136" dur="580">
                                          <p:stCondLst>
                                            <p:cond delay="0"/>
                                          </p:stCondLst>
                                        </p:cTn>
                                        <p:tgtEl>
                                          <p:spTgt spid="25"/>
                                        </p:tgtEl>
                                      </p:cBhvr>
                                    </p:animEffect>
                                    <p:anim calcmode="lin" valueType="num">
                                      <p:cBhvr>
                                        <p:cTn id="137"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138"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139"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140"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141"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142" dur="26">
                                          <p:stCondLst>
                                            <p:cond delay="650"/>
                                          </p:stCondLst>
                                        </p:cTn>
                                        <p:tgtEl>
                                          <p:spTgt spid="25"/>
                                        </p:tgtEl>
                                      </p:cBhvr>
                                      <p:to x="100000" y="60000"/>
                                    </p:animScale>
                                    <p:animScale>
                                      <p:cBhvr>
                                        <p:cTn id="143" dur="166" decel="50000">
                                          <p:stCondLst>
                                            <p:cond delay="676"/>
                                          </p:stCondLst>
                                        </p:cTn>
                                        <p:tgtEl>
                                          <p:spTgt spid="25"/>
                                        </p:tgtEl>
                                      </p:cBhvr>
                                      <p:to x="100000" y="100000"/>
                                    </p:animScale>
                                    <p:animScale>
                                      <p:cBhvr>
                                        <p:cTn id="144" dur="26">
                                          <p:stCondLst>
                                            <p:cond delay="1312"/>
                                          </p:stCondLst>
                                        </p:cTn>
                                        <p:tgtEl>
                                          <p:spTgt spid="25"/>
                                        </p:tgtEl>
                                      </p:cBhvr>
                                      <p:to x="100000" y="80000"/>
                                    </p:animScale>
                                    <p:animScale>
                                      <p:cBhvr>
                                        <p:cTn id="145" dur="166" decel="50000">
                                          <p:stCondLst>
                                            <p:cond delay="1338"/>
                                          </p:stCondLst>
                                        </p:cTn>
                                        <p:tgtEl>
                                          <p:spTgt spid="25"/>
                                        </p:tgtEl>
                                      </p:cBhvr>
                                      <p:to x="100000" y="100000"/>
                                    </p:animScale>
                                    <p:animScale>
                                      <p:cBhvr>
                                        <p:cTn id="146" dur="26">
                                          <p:stCondLst>
                                            <p:cond delay="1642"/>
                                          </p:stCondLst>
                                        </p:cTn>
                                        <p:tgtEl>
                                          <p:spTgt spid="25"/>
                                        </p:tgtEl>
                                      </p:cBhvr>
                                      <p:to x="100000" y="90000"/>
                                    </p:animScale>
                                    <p:animScale>
                                      <p:cBhvr>
                                        <p:cTn id="147" dur="166" decel="50000">
                                          <p:stCondLst>
                                            <p:cond delay="1668"/>
                                          </p:stCondLst>
                                        </p:cTn>
                                        <p:tgtEl>
                                          <p:spTgt spid="25"/>
                                        </p:tgtEl>
                                      </p:cBhvr>
                                      <p:to x="100000" y="100000"/>
                                    </p:animScale>
                                    <p:animScale>
                                      <p:cBhvr>
                                        <p:cTn id="148" dur="26">
                                          <p:stCondLst>
                                            <p:cond delay="1808"/>
                                          </p:stCondLst>
                                        </p:cTn>
                                        <p:tgtEl>
                                          <p:spTgt spid="25"/>
                                        </p:tgtEl>
                                      </p:cBhvr>
                                      <p:to x="100000" y="95000"/>
                                    </p:animScale>
                                    <p:animScale>
                                      <p:cBhvr>
                                        <p:cTn id="149" dur="166" decel="50000">
                                          <p:stCondLst>
                                            <p:cond delay="1834"/>
                                          </p:stCondLst>
                                        </p:cTn>
                                        <p:tgtEl>
                                          <p:spTgt spid="25"/>
                                        </p:tgtEl>
                                      </p:cBhvr>
                                      <p:to x="100000" y="100000"/>
                                    </p:animScale>
                                  </p:childTnLst>
                                </p:cTn>
                              </p:par>
                            </p:childTnLst>
                          </p:cTn>
                        </p:par>
                      </p:childTnLst>
                    </p:cTn>
                  </p:par>
                  <p:par>
                    <p:cTn id="150" fill="hold">
                      <p:stCondLst>
                        <p:cond delay="indefinite"/>
                      </p:stCondLst>
                      <p:childTnLst>
                        <p:par>
                          <p:cTn id="151" fill="hold">
                            <p:stCondLst>
                              <p:cond delay="0"/>
                            </p:stCondLst>
                            <p:childTnLst>
                              <p:par>
                                <p:cTn id="152" presetID="4" presetClass="entr" presetSubtype="16" fill="hold" grpId="0" nodeType="clickEffect">
                                  <p:stCondLst>
                                    <p:cond delay="0"/>
                                  </p:stCondLst>
                                  <p:childTnLst>
                                    <p:set>
                                      <p:cBhvr>
                                        <p:cTn id="153" dur="1" fill="hold">
                                          <p:stCondLst>
                                            <p:cond delay="0"/>
                                          </p:stCondLst>
                                        </p:cTn>
                                        <p:tgtEl>
                                          <p:spTgt spid="26"/>
                                        </p:tgtEl>
                                        <p:attrNameLst>
                                          <p:attrName>style.visibility</p:attrName>
                                        </p:attrNameLst>
                                      </p:cBhvr>
                                      <p:to>
                                        <p:strVal val="visible"/>
                                      </p:to>
                                    </p:set>
                                    <p:animEffect transition="in" filter="box(in)">
                                      <p:cBhvr>
                                        <p:cTn id="154" dur="2000"/>
                                        <p:tgtEl>
                                          <p:spTgt spid="26"/>
                                        </p:tgtEl>
                                      </p:cBhvr>
                                    </p:animEffect>
                                  </p:childTnLst>
                                </p:cTn>
                              </p:par>
                            </p:childTnLst>
                          </p:cTn>
                        </p:par>
                      </p:childTnLst>
                    </p:cTn>
                  </p:par>
                  <p:par>
                    <p:cTn id="155" fill="hold">
                      <p:stCondLst>
                        <p:cond delay="indefinite"/>
                      </p:stCondLst>
                      <p:childTnLst>
                        <p:par>
                          <p:cTn id="156" fill="hold">
                            <p:stCondLst>
                              <p:cond delay="0"/>
                            </p:stCondLst>
                            <p:childTnLst>
                              <p:par>
                                <p:cTn id="157" presetID="4" presetClass="entr" presetSubtype="16" fill="hold" grpId="0" nodeType="clickEffect">
                                  <p:stCondLst>
                                    <p:cond delay="0"/>
                                  </p:stCondLst>
                                  <p:childTnLst>
                                    <p:set>
                                      <p:cBhvr>
                                        <p:cTn id="158" dur="1" fill="hold">
                                          <p:stCondLst>
                                            <p:cond delay="0"/>
                                          </p:stCondLst>
                                        </p:cTn>
                                        <p:tgtEl>
                                          <p:spTgt spid="2"/>
                                        </p:tgtEl>
                                        <p:attrNameLst>
                                          <p:attrName>style.visibility</p:attrName>
                                        </p:attrNameLst>
                                      </p:cBhvr>
                                      <p:to>
                                        <p:strVal val="visible"/>
                                      </p:to>
                                    </p:set>
                                    <p:animEffect transition="in" filter="box(in)">
                                      <p:cBhvr>
                                        <p:cTn id="15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6" grpId="0" bldLvl="0" animBg="1"/>
      <p:bldP spid="7" grpId="0" bldLvl="0" animBg="1"/>
      <p:bldP spid="8" grpId="0" bldLvl="0" animBg="1"/>
      <p:bldP spid="10" grpId="0" bldLvl="0" animBg="1"/>
      <p:bldP spid="11" grpId="0" bldLvl="0" animBg="1"/>
      <p:bldP spid="16" grpId="0" bldLvl="0" animBg="1"/>
      <p:bldP spid="23" grpId="0" bldLvl="0" animBg="1"/>
      <p:bldP spid="2" grpId="0" bldLvl="0" animBg="1"/>
      <p:bldP spid="14" grpId="0" bldLvl="0" animBg="1"/>
      <p:bldP spid="24" grpId="0" bldLvl="0" animBg="1"/>
      <p:bldP spid="15" grpId="0" bldLvl="0" animBg="1"/>
      <p:bldP spid="26"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83435" y="217085"/>
            <a:ext cx="1232526" cy="611875"/>
          </a:xfrm>
          <a:prstGeom prst="rect">
            <a:avLst/>
          </a:prstGeom>
          <a:noFill/>
          <a:ln>
            <a:noFill/>
          </a:ln>
        </p:spPr>
      </p:pic>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- 2 </a:t>
            </a:r>
            <a:r>
              <a:rPr lang="en-US" altLang="en-GB" sz="2200" b="1" dirty="0">
                <a:solidFill>
                  <a:srgbClr val="FF0000"/>
                </a:solidFill>
                <a:latin typeface="Calibri" panose="020F0502020204030204" charset="0"/>
                <a:cs typeface="Calibri" panose="020F0502020204030204" charset="0"/>
                <a:sym typeface="+mn-ea"/>
              </a:rPr>
              <a:t>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5" name="Text Box 4"/>
          <p:cNvSpPr txBox="1"/>
          <p:nvPr/>
        </p:nvSpPr>
        <p:spPr>
          <a:xfrm>
            <a:off x="314325" y="894080"/>
            <a:ext cx="2124075" cy="521970"/>
          </a:xfrm>
          <a:prstGeom prst="rect">
            <a:avLst/>
          </a:prstGeom>
          <a:noFill/>
        </p:spPr>
        <p:txBody>
          <a:bodyPr wrap="square" rtlCol="0" anchor="t">
            <a:spAutoFit/>
          </a:bodyPr>
          <a:p>
            <a:r>
              <a:rPr lang="en-US" sz="2800" b="1" dirty="0">
                <a:solidFill>
                  <a:schemeClr val="tx1"/>
                </a:solidFill>
                <a:effectLst/>
                <a:sym typeface="+mn-ea"/>
              </a:rPr>
              <a:t>D) Solve :</a:t>
            </a:r>
            <a:endParaRPr lang="en-US" sz="2800" b="1" dirty="0">
              <a:solidFill>
                <a:schemeClr val="tx1"/>
              </a:solidFill>
              <a:effectLst/>
              <a:sym typeface="+mn-ea"/>
            </a:endParaRPr>
          </a:p>
        </p:txBody>
      </p:sp>
      <p:sp>
        <p:nvSpPr>
          <p:cNvPr id="20" name="Rectangles 19"/>
          <p:cNvSpPr/>
          <p:nvPr/>
        </p:nvSpPr>
        <p:spPr>
          <a:xfrm>
            <a:off x="391160" y="4286250"/>
            <a:ext cx="8606790" cy="76517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rgbClr val="000000"/>
                </a:solidFill>
                <a:latin typeface="+mj-lt"/>
                <a:ea typeface="Arial" panose="020B0604020202020204"/>
                <a:cs typeface="+mj-lt"/>
                <a:sym typeface="Arial" panose="020B0604020202020204"/>
              </a:rPr>
              <a:t>  </a:t>
            </a:r>
            <a:r>
              <a:rPr lang="en-US" sz="2400" b="1">
                <a:solidFill>
                  <a:srgbClr val="000000"/>
                </a:solidFill>
                <a:latin typeface="+mj-lt"/>
                <a:ea typeface="Arial" panose="020B0604020202020204"/>
                <a:cs typeface="+mj-lt"/>
                <a:sym typeface="Arial" panose="020B0604020202020204"/>
              </a:rPr>
              <a:t>The difference between </a:t>
            </a:r>
            <a:r>
              <a:rPr lang="en-US" sz="2400" b="1">
                <a:solidFill>
                  <a:schemeClr val="tx1"/>
                </a:solidFill>
                <a:sym typeface="+mn-ea"/>
              </a:rPr>
              <a:t>the greatest and smallest 4-digit numbers formed from </a:t>
            </a:r>
            <a:r>
              <a:rPr lang="en-US" sz="2400" b="1">
                <a:solidFill>
                  <a:schemeClr val="tx1"/>
                </a:solidFill>
                <a:sym typeface="+mn-ea"/>
              </a:rPr>
              <a:t>2, 5, 8, 3 is 6174 </a:t>
            </a:r>
            <a:r>
              <a:rPr lang="en-US" sz="2400" b="1" dirty="0">
                <a:solidFill>
                  <a:schemeClr val="tx1"/>
                </a:solidFill>
                <a:latin typeface="+mj-lt"/>
                <a:cs typeface="+mj-lt"/>
                <a:sym typeface="+mn-ea"/>
              </a:rPr>
              <a:t>.</a:t>
            </a:r>
            <a:endParaRPr lang="en-US" sz="2400"/>
          </a:p>
        </p:txBody>
      </p:sp>
      <p:cxnSp>
        <p:nvCxnSpPr>
          <p:cNvPr id="3" name="Straight Connector 2"/>
          <p:cNvCxnSpPr/>
          <p:nvPr/>
        </p:nvCxnSpPr>
        <p:spPr>
          <a:xfrm flipV="1">
            <a:off x="5965825" y="3597275"/>
            <a:ext cx="1874520" cy="1460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ectangles 5"/>
          <p:cNvSpPr/>
          <p:nvPr/>
        </p:nvSpPr>
        <p:spPr>
          <a:xfrm>
            <a:off x="7125970" y="2383155"/>
            <a:ext cx="415290" cy="3479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solidFill>
              </a:rPr>
              <a:t>12</a:t>
            </a:r>
            <a:endParaRPr lang="en-US" sz="1600" b="1">
              <a:solidFill>
                <a:schemeClr val="tx1"/>
              </a:solidFill>
            </a:endParaRPr>
          </a:p>
        </p:txBody>
      </p:sp>
      <p:sp>
        <p:nvSpPr>
          <p:cNvPr id="13" name="Rectangles 12"/>
          <p:cNvSpPr/>
          <p:nvPr/>
        </p:nvSpPr>
        <p:spPr>
          <a:xfrm>
            <a:off x="6461125" y="2361565"/>
            <a:ext cx="429895" cy="3479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solidFill>
              </a:rPr>
              <a:t>4</a:t>
            </a:r>
            <a:endParaRPr lang="en-US" sz="1600" b="1">
              <a:solidFill>
                <a:schemeClr val="tx1"/>
              </a:solidFill>
            </a:endParaRPr>
          </a:p>
        </p:txBody>
      </p:sp>
      <p:sp>
        <p:nvSpPr>
          <p:cNvPr id="14" name="Rectangles 13"/>
          <p:cNvSpPr/>
          <p:nvPr/>
        </p:nvSpPr>
        <p:spPr>
          <a:xfrm>
            <a:off x="7173595" y="3698240"/>
            <a:ext cx="374650" cy="3479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4</a:t>
            </a:r>
            <a:endParaRPr lang="en-US" sz="2400" b="1">
              <a:solidFill>
                <a:schemeClr val="tx1"/>
              </a:solidFill>
            </a:endParaRPr>
          </a:p>
        </p:txBody>
      </p:sp>
      <p:sp>
        <p:nvSpPr>
          <p:cNvPr id="15" name="Rectangles 14"/>
          <p:cNvSpPr/>
          <p:nvPr/>
        </p:nvSpPr>
        <p:spPr>
          <a:xfrm>
            <a:off x="6779260" y="3717290"/>
            <a:ext cx="415290" cy="34099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7</a:t>
            </a:r>
            <a:endParaRPr lang="en-US" sz="2400" b="1">
              <a:solidFill>
                <a:schemeClr val="tx1"/>
              </a:solidFill>
            </a:endParaRPr>
          </a:p>
        </p:txBody>
      </p:sp>
      <p:sp>
        <p:nvSpPr>
          <p:cNvPr id="16" name="Rectangles 15"/>
          <p:cNvSpPr/>
          <p:nvPr/>
        </p:nvSpPr>
        <p:spPr>
          <a:xfrm>
            <a:off x="6446520" y="3698240"/>
            <a:ext cx="415290" cy="3479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18" name="Rectangles 17"/>
          <p:cNvSpPr/>
          <p:nvPr/>
        </p:nvSpPr>
        <p:spPr>
          <a:xfrm>
            <a:off x="1476375" y="3705225"/>
            <a:ext cx="4623435" cy="36512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b="1">
                <a:solidFill>
                  <a:srgbClr val="000000"/>
                </a:solidFill>
                <a:latin typeface="Calibri" panose="020F0502020204030204" charset="0"/>
                <a:ea typeface="Arial" panose="020B0604020202020204"/>
                <a:cs typeface="Calibri" panose="020F0502020204030204" charset="0"/>
                <a:sym typeface="Arial" panose="020B0604020202020204"/>
              </a:rPr>
              <a:t> </a:t>
            </a:r>
            <a:r>
              <a:rPr lang="en-US" sz="2400" b="1" dirty="0">
                <a:solidFill>
                  <a:schemeClr val="tx1"/>
                </a:solidFill>
                <a:latin typeface="+mj-lt"/>
                <a:cs typeface="+mj-lt"/>
                <a:sym typeface="+mn-ea"/>
              </a:rPr>
              <a:t> The difference is                 </a:t>
            </a:r>
            <a:r>
              <a:rPr lang="en-US" sz="2400" b="1">
                <a:solidFill>
                  <a:srgbClr val="000000"/>
                </a:solidFill>
                <a:latin typeface="+mj-lt"/>
                <a:ea typeface="Arial" panose="020B0604020202020204"/>
                <a:cs typeface="+mj-lt"/>
                <a:sym typeface="Arial" panose="020B0604020202020204"/>
              </a:rPr>
              <a:t>=</a:t>
            </a:r>
            <a:r>
              <a:rPr lang="en-US" sz="2400" b="1">
                <a:solidFill>
                  <a:srgbClr val="000000"/>
                </a:solidFill>
                <a:latin typeface="Calibri" panose="020F0502020204030204" charset="0"/>
                <a:ea typeface="Arial" panose="020B0604020202020204"/>
                <a:cs typeface="Calibri" panose="020F0502020204030204" charset="0"/>
                <a:sym typeface="Arial" panose="020B0604020202020204"/>
              </a:rPr>
              <a:t> </a:t>
            </a:r>
            <a:endParaRPr lang="en-US" sz="2400"/>
          </a:p>
        </p:txBody>
      </p:sp>
      <p:pic>
        <p:nvPicPr>
          <p:cNvPr id="1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flipH="1">
            <a:off x="390843" y="4362450"/>
            <a:ext cx="212725" cy="212090"/>
          </a:xfrm>
          <a:prstGeom prst="rect">
            <a:avLst/>
          </a:prstGeom>
          <a:noFill/>
          <a:ln>
            <a:noFill/>
          </a:ln>
        </p:spPr>
      </p:pic>
      <p:sp>
        <p:nvSpPr>
          <p:cNvPr id="22" name="Rectangles 21"/>
          <p:cNvSpPr/>
          <p:nvPr/>
        </p:nvSpPr>
        <p:spPr>
          <a:xfrm>
            <a:off x="6100445" y="3698240"/>
            <a:ext cx="415290" cy="3479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6</a:t>
            </a:r>
            <a:endParaRPr lang="en-US" sz="2400" b="1">
              <a:solidFill>
                <a:schemeClr val="tx1"/>
              </a:solidFill>
            </a:endParaRPr>
          </a:p>
        </p:txBody>
      </p:sp>
      <p:sp>
        <p:nvSpPr>
          <p:cNvPr id="9" name="Rectangles 8"/>
          <p:cNvSpPr/>
          <p:nvPr/>
        </p:nvSpPr>
        <p:spPr>
          <a:xfrm>
            <a:off x="6821805" y="2361565"/>
            <a:ext cx="415290" cy="3479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solidFill>
              </a:rPr>
              <a:t>12</a:t>
            </a:r>
            <a:endParaRPr lang="en-US" sz="1600" b="1">
              <a:solidFill>
                <a:schemeClr val="tx1"/>
              </a:solidFill>
            </a:endParaRPr>
          </a:p>
        </p:txBody>
      </p:sp>
      <p:sp>
        <p:nvSpPr>
          <p:cNvPr id="24" name="Rectangles 23"/>
          <p:cNvSpPr/>
          <p:nvPr/>
        </p:nvSpPr>
        <p:spPr>
          <a:xfrm>
            <a:off x="248285" y="2699385"/>
            <a:ext cx="7564755" cy="36512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l" rtl="0">
              <a:lnSpc>
                <a:spcPct val="100000"/>
              </a:lnSpc>
              <a:spcBef>
                <a:spcPts val="0"/>
              </a:spcBef>
              <a:spcAft>
                <a:spcPts val="0"/>
              </a:spcAft>
              <a:buClr>
                <a:srgbClr val="000000"/>
              </a:buClr>
              <a:buSzPts val="1800"/>
              <a:buFont typeface="Wingdings" panose="05000000000000000000" charset="0"/>
              <a:buNone/>
            </a:pPr>
            <a:r>
              <a:rPr b="1">
                <a:solidFill>
                  <a:srgbClr val="000000"/>
                </a:solidFill>
                <a:latin typeface="Calibri" panose="020F0502020204030204" charset="0"/>
                <a:ea typeface="Arial" panose="020B0604020202020204"/>
                <a:cs typeface="Calibri" panose="020F0502020204030204" charset="0"/>
                <a:sym typeface="Arial" panose="020B0604020202020204"/>
              </a:rPr>
              <a:t> </a:t>
            </a:r>
            <a:r>
              <a:rPr lang="en-US" sz="2400" b="1" dirty="0">
                <a:solidFill>
                  <a:schemeClr val="tx1"/>
                </a:solidFill>
                <a:latin typeface="+mj-lt"/>
                <a:cs typeface="+mj-lt"/>
                <a:sym typeface="+mn-ea"/>
              </a:rPr>
              <a:t>Ans) The greatest number                 =      8  5  3  2  </a:t>
            </a:r>
            <a:endParaRPr lang="en-US" sz="2400"/>
          </a:p>
        </p:txBody>
      </p:sp>
      <p:sp>
        <p:nvSpPr>
          <p:cNvPr id="23" name="Rectangles 22"/>
          <p:cNvSpPr/>
          <p:nvPr/>
        </p:nvSpPr>
        <p:spPr>
          <a:xfrm>
            <a:off x="1004570" y="3138805"/>
            <a:ext cx="7101205" cy="36512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400" b="1" dirty="0">
                <a:solidFill>
                  <a:schemeClr val="tx1"/>
                </a:solidFill>
                <a:latin typeface="+mj-lt"/>
                <a:cs typeface="+mj-lt"/>
                <a:sym typeface="+mn-ea"/>
              </a:rPr>
              <a:t>The smallest number   </a:t>
            </a:r>
            <a:r>
              <a:rPr lang="en-US" sz="2400" b="1" dirty="0">
                <a:solidFill>
                  <a:schemeClr val="tx1"/>
                </a:solidFill>
                <a:latin typeface="+mj-lt"/>
                <a:cs typeface="+mj-lt"/>
                <a:sym typeface="+mn-ea"/>
              </a:rPr>
              <a:t>              =  -   2  3  5  8</a:t>
            </a:r>
            <a:endParaRPr lang="en-US" sz="2400"/>
          </a:p>
        </p:txBody>
      </p:sp>
      <p:cxnSp>
        <p:nvCxnSpPr>
          <p:cNvPr id="2" name="Straight Connector 1"/>
          <p:cNvCxnSpPr/>
          <p:nvPr/>
        </p:nvCxnSpPr>
        <p:spPr>
          <a:xfrm>
            <a:off x="6515735" y="2730500"/>
            <a:ext cx="332740" cy="3022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194550" y="2730500"/>
            <a:ext cx="332740" cy="3022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6861810" y="2730500"/>
            <a:ext cx="332740" cy="30226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s 7"/>
          <p:cNvSpPr/>
          <p:nvPr/>
        </p:nvSpPr>
        <p:spPr>
          <a:xfrm>
            <a:off x="203835" y="1416050"/>
            <a:ext cx="8702675" cy="788670"/>
          </a:xfrm>
          <a:prstGeom prst="rect">
            <a:avLst/>
          </a:prstGeom>
          <a:noFill/>
          <a:ln>
            <a:noFill/>
          </a:ln>
          <a:extLst>
            <a:ext uri="{909E8E84-426E-40DD-AFC4-6F175D3DCCD1}">
              <a14:hiddenFill xmlns:a14="http://schemas.microsoft.com/office/drawing/2010/main">
                <a:solidFill>
                  <a:schemeClr val="accent6">
                    <a:lumMod val="75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chemeClr val="tx1"/>
                </a:solidFill>
              </a:rPr>
              <a:t>1)   Form the greatest and smallest 4-digit numbers without repeating the digits from the digits   2, 5, 8, 3   and find its difference.</a:t>
            </a:r>
            <a:endParaRPr lang="en-US" sz="2000" b="1">
              <a:solidFill>
                <a:schemeClr val="tx1"/>
              </a:solidFill>
            </a:endParaRPr>
          </a:p>
        </p:txBody>
      </p:sp>
      <p:sp>
        <p:nvSpPr>
          <p:cNvPr id="21" name="Text Box 20"/>
          <p:cNvSpPr txBox="1"/>
          <p:nvPr/>
        </p:nvSpPr>
        <p:spPr>
          <a:xfrm>
            <a:off x="6806565" y="89408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7" name="Rectangles 6"/>
          <p:cNvSpPr/>
          <p:nvPr/>
        </p:nvSpPr>
        <p:spPr>
          <a:xfrm>
            <a:off x="7548245" y="1779270"/>
            <a:ext cx="389255"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3 </a:t>
            </a:r>
            <a:endParaRPr lang="en-US"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4"/>
                                        </p:tgtEl>
                                        <p:attrNameLst>
                                          <p:attrName>ppt_y</p:attrName>
                                        </p:attrNameLst>
                                      </p:cBhvr>
                                      <p:tavLst>
                                        <p:tav tm="0">
                                          <p:val>
                                            <p:strVal val="#ppt_y"/>
                                          </p:val>
                                        </p:tav>
                                        <p:tav tm="100000">
                                          <p:val>
                                            <p:strVal val="#ppt_y"/>
                                          </p:val>
                                        </p:tav>
                                      </p:tavLst>
                                    </p:anim>
                                    <p:anim calcmode="lin" valueType="num">
                                      <p:cBhvr>
                                        <p:cTn id="9" dur="500" fill="hold"/>
                                        <p:tgtEl>
                                          <p:spTgt spid="2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3"/>
                                        </p:tgtEl>
                                        <p:attrNameLst>
                                          <p:attrName>style.visibility</p:attrName>
                                        </p:attrNameLst>
                                      </p:cBhvr>
                                      <p:to>
                                        <p:strVal val="visible"/>
                                      </p:to>
                                    </p:set>
                                    <p:anim calcmode="lin" valueType="num">
                                      <p:cBhvr>
                                        <p:cTn id="16" dur="500" fill="hold"/>
                                        <p:tgtEl>
                                          <p:spTgt spid="2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23"/>
                                        </p:tgtEl>
                                        <p:attrNameLst>
                                          <p:attrName>ppt_y</p:attrName>
                                        </p:attrNameLst>
                                      </p:cBhvr>
                                      <p:tavLst>
                                        <p:tav tm="0">
                                          <p:val>
                                            <p:strVal val="#ppt_y"/>
                                          </p:val>
                                        </p:tav>
                                        <p:tav tm="100000">
                                          <p:val>
                                            <p:strVal val="#ppt_y"/>
                                          </p:val>
                                        </p:tav>
                                      </p:tavLst>
                                    </p:anim>
                                    <p:anim calcmode="lin" valueType="num">
                                      <p:cBhvr>
                                        <p:cTn id="18" dur="500" fill="hold"/>
                                        <p:tgtEl>
                                          <p:spTgt spid="2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2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23"/>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ox(in)">
                                      <p:cBhvr>
                                        <p:cTn id="25" dur="20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ox(in)">
                                      <p:cBhvr>
                                        <p:cTn id="30" dur="20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box(in)">
                                      <p:cBhvr>
                                        <p:cTn id="35" dur="20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box(in)">
                                      <p:cBhvr>
                                        <p:cTn id="40" dur="20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box(in)">
                                      <p:cBhvr>
                                        <p:cTn id="45" dur="2000"/>
                                        <p:tgtEl>
                                          <p:spTgt spid="4"/>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grpId="0" nodeType="click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box(in)">
                                      <p:cBhvr>
                                        <p:cTn id="50" dur="2000"/>
                                        <p:tgtEl>
                                          <p:spTgt spid="9"/>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box(in)">
                                      <p:cBhvr>
                                        <p:cTn id="55" dur="2000"/>
                                        <p:tgtEl>
                                          <p:spTgt spid="15"/>
                                        </p:tgtEl>
                                      </p:cBhvr>
                                    </p:animEffec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nodeType="clickEffect">
                                  <p:stCondLst>
                                    <p:cond delay="0"/>
                                  </p:stCondLst>
                                  <p:childTnLst>
                                    <p:set>
                                      <p:cBhvr>
                                        <p:cTn id="59" dur="1" fill="hold">
                                          <p:stCondLst>
                                            <p:cond delay="0"/>
                                          </p:stCondLst>
                                        </p:cTn>
                                        <p:tgtEl>
                                          <p:spTgt spid="2"/>
                                        </p:tgtEl>
                                        <p:attrNameLst>
                                          <p:attrName>style.visibility</p:attrName>
                                        </p:attrNameLst>
                                      </p:cBhvr>
                                      <p:to>
                                        <p:strVal val="visible"/>
                                      </p:to>
                                    </p:set>
                                    <p:animEffect transition="in" filter="box(in)">
                                      <p:cBhvr>
                                        <p:cTn id="60" dur="2000"/>
                                        <p:tgtEl>
                                          <p:spTgt spid="2"/>
                                        </p:tgtEl>
                                      </p:cBhvr>
                                    </p:animEffect>
                                  </p:childTnLst>
                                </p:cTn>
                              </p:par>
                            </p:childTnLst>
                          </p:cTn>
                        </p:par>
                      </p:childTnLst>
                    </p:cTn>
                  </p:par>
                  <p:par>
                    <p:cTn id="61" fill="hold">
                      <p:stCondLst>
                        <p:cond delay="indefinite"/>
                      </p:stCondLst>
                      <p:childTnLst>
                        <p:par>
                          <p:cTn id="62" fill="hold">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Effect transition="in" filter="box(in)">
                                      <p:cBhvr>
                                        <p:cTn id="65" dur="2000"/>
                                        <p:tgtEl>
                                          <p:spTgt spid="13"/>
                                        </p:tgtEl>
                                      </p:cBhvr>
                                    </p:animEffect>
                                  </p:childTnLst>
                                </p:cTn>
                              </p:par>
                            </p:childTnLst>
                          </p:cTn>
                        </p:par>
                      </p:childTnLst>
                    </p:cTn>
                  </p:par>
                  <p:par>
                    <p:cTn id="66" fill="hold">
                      <p:stCondLst>
                        <p:cond delay="indefinite"/>
                      </p:stCondLst>
                      <p:childTnLst>
                        <p:par>
                          <p:cTn id="67" fill="hold">
                            <p:stCondLst>
                              <p:cond delay="0"/>
                            </p:stCondLst>
                            <p:childTnLst>
                              <p:par>
                                <p:cTn id="68" presetID="4" presetClass="entr" presetSubtype="16" fill="hold" grpId="0" nodeType="clickEffect">
                                  <p:stCondLst>
                                    <p:cond delay="0"/>
                                  </p:stCondLst>
                                  <p:childTnLst>
                                    <p:set>
                                      <p:cBhvr>
                                        <p:cTn id="69" dur="1" fill="hold">
                                          <p:stCondLst>
                                            <p:cond delay="0"/>
                                          </p:stCondLst>
                                        </p:cTn>
                                        <p:tgtEl>
                                          <p:spTgt spid="16"/>
                                        </p:tgtEl>
                                        <p:attrNameLst>
                                          <p:attrName>style.visibility</p:attrName>
                                        </p:attrNameLst>
                                      </p:cBhvr>
                                      <p:to>
                                        <p:strVal val="visible"/>
                                      </p:to>
                                    </p:set>
                                    <p:animEffect transition="in" filter="box(in)">
                                      <p:cBhvr>
                                        <p:cTn id="70" dur="2000"/>
                                        <p:tgtEl>
                                          <p:spTgt spid="16"/>
                                        </p:tgtEl>
                                      </p:cBhvr>
                                    </p:animEffect>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22"/>
                                        </p:tgtEl>
                                        <p:attrNameLst>
                                          <p:attrName>style.visibility</p:attrName>
                                        </p:attrNameLst>
                                      </p:cBhvr>
                                      <p:to>
                                        <p:strVal val="visible"/>
                                      </p:to>
                                    </p:set>
                                    <p:animEffect transition="in" filter="box(in)">
                                      <p:cBhvr>
                                        <p:cTn id="75" dur="2000"/>
                                        <p:tgtEl>
                                          <p:spTgt spid="22"/>
                                        </p:tgtEl>
                                      </p:cBhvr>
                                    </p:animEffect>
                                  </p:childTnLst>
                                </p:cTn>
                              </p:par>
                            </p:childTnLst>
                          </p:cTn>
                        </p:par>
                      </p:childTnLst>
                    </p:cTn>
                  </p:par>
                  <p:par>
                    <p:cTn id="76" fill="hold">
                      <p:stCondLst>
                        <p:cond delay="indefinite"/>
                      </p:stCondLst>
                      <p:childTnLst>
                        <p:par>
                          <p:cTn id="77" fill="hold">
                            <p:stCondLst>
                              <p:cond delay="0"/>
                            </p:stCondLst>
                            <p:childTnLst>
                              <p:par>
                                <p:cTn id="78" presetID="41" presetClass="entr" presetSubtype="0" fill="hold" grpId="0" nodeType="clickEffect">
                                  <p:stCondLst>
                                    <p:cond delay="0"/>
                                  </p:stCondLst>
                                  <p:iterate type="lt">
                                    <p:tmPct val="10000"/>
                                  </p:iterate>
                                  <p:childTnLst>
                                    <p:set>
                                      <p:cBhvr>
                                        <p:cTn id="79" dur="1" fill="hold">
                                          <p:stCondLst>
                                            <p:cond delay="0"/>
                                          </p:stCondLst>
                                        </p:cTn>
                                        <p:tgtEl>
                                          <p:spTgt spid="18"/>
                                        </p:tgtEl>
                                        <p:attrNameLst>
                                          <p:attrName>style.visibility</p:attrName>
                                        </p:attrNameLst>
                                      </p:cBhvr>
                                      <p:to>
                                        <p:strVal val="visible"/>
                                      </p:to>
                                    </p:set>
                                    <p:anim calcmode="lin" valueType="num">
                                      <p:cBhvr>
                                        <p:cTn id="80" dur="500" fill="hold"/>
                                        <p:tgtEl>
                                          <p:spTgt spid="18"/>
                                        </p:tgtEl>
                                        <p:attrNameLst>
                                          <p:attrName>ppt_x</p:attrName>
                                        </p:attrNameLst>
                                      </p:cBhvr>
                                      <p:tavLst>
                                        <p:tav tm="0">
                                          <p:val>
                                            <p:strVal val="#ppt_x"/>
                                          </p:val>
                                        </p:tav>
                                        <p:tav tm="50000">
                                          <p:val>
                                            <p:strVal val="#ppt_x+.1"/>
                                          </p:val>
                                        </p:tav>
                                        <p:tav tm="100000">
                                          <p:val>
                                            <p:strVal val="#ppt_x"/>
                                          </p:val>
                                        </p:tav>
                                      </p:tavLst>
                                    </p:anim>
                                    <p:anim calcmode="lin" valueType="num">
                                      <p:cBhvr>
                                        <p:cTn id="81" dur="500" fill="hold"/>
                                        <p:tgtEl>
                                          <p:spTgt spid="18"/>
                                        </p:tgtEl>
                                        <p:attrNameLst>
                                          <p:attrName>ppt_y</p:attrName>
                                        </p:attrNameLst>
                                      </p:cBhvr>
                                      <p:tavLst>
                                        <p:tav tm="0">
                                          <p:val>
                                            <p:strVal val="#ppt_y"/>
                                          </p:val>
                                        </p:tav>
                                        <p:tav tm="100000">
                                          <p:val>
                                            <p:strVal val="#ppt_y"/>
                                          </p:val>
                                        </p:tav>
                                      </p:tavLst>
                                    </p:anim>
                                    <p:anim calcmode="lin" valueType="num">
                                      <p:cBhvr>
                                        <p:cTn id="82" dur="500" fill="hold"/>
                                        <p:tgtEl>
                                          <p:spTgt spid="18"/>
                                        </p:tgtEl>
                                        <p:attrNameLst>
                                          <p:attrName>ppt_h</p:attrName>
                                        </p:attrNameLst>
                                      </p:cBhvr>
                                      <p:tavLst>
                                        <p:tav tm="0">
                                          <p:val>
                                            <p:strVal val="#ppt_h/10"/>
                                          </p:val>
                                        </p:tav>
                                        <p:tav tm="50000">
                                          <p:val>
                                            <p:strVal val="#ppt_h+.01"/>
                                          </p:val>
                                        </p:tav>
                                        <p:tav tm="100000">
                                          <p:val>
                                            <p:strVal val="#ppt_h"/>
                                          </p:val>
                                        </p:tav>
                                      </p:tavLst>
                                    </p:anim>
                                    <p:anim calcmode="lin" valueType="num">
                                      <p:cBhvr>
                                        <p:cTn id="83" dur="500" fill="hold"/>
                                        <p:tgtEl>
                                          <p:spTgt spid="18"/>
                                        </p:tgtEl>
                                        <p:attrNameLst>
                                          <p:attrName>ppt_w</p:attrName>
                                        </p:attrNameLst>
                                      </p:cBhvr>
                                      <p:tavLst>
                                        <p:tav tm="0">
                                          <p:val>
                                            <p:strVal val="#ppt_w/10"/>
                                          </p:val>
                                        </p:tav>
                                        <p:tav tm="50000">
                                          <p:val>
                                            <p:strVal val="#ppt_w+.01"/>
                                          </p:val>
                                        </p:tav>
                                        <p:tav tm="100000">
                                          <p:val>
                                            <p:strVal val="#ppt_w"/>
                                          </p:val>
                                        </p:tav>
                                      </p:tavLst>
                                    </p:anim>
                                    <p:animEffect transition="in" filter="fade">
                                      <p:cBhvr>
                                        <p:cTn id="84" dur="500" tmFilter="0,0; .5, 1; 1, 1"/>
                                        <p:tgtEl>
                                          <p:spTgt spid="18"/>
                                        </p:tgtEl>
                                      </p:cBhvr>
                                    </p:animEffect>
                                  </p:childTnLst>
                                </p:cTn>
                              </p:par>
                            </p:childTnLst>
                          </p:cTn>
                        </p:par>
                      </p:childTnLst>
                    </p:cTn>
                  </p:par>
                  <p:par>
                    <p:cTn id="85" fill="hold">
                      <p:stCondLst>
                        <p:cond delay="indefinite"/>
                      </p:stCondLst>
                      <p:childTnLst>
                        <p:par>
                          <p:cTn id="86" fill="hold">
                            <p:stCondLst>
                              <p:cond delay="0"/>
                            </p:stCondLst>
                            <p:childTnLst>
                              <p:par>
                                <p:cTn id="87" presetID="4" presetClass="entr" presetSubtype="16"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Effect transition="in" filter="box(in)">
                                      <p:cBhvr>
                                        <p:cTn id="89" dur="2000"/>
                                        <p:tgtEl>
                                          <p:spTgt spid="20"/>
                                        </p:tgtEl>
                                      </p:cBhvr>
                                    </p:animEffect>
                                  </p:childTnLst>
                                </p:cTn>
                              </p:par>
                              <p:par>
                                <p:cTn id="90" presetID="4" presetClass="entr" presetSubtype="16" fill="hold" nodeType="withEffect">
                                  <p:stCondLst>
                                    <p:cond delay="0"/>
                                  </p:stCondLst>
                                  <p:childTnLst>
                                    <p:set>
                                      <p:cBhvr>
                                        <p:cTn id="91" dur="1" fill="hold">
                                          <p:stCondLst>
                                            <p:cond delay="0"/>
                                          </p:stCondLst>
                                        </p:cTn>
                                        <p:tgtEl>
                                          <p:spTgt spid="19"/>
                                        </p:tgtEl>
                                        <p:attrNameLst>
                                          <p:attrName>style.visibility</p:attrName>
                                        </p:attrNameLst>
                                      </p:cBhvr>
                                      <p:to>
                                        <p:strVal val="visible"/>
                                      </p:to>
                                    </p:set>
                                    <p:animEffect transition="in" filter="box(in)">
                                      <p:cBhvr>
                                        <p:cTn id="92"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ldLvl="0" animBg="1"/>
      <p:bldP spid="6" grpId="0" bldLvl="0" animBg="1"/>
      <p:bldP spid="13" grpId="0" bldLvl="0" animBg="1"/>
      <p:bldP spid="14" grpId="0" bldLvl="0" animBg="1"/>
      <p:bldP spid="15" grpId="0" bldLvl="0" animBg="1"/>
      <p:bldP spid="16" grpId="0" bldLvl="0" animBg="1"/>
      <p:bldP spid="22" grpId="0" bldLvl="0" animBg="1"/>
      <p:bldP spid="20" grpId="0" bldLvl="0" animBg="1"/>
      <p:bldP spid="9" grpId="0" bldLvl="0" animBg="1"/>
      <p:bldP spid="24" grpId="0" bldLvl="0" animBg="1"/>
      <p:bldP spid="23"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83435" y="217085"/>
            <a:ext cx="1232526" cy="611875"/>
          </a:xfrm>
          <a:prstGeom prst="rect">
            <a:avLst/>
          </a:prstGeom>
          <a:noFill/>
          <a:ln>
            <a:noFill/>
          </a:ln>
        </p:spPr>
      </p:pic>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- 2 </a:t>
            </a:r>
            <a:r>
              <a:rPr lang="en-US" altLang="en-GB" sz="2200" b="1" dirty="0">
                <a:solidFill>
                  <a:srgbClr val="FF0000"/>
                </a:solidFill>
                <a:latin typeface="Calibri" panose="020F0502020204030204" charset="0"/>
                <a:cs typeface="Calibri" panose="020F0502020204030204" charset="0"/>
                <a:sym typeface="+mn-ea"/>
              </a:rPr>
              <a:t>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20" name="Rectangles 19"/>
          <p:cNvSpPr/>
          <p:nvPr/>
        </p:nvSpPr>
        <p:spPr>
          <a:xfrm>
            <a:off x="141605" y="3886835"/>
            <a:ext cx="8606790" cy="76517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b="1">
                <a:solidFill>
                  <a:srgbClr val="000000"/>
                </a:solidFill>
                <a:latin typeface="+mj-lt"/>
                <a:ea typeface="Arial" panose="020B0604020202020204"/>
                <a:cs typeface="+mj-lt"/>
                <a:sym typeface="Arial" panose="020B0604020202020204"/>
              </a:rPr>
              <a:t>  </a:t>
            </a:r>
            <a:r>
              <a:rPr lang="en-US" sz="2400" b="1">
                <a:solidFill>
                  <a:srgbClr val="000000"/>
                </a:solidFill>
                <a:latin typeface="+mj-lt"/>
                <a:ea typeface="Arial" panose="020B0604020202020204"/>
                <a:cs typeface="+mj-lt"/>
                <a:sym typeface="Arial" panose="020B0604020202020204"/>
              </a:rPr>
              <a:t>The sum of </a:t>
            </a:r>
            <a:r>
              <a:rPr lang="en-US" sz="2400" b="1">
                <a:solidFill>
                  <a:schemeClr val="tx1"/>
                </a:solidFill>
                <a:sym typeface="+mn-ea"/>
              </a:rPr>
              <a:t>the greatest and smallest 4-digit number is 10999 </a:t>
            </a:r>
            <a:r>
              <a:rPr lang="en-US" sz="2400" b="1" dirty="0">
                <a:solidFill>
                  <a:schemeClr val="tx1"/>
                </a:solidFill>
                <a:latin typeface="+mj-lt"/>
                <a:cs typeface="+mj-lt"/>
                <a:sym typeface="+mn-ea"/>
              </a:rPr>
              <a:t>.</a:t>
            </a:r>
            <a:endParaRPr lang="en-US" sz="2400"/>
          </a:p>
        </p:txBody>
      </p:sp>
      <p:cxnSp>
        <p:nvCxnSpPr>
          <p:cNvPr id="3" name="Straight Connector 2"/>
          <p:cNvCxnSpPr/>
          <p:nvPr/>
        </p:nvCxnSpPr>
        <p:spPr>
          <a:xfrm flipV="1">
            <a:off x="5770880" y="3223260"/>
            <a:ext cx="2062480" cy="2349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s 13"/>
          <p:cNvSpPr/>
          <p:nvPr/>
        </p:nvSpPr>
        <p:spPr>
          <a:xfrm>
            <a:off x="7194550" y="3237865"/>
            <a:ext cx="374650" cy="3479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9</a:t>
            </a:r>
            <a:endParaRPr lang="en-US" sz="2400" b="1">
              <a:solidFill>
                <a:schemeClr val="tx1"/>
              </a:solidFill>
            </a:endParaRPr>
          </a:p>
        </p:txBody>
      </p:sp>
      <p:sp>
        <p:nvSpPr>
          <p:cNvPr id="15" name="Rectangles 14"/>
          <p:cNvSpPr/>
          <p:nvPr/>
        </p:nvSpPr>
        <p:spPr>
          <a:xfrm>
            <a:off x="6861810" y="3244850"/>
            <a:ext cx="415290" cy="34099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9</a:t>
            </a:r>
            <a:endParaRPr lang="en-US" sz="2400" b="1">
              <a:solidFill>
                <a:schemeClr val="tx1"/>
              </a:solidFill>
            </a:endParaRPr>
          </a:p>
        </p:txBody>
      </p:sp>
      <p:sp>
        <p:nvSpPr>
          <p:cNvPr id="16" name="Rectangles 15"/>
          <p:cNvSpPr/>
          <p:nvPr/>
        </p:nvSpPr>
        <p:spPr>
          <a:xfrm>
            <a:off x="6515735" y="3244850"/>
            <a:ext cx="415290" cy="3479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9</a:t>
            </a:r>
            <a:endParaRPr lang="en-US" sz="2400" b="1">
              <a:solidFill>
                <a:schemeClr val="tx1"/>
              </a:solidFill>
            </a:endParaRPr>
          </a:p>
        </p:txBody>
      </p:sp>
      <p:sp>
        <p:nvSpPr>
          <p:cNvPr id="18" name="Rectangles 17"/>
          <p:cNvSpPr/>
          <p:nvPr/>
        </p:nvSpPr>
        <p:spPr>
          <a:xfrm>
            <a:off x="1434465" y="3246755"/>
            <a:ext cx="4044315" cy="36512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b="1">
                <a:solidFill>
                  <a:srgbClr val="000000"/>
                </a:solidFill>
                <a:latin typeface="Calibri" panose="020F0502020204030204" charset="0"/>
                <a:ea typeface="Arial" panose="020B0604020202020204"/>
                <a:cs typeface="Calibri" panose="020F0502020204030204" charset="0"/>
                <a:sym typeface="Arial" panose="020B0604020202020204"/>
              </a:rPr>
              <a:t> </a:t>
            </a:r>
            <a:r>
              <a:rPr lang="en-US" sz="2400" b="1" dirty="0">
                <a:solidFill>
                  <a:schemeClr val="tx1"/>
                </a:solidFill>
                <a:latin typeface="+mj-lt"/>
                <a:cs typeface="+mj-lt"/>
                <a:sym typeface="+mn-ea"/>
              </a:rPr>
              <a:t> The sum is                 </a:t>
            </a:r>
            <a:r>
              <a:rPr lang="en-US" sz="2400" b="1">
                <a:solidFill>
                  <a:srgbClr val="000000"/>
                </a:solidFill>
                <a:latin typeface="+mj-lt"/>
                <a:ea typeface="Arial" panose="020B0604020202020204"/>
                <a:cs typeface="+mj-lt"/>
                <a:sym typeface="Arial" panose="020B0604020202020204"/>
              </a:rPr>
              <a:t>=</a:t>
            </a:r>
            <a:r>
              <a:rPr lang="en-US" sz="2400" b="1">
                <a:solidFill>
                  <a:srgbClr val="000000"/>
                </a:solidFill>
                <a:latin typeface="Calibri" panose="020F0502020204030204" charset="0"/>
                <a:ea typeface="Arial" panose="020B0604020202020204"/>
                <a:cs typeface="Calibri" panose="020F0502020204030204" charset="0"/>
                <a:sym typeface="Arial" panose="020B0604020202020204"/>
              </a:rPr>
              <a:t> </a:t>
            </a:r>
            <a:endParaRPr lang="en-US" sz="2400"/>
          </a:p>
        </p:txBody>
      </p:sp>
      <p:pic>
        <p:nvPicPr>
          <p:cNvPr id="1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flipH="1">
            <a:off x="203518" y="4011295"/>
            <a:ext cx="212725" cy="212090"/>
          </a:xfrm>
          <a:prstGeom prst="rect">
            <a:avLst/>
          </a:prstGeom>
          <a:noFill/>
          <a:ln>
            <a:noFill/>
          </a:ln>
        </p:spPr>
      </p:pic>
      <p:sp>
        <p:nvSpPr>
          <p:cNvPr id="22" name="Rectangles 21"/>
          <p:cNvSpPr/>
          <p:nvPr/>
        </p:nvSpPr>
        <p:spPr>
          <a:xfrm>
            <a:off x="6162040" y="3244850"/>
            <a:ext cx="415290" cy="3479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0</a:t>
            </a:r>
            <a:endParaRPr lang="en-US" sz="2400" b="1">
              <a:solidFill>
                <a:schemeClr val="tx1"/>
              </a:solidFill>
            </a:endParaRPr>
          </a:p>
        </p:txBody>
      </p:sp>
      <p:sp>
        <p:nvSpPr>
          <p:cNvPr id="24" name="Rectangles 23"/>
          <p:cNvSpPr/>
          <p:nvPr/>
        </p:nvSpPr>
        <p:spPr>
          <a:xfrm>
            <a:off x="203835" y="2174875"/>
            <a:ext cx="7564755" cy="36512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l" rtl="0">
              <a:lnSpc>
                <a:spcPct val="100000"/>
              </a:lnSpc>
              <a:spcBef>
                <a:spcPts val="0"/>
              </a:spcBef>
              <a:spcAft>
                <a:spcPts val="0"/>
              </a:spcAft>
              <a:buClr>
                <a:srgbClr val="000000"/>
              </a:buClr>
              <a:buSzPts val="1800"/>
              <a:buFont typeface="Wingdings" panose="05000000000000000000" charset="0"/>
              <a:buNone/>
            </a:pPr>
            <a:r>
              <a:rPr b="1">
                <a:solidFill>
                  <a:srgbClr val="000000"/>
                </a:solidFill>
                <a:latin typeface="Calibri" panose="020F0502020204030204" charset="0"/>
                <a:ea typeface="Arial" panose="020B0604020202020204"/>
                <a:cs typeface="Calibri" panose="020F0502020204030204" charset="0"/>
                <a:sym typeface="Arial" panose="020B0604020202020204"/>
              </a:rPr>
              <a:t> </a:t>
            </a:r>
            <a:r>
              <a:rPr lang="en-US" sz="2400" b="1" dirty="0">
                <a:solidFill>
                  <a:schemeClr val="tx1"/>
                </a:solidFill>
                <a:latin typeface="+mj-lt"/>
                <a:cs typeface="+mj-lt"/>
                <a:sym typeface="+mn-ea"/>
              </a:rPr>
              <a:t>Ans) The </a:t>
            </a:r>
            <a:r>
              <a:rPr lang="en-US" sz="2400" b="1" dirty="0">
                <a:solidFill>
                  <a:schemeClr val="tx1"/>
                </a:solidFill>
                <a:latin typeface="+mj-lt"/>
                <a:cs typeface="+mj-lt"/>
                <a:sym typeface="+mn-ea"/>
              </a:rPr>
              <a:t>smallest</a:t>
            </a:r>
            <a:r>
              <a:rPr lang="en-US" sz="2400" b="1" dirty="0">
                <a:solidFill>
                  <a:schemeClr val="tx1"/>
                </a:solidFill>
                <a:latin typeface="+mj-lt"/>
                <a:cs typeface="+mj-lt"/>
                <a:sym typeface="+mn-ea"/>
              </a:rPr>
              <a:t> 4-digit number     =      1  0  0  0  </a:t>
            </a:r>
            <a:endParaRPr lang="en-US" sz="2400"/>
          </a:p>
        </p:txBody>
      </p:sp>
      <p:sp>
        <p:nvSpPr>
          <p:cNvPr id="23" name="Rectangles 22"/>
          <p:cNvSpPr/>
          <p:nvPr/>
        </p:nvSpPr>
        <p:spPr>
          <a:xfrm>
            <a:off x="894080" y="2709545"/>
            <a:ext cx="7101205" cy="365125"/>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400" b="1" dirty="0">
                <a:solidFill>
                  <a:schemeClr val="tx1"/>
                </a:solidFill>
                <a:latin typeface="+mj-lt"/>
                <a:cs typeface="+mj-lt"/>
                <a:sym typeface="+mn-ea"/>
              </a:rPr>
              <a:t>The </a:t>
            </a:r>
            <a:r>
              <a:rPr lang="en-US" sz="2400" b="1" dirty="0">
                <a:solidFill>
                  <a:schemeClr val="tx1"/>
                </a:solidFill>
                <a:latin typeface="+mj-lt"/>
                <a:cs typeface="+mj-lt"/>
                <a:sym typeface="+mn-ea"/>
              </a:rPr>
              <a:t>greatest </a:t>
            </a:r>
            <a:r>
              <a:rPr lang="en-US" sz="2400" b="1" dirty="0">
                <a:solidFill>
                  <a:schemeClr val="tx1"/>
                </a:solidFill>
                <a:latin typeface="+mj-lt"/>
                <a:cs typeface="+mj-lt"/>
                <a:sym typeface="+mn-ea"/>
              </a:rPr>
              <a:t>4-digit number   </a:t>
            </a:r>
            <a:r>
              <a:rPr lang="en-US" sz="2400" b="1" dirty="0">
                <a:solidFill>
                  <a:schemeClr val="tx1"/>
                </a:solidFill>
                <a:latin typeface="+mj-lt"/>
                <a:cs typeface="+mj-lt"/>
                <a:sym typeface="+mn-ea"/>
              </a:rPr>
              <a:t>    =  +  9  9  9  9</a:t>
            </a:r>
            <a:endParaRPr lang="en-US" sz="2400"/>
          </a:p>
        </p:txBody>
      </p:sp>
      <p:sp>
        <p:nvSpPr>
          <p:cNvPr id="7" name="Rectangles 6"/>
          <p:cNvSpPr/>
          <p:nvPr/>
        </p:nvSpPr>
        <p:spPr>
          <a:xfrm>
            <a:off x="203835" y="1031240"/>
            <a:ext cx="8702675" cy="872490"/>
          </a:xfrm>
          <a:prstGeom prst="rect">
            <a:avLst/>
          </a:prstGeom>
          <a:noFill/>
          <a:ln>
            <a:noFill/>
          </a:ln>
          <a:extLst>
            <a:ext uri="{909E8E84-426E-40DD-AFC4-6F175D3DCCD1}">
              <a14:hiddenFill xmlns:a14="http://schemas.microsoft.com/office/drawing/2010/main">
                <a:solidFill>
                  <a:schemeClr val="accent6">
                    <a:lumMod val="75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000" b="1">
                <a:solidFill>
                  <a:schemeClr val="tx1"/>
                </a:solidFill>
              </a:rPr>
              <a:t>2)</a:t>
            </a:r>
            <a:r>
              <a:rPr lang="en-US" sz="2000" b="1" dirty="0">
                <a:solidFill>
                  <a:schemeClr val="tx1"/>
                </a:solidFill>
                <a:latin typeface="+mj-lt"/>
                <a:cs typeface="+mj-lt"/>
                <a:sym typeface="+mn-ea"/>
              </a:rPr>
              <a:t> Add the smallest 4-digit number with the greatest </a:t>
            </a:r>
            <a:r>
              <a:rPr lang="en-US" sz="2000" b="1" dirty="0">
                <a:solidFill>
                  <a:schemeClr val="tx1"/>
                </a:solidFill>
                <a:latin typeface="+mj-lt"/>
                <a:cs typeface="+mj-lt"/>
                <a:sym typeface="+mn-ea"/>
              </a:rPr>
              <a:t>4-digit number and find the sum</a:t>
            </a:r>
            <a:r>
              <a:rPr lang="en-US" sz="2000" b="1" dirty="0">
                <a:solidFill>
                  <a:schemeClr val="tx1"/>
                </a:solidFill>
                <a:effectLst>
                  <a:outerShdw blurRad="38100" dist="19050" dir="2700000" algn="tl" rotWithShape="0">
                    <a:schemeClr val="dk1">
                      <a:alpha val="40000"/>
                    </a:schemeClr>
                  </a:outerShdw>
                </a:effectLst>
                <a:latin typeface="+mj-lt"/>
                <a:cs typeface="+mj-lt"/>
                <a:sym typeface="+mn-ea"/>
              </a:rPr>
              <a:t>?</a:t>
            </a:r>
            <a:r>
              <a:rPr lang="en-US" sz="2000" b="1" dirty="0">
                <a:solidFill>
                  <a:schemeClr val="bg1"/>
                </a:solidFill>
                <a:latin typeface="+mj-lt"/>
                <a:cs typeface="+mj-lt"/>
                <a:sym typeface="+mn-ea"/>
              </a:rPr>
              <a:t>digi</a:t>
            </a:r>
            <a:r>
              <a:rPr lang="en-US" sz="2000" b="1" dirty="0">
                <a:solidFill>
                  <a:schemeClr val="bg1"/>
                </a:solidFill>
                <a:latin typeface="Algerian" panose="04020705040A02060702" pitchFamily="82" charset="0"/>
                <a:sym typeface="+mn-ea"/>
              </a:rPr>
              <a:t>t numbers+</a:t>
            </a:r>
            <a:endParaRPr lang="en-US" sz="2000" b="1">
              <a:solidFill>
                <a:schemeClr val="tx1"/>
              </a:solidFill>
            </a:endParaRPr>
          </a:p>
        </p:txBody>
      </p:sp>
      <p:sp>
        <p:nvSpPr>
          <p:cNvPr id="10" name="Rectangles 9"/>
          <p:cNvSpPr/>
          <p:nvPr/>
        </p:nvSpPr>
        <p:spPr>
          <a:xfrm>
            <a:off x="5815330" y="3237865"/>
            <a:ext cx="415290" cy="347980"/>
          </a:xfrm>
          <a:prstGeom prst="rect">
            <a:avLst/>
          </a:prstGeom>
          <a:solidFill>
            <a:srgbClr val="000000">
              <a:alpha val="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a:t>
            </a:r>
            <a:endParaRPr lang="en-US" sz="2400" b="1">
              <a:solidFill>
                <a:schemeClr val="tx1"/>
              </a:solidFill>
            </a:endParaRPr>
          </a:p>
        </p:txBody>
      </p:sp>
      <p:sp>
        <p:nvSpPr>
          <p:cNvPr id="11" name="Text Box 10"/>
          <p:cNvSpPr txBox="1"/>
          <p:nvPr/>
        </p:nvSpPr>
        <p:spPr>
          <a:xfrm>
            <a:off x="4876165" y="60198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2" name="Rectangles 1"/>
          <p:cNvSpPr/>
          <p:nvPr/>
        </p:nvSpPr>
        <p:spPr>
          <a:xfrm>
            <a:off x="3094355" y="1468755"/>
            <a:ext cx="389255"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3 </a:t>
            </a:r>
            <a:endParaRPr lang="en-US"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4"/>
                                        </p:tgtEl>
                                        <p:attrNameLst>
                                          <p:attrName>style.visibility</p:attrName>
                                        </p:attrNameLst>
                                      </p:cBhvr>
                                      <p:to>
                                        <p:strVal val="visible"/>
                                      </p:to>
                                    </p:set>
                                    <p:anim calcmode="lin" valueType="num">
                                      <p:cBhvr>
                                        <p:cTn id="7" dur="500" fill="hold"/>
                                        <p:tgtEl>
                                          <p:spTgt spid="2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4"/>
                                        </p:tgtEl>
                                        <p:attrNameLst>
                                          <p:attrName>ppt_y</p:attrName>
                                        </p:attrNameLst>
                                      </p:cBhvr>
                                      <p:tavLst>
                                        <p:tav tm="0">
                                          <p:val>
                                            <p:strVal val="#ppt_y"/>
                                          </p:val>
                                        </p:tav>
                                        <p:tav tm="100000">
                                          <p:val>
                                            <p:strVal val="#ppt_y"/>
                                          </p:val>
                                        </p:tav>
                                      </p:tavLst>
                                    </p:anim>
                                    <p:anim calcmode="lin" valueType="num">
                                      <p:cBhvr>
                                        <p:cTn id="9" dur="500" fill="hold"/>
                                        <p:tgtEl>
                                          <p:spTgt spid="2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3"/>
                                        </p:tgtEl>
                                        <p:attrNameLst>
                                          <p:attrName>style.visibility</p:attrName>
                                        </p:attrNameLst>
                                      </p:cBhvr>
                                      <p:to>
                                        <p:strVal val="visible"/>
                                      </p:to>
                                    </p:set>
                                    <p:anim calcmode="lin" valueType="num">
                                      <p:cBhvr>
                                        <p:cTn id="16" dur="500" fill="hold"/>
                                        <p:tgtEl>
                                          <p:spTgt spid="2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23"/>
                                        </p:tgtEl>
                                        <p:attrNameLst>
                                          <p:attrName>ppt_y</p:attrName>
                                        </p:attrNameLst>
                                      </p:cBhvr>
                                      <p:tavLst>
                                        <p:tav tm="0">
                                          <p:val>
                                            <p:strVal val="#ppt_y"/>
                                          </p:val>
                                        </p:tav>
                                        <p:tav tm="100000">
                                          <p:val>
                                            <p:strVal val="#ppt_y"/>
                                          </p:val>
                                        </p:tav>
                                      </p:tavLst>
                                    </p:anim>
                                    <p:anim calcmode="lin" valueType="num">
                                      <p:cBhvr>
                                        <p:cTn id="18" dur="500" fill="hold"/>
                                        <p:tgtEl>
                                          <p:spTgt spid="2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2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23"/>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ox(in)">
                                      <p:cBhvr>
                                        <p:cTn id="25" dur="20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41" presetClass="entr" presetSubtype="0" fill="hold" grpId="0" nodeType="clickEffect">
                                  <p:stCondLst>
                                    <p:cond delay="0"/>
                                  </p:stCondLst>
                                  <p:iterate type="lt">
                                    <p:tmPct val="10000"/>
                                  </p:iterate>
                                  <p:childTnLst>
                                    <p:set>
                                      <p:cBhvr>
                                        <p:cTn id="29" dur="1" fill="hold">
                                          <p:stCondLst>
                                            <p:cond delay="0"/>
                                          </p:stCondLst>
                                        </p:cTn>
                                        <p:tgtEl>
                                          <p:spTgt spid="18"/>
                                        </p:tgtEl>
                                        <p:attrNameLst>
                                          <p:attrName>style.visibility</p:attrName>
                                        </p:attrNameLst>
                                      </p:cBhvr>
                                      <p:to>
                                        <p:strVal val="visible"/>
                                      </p:to>
                                    </p:set>
                                    <p:anim calcmode="lin" valueType="num">
                                      <p:cBhvr>
                                        <p:cTn id="30" dur="500" fill="hold"/>
                                        <p:tgtEl>
                                          <p:spTgt spid="18"/>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18"/>
                                        </p:tgtEl>
                                        <p:attrNameLst>
                                          <p:attrName>ppt_y</p:attrName>
                                        </p:attrNameLst>
                                      </p:cBhvr>
                                      <p:tavLst>
                                        <p:tav tm="0">
                                          <p:val>
                                            <p:strVal val="#ppt_y"/>
                                          </p:val>
                                        </p:tav>
                                        <p:tav tm="100000">
                                          <p:val>
                                            <p:strVal val="#ppt_y"/>
                                          </p:val>
                                        </p:tav>
                                      </p:tavLst>
                                    </p:anim>
                                    <p:anim calcmode="lin" valueType="num">
                                      <p:cBhvr>
                                        <p:cTn id="32" dur="500" fill="hold"/>
                                        <p:tgtEl>
                                          <p:spTgt spid="18"/>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18"/>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ox(in)">
                                      <p:cBhvr>
                                        <p:cTn id="39" dur="20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box(in)">
                                      <p:cBhvr>
                                        <p:cTn id="44" dur="20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ox(in)">
                                      <p:cBhvr>
                                        <p:cTn id="49" dur="20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4" presetClass="entr" presetSubtype="16" fill="hold" grpId="0" nodeType="click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box(in)">
                                      <p:cBhvr>
                                        <p:cTn id="54" dur="2000"/>
                                        <p:tgtEl>
                                          <p:spTgt spid="22"/>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10"/>
                                        </p:tgtEl>
                                        <p:attrNameLst>
                                          <p:attrName>style.visibility</p:attrName>
                                        </p:attrNameLst>
                                      </p:cBhvr>
                                      <p:to>
                                        <p:strVal val="visible"/>
                                      </p:to>
                                    </p:set>
                                    <p:animEffect transition="in" filter="box(in)">
                                      <p:cBhvr>
                                        <p:cTn id="59" dur="2000"/>
                                        <p:tgtEl>
                                          <p:spTgt spid="10"/>
                                        </p:tgtEl>
                                      </p:cBhvr>
                                    </p:animEffect>
                                  </p:childTnLst>
                                </p:cTn>
                              </p:par>
                            </p:childTnLst>
                          </p:cTn>
                        </p:par>
                      </p:childTnLst>
                    </p:cTn>
                  </p:par>
                  <p:par>
                    <p:cTn id="60" fill="hold">
                      <p:stCondLst>
                        <p:cond delay="indefinite"/>
                      </p:stCondLst>
                      <p:childTnLst>
                        <p:par>
                          <p:cTn id="61" fill="hold">
                            <p:stCondLst>
                              <p:cond delay="0"/>
                            </p:stCondLst>
                            <p:childTnLst>
                              <p:par>
                                <p:cTn id="62" presetID="4" presetClass="entr" presetSubtype="16" fill="hold" grpId="0" nodeType="clickEffect">
                                  <p:stCondLst>
                                    <p:cond delay="0"/>
                                  </p:stCondLst>
                                  <p:childTnLst>
                                    <p:set>
                                      <p:cBhvr>
                                        <p:cTn id="63" dur="1" fill="hold">
                                          <p:stCondLst>
                                            <p:cond delay="0"/>
                                          </p:stCondLst>
                                        </p:cTn>
                                        <p:tgtEl>
                                          <p:spTgt spid="20"/>
                                        </p:tgtEl>
                                        <p:attrNameLst>
                                          <p:attrName>style.visibility</p:attrName>
                                        </p:attrNameLst>
                                      </p:cBhvr>
                                      <p:to>
                                        <p:strVal val="visible"/>
                                      </p:to>
                                    </p:set>
                                    <p:animEffect transition="in" filter="box(in)">
                                      <p:cBhvr>
                                        <p:cTn id="64" dur="2000"/>
                                        <p:tgtEl>
                                          <p:spTgt spid="20"/>
                                        </p:tgtEl>
                                      </p:cBhvr>
                                    </p:animEffect>
                                  </p:childTnLst>
                                </p:cTn>
                              </p:par>
                              <p:par>
                                <p:cTn id="65" presetID="4" presetClass="entr" presetSubtype="16" fill="hold" nodeType="with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box(in)">
                                      <p:cBhvr>
                                        <p:cTn id="6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ldLvl="0" animBg="1"/>
      <p:bldP spid="14" grpId="0" bldLvl="0" animBg="1"/>
      <p:bldP spid="15" grpId="0" bldLvl="0" animBg="1"/>
      <p:bldP spid="16" grpId="0" bldLvl="0" animBg="1"/>
      <p:bldP spid="22" grpId="0" bldLvl="0" animBg="1"/>
      <p:bldP spid="20" grpId="0" bldLvl="0" animBg="1"/>
      <p:bldP spid="24" grpId="0" bldLvl="0" animBg="1"/>
      <p:bldP spid="23" grpId="0" bldLvl="0" animBg="1"/>
      <p:bldP spid="10"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49475" y="152950"/>
            <a:ext cx="1232526" cy="611875"/>
          </a:xfrm>
          <a:prstGeom prst="rect">
            <a:avLst/>
          </a:prstGeom>
          <a:noFill/>
          <a:ln>
            <a:noFill/>
          </a:ln>
        </p:spPr>
      </p:pic>
      <p:pic>
        <p:nvPicPr>
          <p:cNvPr id="1026" name="Picture 2" descr="Kids With A Blank Board Against White Background Stock Photo, Picture And  Royalty Free Image. Image 812950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57885" y="629285"/>
            <a:ext cx="7017385" cy="430085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05660" y="2475865"/>
            <a:ext cx="4843780" cy="23291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endParaRPr lang="en-US" sz="2000" b="1" dirty="0">
              <a:solidFill>
                <a:schemeClr val="tx1"/>
              </a:solidFill>
            </a:endParaRPr>
          </a:p>
          <a:p>
            <a:pPr>
              <a:lnSpc>
                <a:spcPct val="100000"/>
              </a:lnSpc>
            </a:pPr>
            <a:r>
              <a:rPr lang="en-US" sz="2000" b="1" dirty="0">
                <a:solidFill>
                  <a:schemeClr val="tx1"/>
                </a:solidFill>
              </a:rPr>
              <a:t>    Class Work :</a:t>
            </a:r>
            <a:endParaRPr lang="en-US" sz="2000" b="1" dirty="0">
              <a:solidFill>
                <a:schemeClr val="tx1"/>
              </a:solidFill>
            </a:endParaRPr>
          </a:p>
          <a:p>
            <a:pPr>
              <a:lnSpc>
                <a:spcPct val="100000"/>
              </a:lnSpc>
            </a:pPr>
            <a:r>
              <a:rPr lang="en-US" sz="2000" b="1" dirty="0">
                <a:solidFill>
                  <a:schemeClr val="tx1"/>
                </a:solidFill>
              </a:rPr>
              <a:t>         Revision test - 1 in test notebook</a:t>
            </a:r>
            <a:endParaRPr lang="en-US" sz="2000" b="1" dirty="0">
              <a:solidFill>
                <a:schemeClr val="tx1"/>
              </a:solidFill>
            </a:endParaRPr>
          </a:p>
          <a:p>
            <a:pPr>
              <a:lnSpc>
                <a:spcPct val="100000"/>
              </a:lnSpc>
            </a:pPr>
            <a:r>
              <a:rPr lang="en-US" sz="2000" b="1" dirty="0">
                <a:solidFill>
                  <a:schemeClr val="tx1"/>
                </a:solidFill>
              </a:rPr>
              <a:t>    </a:t>
            </a:r>
            <a:r>
              <a:rPr lang="en-US" sz="2000" b="1" dirty="0">
                <a:solidFill>
                  <a:schemeClr val="tx1"/>
                </a:solidFill>
                <a:sym typeface="+mn-ea"/>
              </a:rPr>
              <a:t>Home Work :</a:t>
            </a:r>
            <a:endParaRPr lang="en-US" sz="2000" b="1" dirty="0">
              <a:solidFill>
                <a:schemeClr val="tx1"/>
              </a:solidFill>
              <a:sym typeface="+mn-ea"/>
            </a:endParaRPr>
          </a:p>
          <a:p>
            <a:pPr>
              <a:lnSpc>
                <a:spcPct val="100000"/>
              </a:lnSpc>
            </a:pPr>
            <a:r>
              <a:rPr lang="en-US" sz="2000" b="1" dirty="0">
                <a:solidFill>
                  <a:schemeClr val="tx1"/>
                </a:solidFill>
                <a:sym typeface="+mn-ea"/>
              </a:rPr>
              <a:t>  </a:t>
            </a:r>
            <a:r>
              <a:rPr lang="en-US" sz="2000" b="1" dirty="0">
                <a:solidFill>
                  <a:schemeClr val="tx1"/>
                </a:solidFill>
              </a:rPr>
              <a:t>       Revise for half yearly exam</a:t>
            </a:r>
            <a:endParaRPr lang="en-US" sz="2000" b="1" dirty="0">
              <a:solidFill>
                <a:schemeClr val="tx1"/>
              </a:solidFill>
            </a:endParaRPr>
          </a:p>
        </p:txBody>
      </p:sp>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- 2 </a:t>
            </a:r>
            <a:r>
              <a:rPr lang="en-US" altLang="en-GB" sz="2200" b="1" dirty="0">
                <a:solidFill>
                  <a:srgbClr val="FF0000"/>
                </a:solidFill>
                <a:latin typeface="Calibri" panose="020F0502020204030204" charset="0"/>
                <a:cs typeface="Calibri" panose="020F0502020204030204" charset="0"/>
                <a:sym typeface="+mn-ea"/>
              </a:rPr>
              <a:t>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4235" y="104055"/>
            <a:ext cx="1232526" cy="611875"/>
          </a:xfrm>
          <a:prstGeom prst="rect">
            <a:avLst/>
          </a:prstGeom>
          <a:noFill/>
          <a:ln>
            <a:noFill/>
          </a:ln>
        </p:spPr>
      </p:pic>
      <p:sp>
        <p:nvSpPr>
          <p:cNvPr id="64" name="Google Shape;64;p14"/>
          <p:cNvSpPr txBox="1"/>
          <p:nvPr/>
        </p:nvSpPr>
        <p:spPr>
          <a:xfrm>
            <a:off x="339089" y="231710"/>
            <a:ext cx="8099916"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Calibri" panose="020F0502020204030204" charset="0"/>
                <a:cs typeface="Calibri" panose="020F0502020204030204" charset="0"/>
                <a:sym typeface="Arial" panose="020B0604020202020204"/>
              </a:rPr>
              <a:t>LEARNING OUTCOME:</a:t>
            </a:r>
            <a:endParaRPr sz="2200" b="1" i="0" u="none" strike="noStrike" cap="none"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14"/>
          <p:cNvSpPr txBox="1"/>
          <p:nvPr/>
        </p:nvSpPr>
        <p:spPr>
          <a:xfrm>
            <a:off x="605983" y="1353005"/>
            <a:ext cx="7566660" cy="2437489"/>
          </a:xfrm>
          <a:prstGeom prst="rect">
            <a:avLst/>
          </a:prstGeom>
          <a:noFill/>
          <a:ln>
            <a:noFill/>
          </a:ln>
        </p:spPr>
        <p:txBody>
          <a:bodyPr spcFirstLastPara="1" wrap="square" lIns="91425" tIns="91425" rIns="91425" bIns="91425" anchor="t" anchorCtr="0">
            <a:noAutofit/>
          </a:bodyPr>
          <a:lstStyle/>
          <a:p>
            <a:pPr algn="just">
              <a:lnSpc>
                <a:spcPct val="150000"/>
              </a:lnSpc>
            </a:pPr>
            <a:r>
              <a:rPr lang="en-GB" sz="14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 </a:t>
            </a:r>
            <a:r>
              <a:rPr lang="en-US" sz="2400" b="1" dirty="0">
                <a:solidFill>
                  <a:srgbClr val="000000"/>
                </a:solidFill>
                <a:effectLst/>
                <a:latin typeface="Arial" panose="020B0604020202020204" pitchFamily="34" charset="0"/>
                <a:ea typeface="SimSun" panose="02010600030101010101" pitchFamily="2" charset="-122"/>
                <a:cs typeface="Arial" panose="020B0604020202020204" pitchFamily="34" charset="0"/>
              </a:rPr>
              <a:t>Cildren are able to solve a sum related to the chapters and we are able to know the understanding ability of the students and how far they are ready to appear for their test.</a:t>
            </a:r>
            <a:endParaRPr lang="en-US" sz="2400" b="1" dirty="0">
              <a:solidFill>
                <a:srgbClr val="000000"/>
              </a:solidFill>
              <a:effectLst/>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656765" y="131360"/>
            <a:ext cx="1232526" cy="611875"/>
          </a:xfrm>
          <a:prstGeom prst="rect">
            <a:avLst/>
          </a:prstGeom>
          <a:noFill/>
          <a:ln>
            <a:noFill/>
          </a:ln>
        </p:spPr>
      </p:pic>
      <p:sp>
        <p:nvSpPr>
          <p:cNvPr id="6" name="Google Shape;78;p16"/>
          <p:cNvSpPr txBox="1"/>
          <p:nvPr/>
        </p:nvSpPr>
        <p:spPr>
          <a:xfrm>
            <a:off x="496570" y="1422400"/>
            <a:ext cx="7967980" cy="2299335"/>
          </a:xfrm>
          <a:prstGeom prst="rect">
            <a:avLst/>
          </a:prstGeom>
          <a:noFill/>
          <a:ln>
            <a:noFill/>
          </a:ln>
        </p:spPr>
        <p:txBody>
          <a:bodyPr spcFirstLastPara="1" wrap="square" lIns="91425" tIns="91425" rIns="91425" bIns="91425" anchor="ctr" anchorCtr="0">
            <a:noAutofit/>
          </a:bodyPr>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28520" y="172000"/>
            <a:ext cx="1232526" cy="611875"/>
          </a:xfrm>
          <a:prstGeom prst="rect">
            <a:avLst/>
          </a:prstGeom>
          <a:noFill/>
          <a:ln>
            <a:noFill/>
          </a:ln>
        </p:spPr>
      </p:pic>
      <p:sp>
        <p:nvSpPr>
          <p:cNvPr id="64" name="Google Shape;64;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Arial" panose="020B0604020202020204"/>
                <a:ea typeface="Arial" panose="020B0604020202020204"/>
                <a:cs typeface="Arial" panose="020B0604020202020204"/>
                <a:sym typeface="Arial" panose="020B0604020202020204"/>
              </a:rPr>
              <a:t>LEARNING OBJECTIVE : </a:t>
            </a:r>
            <a:endParaRPr sz="22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p:txBody>
      </p:sp>
      <p:sp>
        <p:nvSpPr>
          <p:cNvPr id="65" name="Google Shape;65;p14"/>
          <p:cNvSpPr txBox="1"/>
          <p:nvPr/>
        </p:nvSpPr>
        <p:spPr>
          <a:xfrm>
            <a:off x="144780" y="1324610"/>
            <a:ext cx="8688070" cy="2246630"/>
          </a:xfrm>
          <a:prstGeom prst="rect">
            <a:avLst/>
          </a:prstGeom>
          <a:noFill/>
          <a:ln>
            <a:noFill/>
          </a:ln>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rgbClr val="000000"/>
              </a:buClr>
              <a:buSzPts val="1400"/>
              <a:buFont typeface="Arial" panose="020B0604020202020204"/>
              <a:buNone/>
            </a:pPr>
            <a:r>
              <a:rPr lang="en-US" sz="2000" b="1" dirty="0"/>
              <a:t>To know how far the students have acquired the knowledge related to different topics from the three chapters and make them ready for their  half yearly evaluation.</a:t>
            </a:r>
            <a:endParaRPr lang="en-US" sz="20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2330" y="152950"/>
            <a:ext cx="1232526" cy="611875"/>
          </a:xfrm>
          <a:prstGeom prst="rect">
            <a:avLst/>
          </a:prstGeom>
          <a:noFill/>
          <a:ln>
            <a:noFill/>
          </a:ln>
        </p:spPr>
      </p:pic>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- 2 </a:t>
            </a:r>
            <a:r>
              <a:rPr lang="en-US" altLang="en-GB" sz="2200" b="1" dirty="0">
                <a:solidFill>
                  <a:srgbClr val="FF0000"/>
                </a:solidFill>
                <a:latin typeface="Calibri" panose="020F0502020204030204" charset="0"/>
                <a:cs typeface="Calibri" panose="020F0502020204030204" charset="0"/>
                <a:sym typeface="+mn-ea"/>
              </a:rPr>
              <a:t>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pic>
        <p:nvPicPr>
          <p:cNvPr id="7" name="Picture 6"/>
          <p:cNvPicPr>
            <a:picLocks noChangeAspect="1"/>
          </p:cNvPicPr>
          <p:nvPr/>
        </p:nvPicPr>
        <p:blipFill>
          <a:blip r:embed="rId2"/>
          <a:stretch>
            <a:fillRect/>
          </a:stretch>
        </p:blipFill>
        <p:spPr>
          <a:xfrm>
            <a:off x="335280" y="1046480"/>
            <a:ext cx="7310120" cy="3820160"/>
          </a:xfrm>
          <a:prstGeom prst="rect">
            <a:avLst/>
          </a:prstGeom>
        </p:spPr>
      </p:pic>
      <p:sp>
        <p:nvSpPr>
          <p:cNvPr id="8" name="Rectangles 7"/>
          <p:cNvSpPr/>
          <p:nvPr/>
        </p:nvSpPr>
        <p:spPr>
          <a:xfrm>
            <a:off x="593090" y="1139825"/>
            <a:ext cx="2790825" cy="51816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a:solidFill>
                  <a:schemeClr val="tx1"/>
                </a:solidFill>
                <a:latin typeface="Algerian" panose="04020705040A02060702" pitchFamily="82" charset="0"/>
                <a:cs typeface="Algerian" panose="04020705040A02060702" pitchFamily="82" charset="0"/>
                <a:sym typeface="+mn-ea"/>
              </a:rPr>
              <a:t>CH - 2 NUMBERS</a:t>
            </a:r>
            <a:endParaRPr lang="en-US" sz="2800">
              <a:solidFill>
                <a:schemeClr val="tx1"/>
              </a:solidFill>
              <a:latin typeface="Algerian" panose="04020705040A02060702" pitchFamily="82" charset="0"/>
              <a:cs typeface="Algerian" panose="04020705040A02060702" pitchFamily="82" charset="0"/>
              <a:sym typeface="+mn-ea"/>
            </a:endParaRPr>
          </a:p>
        </p:txBody>
      </p:sp>
      <p:sp>
        <p:nvSpPr>
          <p:cNvPr id="11" name="Rectangle 3"/>
          <p:cNvSpPr/>
          <p:nvPr/>
        </p:nvSpPr>
        <p:spPr>
          <a:xfrm>
            <a:off x="7732395" y="1221740"/>
            <a:ext cx="930275" cy="3053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r>
              <a:rPr lang="en-US" sz="4000" b="1" dirty="0">
                <a:ln>
                  <a:solidFill>
                    <a:srgbClr val="C00000"/>
                  </a:solidFill>
                </a:ln>
                <a:solidFill>
                  <a:srgbClr val="C00000"/>
                </a:solidFill>
                <a:latin typeface="Edwardian Script ITC" panose="030303020407070D0804" pitchFamily="66" charset="0"/>
              </a:rPr>
              <a:t>M</a:t>
            </a:r>
            <a:endParaRPr lang="en-US" sz="4000" b="1" dirty="0">
              <a:ln>
                <a:solidFill>
                  <a:srgbClr val="C00000"/>
                </a:solidFill>
              </a:ln>
              <a:solidFill>
                <a:srgbClr val="C00000"/>
              </a:solidFill>
              <a:latin typeface="Edwardian Script ITC" panose="030303020407070D0804" pitchFamily="66" charset="0"/>
            </a:endParaRPr>
          </a:p>
          <a:p>
            <a:pPr algn="l"/>
            <a:r>
              <a:rPr lang="en-US" sz="4000" b="1" dirty="0">
                <a:ln>
                  <a:solidFill>
                    <a:srgbClr val="00B050"/>
                  </a:solidFill>
                </a:ln>
                <a:solidFill>
                  <a:srgbClr val="00B050"/>
                </a:solidFill>
                <a:latin typeface="Edwardian Script ITC" panose="030303020407070D0804" pitchFamily="66" charset="0"/>
              </a:rPr>
              <a:t>A</a:t>
            </a:r>
            <a:endParaRPr lang="en-US" sz="4000" b="1" dirty="0">
              <a:ln>
                <a:solidFill>
                  <a:srgbClr val="00B050"/>
                </a:solidFill>
              </a:ln>
              <a:solidFill>
                <a:srgbClr val="00B050"/>
              </a:solidFill>
              <a:latin typeface="Edwardian Script ITC" panose="030303020407070D0804" pitchFamily="66" charset="0"/>
            </a:endParaRPr>
          </a:p>
          <a:p>
            <a:pPr algn="l"/>
            <a:r>
              <a:rPr lang="en-US" sz="4000" b="1" dirty="0">
                <a:ln>
                  <a:solidFill>
                    <a:srgbClr val="0070C0"/>
                  </a:solidFill>
                </a:ln>
                <a:solidFill>
                  <a:srgbClr val="0070C0"/>
                </a:solidFill>
                <a:latin typeface="Edwardian Script ITC" panose="030303020407070D0804" pitchFamily="66" charset="0"/>
              </a:rPr>
              <a:t>T</a:t>
            </a:r>
            <a:endParaRPr lang="en-US" sz="4000" b="1" dirty="0">
              <a:ln>
                <a:solidFill>
                  <a:srgbClr val="0070C0"/>
                </a:solidFill>
              </a:ln>
              <a:solidFill>
                <a:srgbClr val="0070C0"/>
              </a:solidFill>
              <a:latin typeface="Edwardian Script ITC" panose="030303020407070D0804" pitchFamily="66" charset="0"/>
            </a:endParaRPr>
          </a:p>
          <a:p>
            <a:pPr algn="l"/>
            <a:r>
              <a:rPr lang="en-US" sz="4000" b="1" dirty="0">
                <a:ln>
                  <a:solidFill>
                    <a:srgbClr val="FFC000"/>
                  </a:solidFill>
                </a:ln>
                <a:solidFill>
                  <a:srgbClr val="FFC000"/>
                </a:solidFill>
                <a:latin typeface="Edwardian Script ITC" panose="030303020407070D0804" pitchFamily="66" charset="0"/>
              </a:rPr>
              <a:t>H</a:t>
            </a:r>
            <a:endParaRPr lang="en-US" sz="4000" b="1" dirty="0">
              <a:ln>
                <a:solidFill>
                  <a:srgbClr val="FFC000"/>
                </a:solidFill>
              </a:ln>
              <a:solidFill>
                <a:srgbClr val="FFC000"/>
              </a:solidFill>
              <a:latin typeface="Edwardian Script ITC" panose="030303020407070D0804" pitchFamily="66" charset="0"/>
            </a:endParaRPr>
          </a:p>
          <a:p>
            <a:pPr algn="l"/>
            <a:r>
              <a:rPr lang="en-US" sz="4000" b="1" dirty="0">
                <a:ln>
                  <a:solidFill>
                    <a:srgbClr val="7030A0"/>
                  </a:solidFill>
                </a:ln>
                <a:solidFill>
                  <a:srgbClr val="7030A0"/>
                </a:solidFill>
                <a:latin typeface="Edwardian Script ITC" panose="030303020407070D0804" pitchFamily="66" charset="0"/>
              </a:rPr>
              <a:t>S</a:t>
            </a:r>
            <a:endParaRPr lang="en-US" sz="4000" b="1" dirty="0">
              <a:ln>
                <a:solidFill>
                  <a:srgbClr val="7030A0"/>
                </a:solidFill>
              </a:ln>
              <a:solidFill>
                <a:srgbClr val="7030A0"/>
              </a:solidFill>
              <a:latin typeface="Edwardian Script ITC" panose="030303020407070D0804" pitchFamily="66" charset="0"/>
            </a:endParaRPr>
          </a:p>
        </p:txBody>
      </p:sp>
      <p:sp>
        <p:nvSpPr>
          <p:cNvPr id="2" name="Rectangles 1"/>
          <p:cNvSpPr/>
          <p:nvPr/>
        </p:nvSpPr>
        <p:spPr>
          <a:xfrm>
            <a:off x="555625" y="2724150"/>
            <a:ext cx="2866390" cy="464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a:solidFill>
                  <a:schemeClr val="tx1"/>
                </a:solidFill>
                <a:latin typeface="Algerian" panose="04020705040A02060702" pitchFamily="82" charset="0"/>
                <a:cs typeface="Algerian" panose="04020705040A02060702" pitchFamily="82" charset="0"/>
                <a:sym typeface="+mn-ea"/>
              </a:rPr>
              <a:t>CH - 3 ADDITION</a:t>
            </a:r>
            <a:endParaRPr lang="en-US" sz="2800">
              <a:solidFill>
                <a:schemeClr val="tx1"/>
              </a:solidFill>
              <a:latin typeface="Algerian" panose="04020705040A02060702" pitchFamily="82" charset="0"/>
              <a:cs typeface="Algerian" panose="04020705040A02060702" pitchFamily="82" charset="0"/>
              <a:sym typeface="+mn-ea"/>
            </a:endParaRPr>
          </a:p>
        </p:txBody>
      </p:sp>
      <p:sp>
        <p:nvSpPr>
          <p:cNvPr id="3" name="Rectangles 2"/>
          <p:cNvSpPr/>
          <p:nvPr/>
        </p:nvSpPr>
        <p:spPr>
          <a:xfrm>
            <a:off x="555625" y="4378960"/>
            <a:ext cx="3507105" cy="45529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800">
                <a:solidFill>
                  <a:schemeClr val="tx1"/>
                </a:solidFill>
                <a:latin typeface="Algerian" panose="04020705040A02060702" pitchFamily="82" charset="0"/>
                <a:cs typeface="Algerian" panose="04020705040A02060702" pitchFamily="82" charset="0"/>
                <a:sym typeface="+mn-ea"/>
              </a:rPr>
              <a:t>CH - 4 SUBTRACTION</a:t>
            </a:r>
            <a:endParaRPr lang="en-US" sz="2800">
              <a:solidFill>
                <a:schemeClr val="tx1"/>
              </a:solidFill>
              <a:latin typeface="Algerian" panose="04020705040A02060702" pitchFamily="82" charset="0"/>
              <a:cs typeface="Algerian" panose="04020705040A02060702" pitchFamily="82" charset="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4" name="Picture 3" descr="images.jpegzxc"/>
          <p:cNvPicPr>
            <a:picLocks noChangeAspect="1"/>
          </p:cNvPicPr>
          <p:nvPr/>
        </p:nvPicPr>
        <p:blipFill>
          <a:blip r:embed="rId1">
            <a:clrChange>
              <a:clrFrom>
                <a:srgbClr val="EAEAEA">
                  <a:alpha val="100000"/>
                </a:srgbClr>
              </a:clrFrom>
              <a:clrTo>
                <a:srgbClr val="EAEAEA">
                  <a:alpha val="100000"/>
                  <a:alpha val="0"/>
                </a:srgbClr>
              </a:clrTo>
            </a:clrChange>
          </a:blip>
          <a:stretch>
            <a:fillRect/>
          </a:stretch>
        </p:blipFill>
        <p:spPr>
          <a:xfrm>
            <a:off x="6579870" y="1393825"/>
            <a:ext cx="1971675" cy="2771775"/>
          </a:xfrm>
          <a:prstGeom prst="rect">
            <a:avLst/>
          </a:prstGeom>
        </p:spPr>
      </p:pic>
      <p:sp>
        <p:nvSpPr>
          <p:cNvPr id="5" name="Rectangles 4"/>
          <p:cNvSpPr/>
          <p:nvPr/>
        </p:nvSpPr>
        <p:spPr>
          <a:xfrm>
            <a:off x="1160145" y="979805"/>
            <a:ext cx="5665470" cy="2581275"/>
          </a:xfrm>
          <a:prstGeom prst="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Google Shape;63;p14"/>
          <p:cNvPicPr preferRelativeResize="0"/>
          <p:nvPr/>
        </p:nvPicPr>
        <p:blipFill rotWithShape="1">
          <a:blip r:embed="rId2"/>
          <a:srcRect/>
          <a:stretch>
            <a:fillRect/>
          </a:stretch>
        </p:blipFill>
        <p:spPr>
          <a:xfrm>
            <a:off x="7764715" y="152950"/>
            <a:ext cx="1232526" cy="611875"/>
          </a:xfrm>
          <a:prstGeom prst="rect">
            <a:avLst/>
          </a:prstGeom>
          <a:noFill/>
          <a:ln>
            <a:noFill/>
          </a:ln>
        </p:spPr>
      </p:pic>
      <p:sp>
        <p:nvSpPr>
          <p:cNvPr id="11" name="Rectangle 6"/>
          <p:cNvSpPr/>
          <p:nvPr/>
        </p:nvSpPr>
        <p:spPr>
          <a:xfrm>
            <a:off x="13286769" y="3726815"/>
            <a:ext cx="258097" cy="271498"/>
          </a:xfrm>
          <a:prstGeom prst="rect">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0000FF"/>
              </a:solidFill>
            </a:endParaRPr>
          </a:p>
        </p:txBody>
      </p:sp>
      <p:sp>
        <p:nvSpPr>
          <p:cNvPr id="3" name="Rectangles 2"/>
          <p:cNvSpPr/>
          <p:nvPr/>
        </p:nvSpPr>
        <p:spPr>
          <a:xfrm>
            <a:off x="1355725" y="1195705"/>
            <a:ext cx="5342890" cy="213423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buNone/>
            </a:pPr>
            <a:r>
              <a:rPr lang="en-US" sz="2400" b="1" dirty="0">
                <a:solidFill>
                  <a:schemeClr val="bg1"/>
                </a:solidFill>
                <a:effectLst/>
                <a:latin typeface="Arial" panose="020B0604020202020204" pitchFamily="34" charset="0"/>
                <a:cs typeface="Arial" panose="020B0604020202020204" pitchFamily="34" charset="0"/>
                <a:sym typeface="+mn-ea"/>
              </a:rPr>
              <a:t>             </a:t>
            </a:r>
            <a:endParaRPr lang="en-US" sz="2400" b="1" i="0" u="none" strike="noStrike" dirty="0">
              <a:solidFill>
                <a:schemeClr val="bg1"/>
              </a:solidFill>
              <a:effectLst/>
              <a:latin typeface="Arial" panose="020B0604020202020204" pitchFamily="34" charset="0"/>
              <a:cs typeface="Arial" panose="020B0604020202020204" pitchFamily="34" charset="0"/>
            </a:endParaRPr>
          </a:p>
          <a:p>
            <a:pPr algn="ctr">
              <a:buNone/>
            </a:pPr>
            <a:r>
              <a:rPr lang="en-US" sz="2400" b="1" dirty="0">
                <a:solidFill>
                  <a:schemeClr val="bg1"/>
                </a:solidFill>
                <a:effectLst/>
                <a:latin typeface="Arial" panose="020B0604020202020204" pitchFamily="34" charset="0"/>
                <a:cs typeface="Arial" panose="020B0604020202020204" pitchFamily="34" charset="0"/>
                <a:sym typeface="+mn-ea"/>
              </a:rPr>
              <a:t> </a:t>
            </a:r>
            <a:r>
              <a:rPr lang="en-US" sz="2400" b="1" dirty="0">
                <a:latin typeface="Calibri" panose="020F0502020204030204" charset="0"/>
                <a:cs typeface="Calibri" panose="020F0502020204030204" charset="0"/>
                <a:sym typeface="+mn-ea"/>
              </a:rPr>
              <a:t>REVISION TEST 1</a:t>
            </a:r>
            <a:r>
              <a:rPr lang="en-US" sz="2400" b="1" dirty="0">
                <a:latin typeface="Calibri" panose="020F0502020204030204" charset="0"/>
                <a:cs typeface="Calibri" panose="020F0502020204030204" charset="0"/>
                <a:sym typeface="Arial" panose="020B0604020202020204"/>
              </a:rPr>
              <a:t> </a:t>
            </a:r>
            <a:endParaRPr lang="en-US" sz="2400" b="1" dirty="0">
              <a:latin typeface="Calibri" panose="020F0502020204030204" charset="0"/>
              <a:cs typeface="Calibri" panose="020F0502020204030204" charset="0"/>
              <a:sym typeface="Arial" panose="020B0604020202020204"/>
            </a:endParaRPr>
          </a:p>
          <a:p>
            <a:pPr algn="ctr">
              <a:buNone/>
            </a:pPr>
            <a:r>
              <a:rPr lang="en-US" sz="2400" b="1" dirty="0">
                <a:latin typeface="Calibri" panose="020F0502020204030204" charset="0"/>
                <a:cs typeface="Calibri" panose="020F0502020204030204" charset="0"/>
                <a:sym typeface="Arial" panose="020B0604020202020204"/>
              </a:rPr>
              <a:t> </a:t>
            </a:r>
            <a:r>
              <a:rPr lang="en-US" sz="2400" b="1" dirty="0">
                <a:solidFill>
                  <a:schemeClr val="bg1"/>
                </a:solidFill>
                <a:effectLst/>
                <a:latin typeface="Arial" panose="020B0604020202020204" pitchFamily="34" charset="0"/>
                <a:cs typeface="Arial" panose="020B0604020202020204" pitchFamily="34" charset="0"/>
                <a:sym typeface="+mn-ea"/>
              </a:rPr>
              <a:t> in test notebook.</a:t>
            </a:r>
            <a:endParaRPr lang="en-US" sz="2400" b="1" dirty="0">
              <a:solidFill>
                <a:schemeClr val="bg1"/>
              </a:solidFill>
              <a:effectLst/>
              <a:latin typeface="Arial" panose="020B0604020202020204" pitchFamily="34" charset="0"/>
              <a:cs typeface="Arial" panose="020B0604020202020204" pitchFamily="34" charset="0"/>
              <a:sym typeface="+mn-ea"/>
            </a:endParaRPr>
          </a:p>
          <a:p>
            <a:pPr algn="ctr">
              <a:buNone/>
            </a:pPr>
            <a:endParaRPr lang="en-US" sz="2400" b="1" dirty="0">
              <a:solidFill>
                <a:schemeClr val="bg1"/>
              </a:solidFill>
              <a:effectLst/>
              <a:latin typeface="Arial" panose="020B0604020202020204" pitchFamily="34" charset="0"/>
              <a:ea typeface="Calibri" panose="020F0502020204030204" charset="0"/>
              <a:cs typeface="Arial" panose="020B0604020202020204" pitchFamily="34" charset="0"/>
              <a:sym typeface="+mn-ea"/>
            </a:endParaRPr>
          </a:p>
        </p:txBody>
      </p:sp>
      <p:sp>
        <p:nvSpPr>
          <p:cNvPr id="2"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- 2 </a:t>
            </a:r>
            <a:r>
              <a:rPr lang="en-US" altLang="en-GB" sz="2200" b="1" dirty="0">
                <a:solidFill>
                  <a:srgbClr val="FF0000"/>
                </a:solidFill>
                <a:latin typeface="Calibri" panose="020F0502020204030204" charset="0"/>
                <a:cs typeface="Calibri" panose="020F0502020204030204" charset="0"/>
                <a:sym typeface="+mn-ea"/>
              </a:rPr>
              <a:t>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15" name="Google Shape;65;p14"/>
          <p:cNvSpPr txBox="1"/>
          <p:nvPr/>
        </p:nvSpPr>
        <p:spPr>
          <a:xfrm>
            <a:off x="227965" y="1537970"/>
            <a:ext cx="868807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By adding 1 to the largest 3-digit number we get 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1" name="Google Shape;65;p14"/>
          <p:cNvSpPr txBox="1"/>
          <p:nvPr/>
        </p:nvSpPr>
        <p:spPr>
          <a:xfrm>
            <a:off x="227965" y="2354580"/>
            <a:ext cx="8852535" cy="1249680"/>
          </a:xfrm>
          <a:prstGeom prst="rect">
            <a:avLst/>
          </a:prstGeom>
          <a:noFill/>
          <a:ln>
            <a:noFill/>
          </a:ln>
        </p:spPr>
        <p:txBody>
          <a:bodyPr spcFirstLastPara="1" wrap="square" lIns="91425" tIns="91425" rIns="91425" bIns="91425" anchor="t" anchorCtr="0">
            <a:noAutofit/>
          </a:bodyPr>
          <a:p>
            <a:pPr marL="0" marR="0" lvl="0" indent="0" algn="l" rtl="0">
              <a:lnSpc>
                <a:spcPct val="15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The successor and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predecessor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of 3900 is _______ and 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2" name="Google Shape;65;p14"/>
          <p:cNvSpPr txBox="1"/>
          <p:nvPr/>
        </p:nvSpPr>
        <p:spPr>
          <a:xfrm>
            <a:off x="227965" y="3855720"/>
            <a:ext cx="7301865"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The expanded form of 7501 is ______________.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2097157" name="Google Shape;63;p14"/>
          <p:cNvPicPr preferRelativeResize="0"/>
          <p:nvPr/>
        </p:nvPicPr>
        <p:blipFill rotWithShape="1">
          <a:blip r:embed="rId1"/>
          <a:srcRect/>
          <a:stretch>
            <a:fillRect/>
          </a:stretch>
        </p:blipFill>
        <p:spPr>
          <a:xfrm>
            <a:off x="7683435" y="152950"/>
            <a:ext cx="1232526" cy="611875"/>
          </a:xfrm>
          <a:prstGeom prst="rect">
            <a:avLst/>
          </a:prstGeom>
          <a:noFill/>
          <a:ln>
            <a:noFill/>
          </a:ln>
        </p:spPr>
      </p:pic>
      <p:sp>
        <p:nvSpPr>
          <p:cNvPr id="2"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lstStyle/>
          <a:p>
            <a:pPr>
              <a:buSzPts val="1800"/>
            </a:pPr>
            <a:r>
              <a:rPr lang="en-US" altLang="en-GB" sz="2200" b="1" dirty="0">
                <a:solidFill>
                  <a:srgbClr val="FF0000"/>
                </a:solidFill>
                <a:latin typeface="Calibri" panose="020F0502020204030204" charset="0"/>
                <a:cs typeface="Calibri" panose="020F0502020204030204" charset="0"/>
                <a:sym typeface="+mn-ea"/>
              </a:rPr>
              <a:t>CH - 2 NUMBERS, CH - 3 ADDITION, </a:t>
            </a:r>
            <a:r>
              <a:rPr lang="en-US" altLang="en-GB" sz="2200" b="1" dirty="0">
                <a:solidFill>
                  <a:srgbClr val="FF0000"/>
                </a:solidFill>
                <a:latin typeface="Calibri" panose="020F0502020204030204" charset="0"/>
                <a:cs typeface="Calibri" panose="020F0502020204030204" charset="0"/>
                <a:sym typeface="+mn-ea"/>
              </a:rPr>
              <a:t>CH - 4 SUBTRACTION</a:t>
            </a:r>
            <a:r>
              <a:rPr lang="en-US" altLang="en-GB" sz="2200" b="1" dirty="0">
                <a:solidFill>
                  <a:srgbClr val="FF0000"/>
                </a:solidFill>
                <a:latin typeface="Calibri" panose="020F0502020204030204" charset="0"/>
                <a:cs typeface="Calibri" panose="020F0502020204030204" charset="0"/>
                <a:sym typeface="+mn-ea"/>
              </a:rPr>
              <a:t> </a:t>
            </a:r>
            <a:endParaRPr lang="en-US" altLang="en-GB" sz="2200" b="1" dirty="0">
              <a:solidFill>
                <a:srgbClr val="FF0000"/>
              </a:solidFill>
              <a:latin typeface="Calibri" panose="020F0502020204030204" charset="0"/>
              <a:cs typeface="Calibri" panose="020F0502020204030204" charset="0"/>
              <a:sym typeface="+mn-ea"/>
            </a:endParaRPr>
          </a:p>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4" name="Text Box 3"/>
          <p:cNvSpPr txBox="1"/>
          <p:nvPr/>
        </p:nvSpPr>
        <p:spPr>
          <a:xfrm>
            <a:off x="227965" y="955040"/>
            <a:ext cx="3983355"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QA) Fill in the blanks :</a:t>
            </a:r>
            <a:endParaRPr lang="en-US" sz="2800" b="1" dirty="0">
              <a:solidFill>
                <a:schemeClr val="tx1"/>
              </a:solidFill>
              <a:effectLst/>
              <a:sym typeface="+mn-ea"/>
            </a:endParaRPr>
          </a:p>
        </p:txBody>
      </p:sp>
      <p:sp>
        <p:nvSpPr>
          <p:cNvPr id="3" name="Rectangles 2"/>
          <p:cNvSpPr/>
          <p:nvPr/>
        </p:nvSpPr>
        <p:spPr>
          <a:xfrm>
            <a:off x="6984365" y="1102995"/>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3 x 1 = 3</a:t>
            </a:r>
            <a:endParaRPr lang="en-US" b="1">
              <a:solidFill>
                <a:schemeClr val="tx1"/>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ox(in)">
                                      <p:cBhvr>
                                        <p:cTn id="16" dur="2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15"/>
                                        </p:tgtEl>
                                        <p:attrNameLst>
                                          <p:attrName>style.visibility</p:attrName>
                                        </p:attrNameLst>
                                      </p:cBhvr>
                                      <p:to>
                                        <p:strVal val="visible"/>
                                      </p:to>
                                    </p:set>
                                    <p:anim calcmode="lin" valueType="num">
                                      <p:cBhvr>
                                        <p:cTn id="21"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15"/>
                                        </p:tgtEl>
                                        <p:attrNameLst>
                                          <p:attrName>ppt_y</p:attrName>
                                        </p:attrNameLst>
                                      </p:cBhvr>
                                      <p:tavLst>
                                        <p:tav tm="0">
                                          <p:val>
                                            <p:strVal val="#ppt_y"/>
                                          </p:val>
                                        </p:tav>
                                        <p:tav tm="100000">
                                          <p:val>
                                            <p:strVal val="#ppt_y"/>
                                          </p:val>
                                        </p:tav>
                                      </p:tavLst>
                                    </p:anim>
                                    <p:anim calcmode="lin" valueType="num">
                                      <p:cBhvr>
                                        <p:cTn id="23"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41" presetClass="entr" presetSubtype="0" fill="hold" grpId="0" nodeType="clickEffect">
                                  <p:stCondLst>
                                    <p:cond delay="0"/>
                                  </p:stCondLst>
                                  <p:iterate type="lt">
                                    <p:tmPct val="10000"/>
                                  </p:iterate>
                                  <p:childTnLst>
                                    <p:set>
                                      <p:cBhvr>
                                        <p:cTn id="29" dur="1" fill="hold">
                                          <p:stCondLst>
                                            <p:cond delay="0"/>
                                          </p:stCondLst>
                                        </p:cTn>
                                        <p:tgtEl>
                                          <p:spTgt spid="11"/>
                                        </p:tgtEl>
                                        <p:attrNameLst>
                                          <p:attrName>style.visibility</p:attrName>
                                        </p:attrNameLst>
                                      </p:cBhvr>
                                      <p:to>
                                        <p:strVal val="visible"/>
                                      </p:to>
                                    </p:set>
                                    <p:anim calcmode="lin" valueType="num">
                                      <p:cBhvr>
                                        <p:cTn id="30"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11"/>
                                        </p:tgtEl>
                                        <p:attrNameLst>
                                          <p:attrName>ppt_y</p:attrName>
                                        </p:attrNameLst>
                                      </p:cBhvr>
                                      <p:tavLst>
                                        <p:tav tm="0">
                                          <p:val>
                                            <p:strVal val="#ppt_y"/>
                                          </p:val>
                                        </p:tav>
                                        <p:tav tm="100000">
                                          <p:val>
                                            <p:strVal val="#ppt_y"/>
                                          </p:val>
                                        </p:tav>
                                      </p:tavLst>
                                    </p:anim>
                                    <p:anim calcmode="lin" valueType="num">
                                      <p:cBhvr>
                                        <p:cTn id="32"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41" presetClass="entr" presetSubtype="0" fill="hold" grpId="0" nodeType="clickEffect">
                                  <p:stCondLst>
                                    <p:cond delay="0"/>
                                  </p:stCondLst>
                                  <p:iterate type="lt">
                                    <p:tmPct val="10000"/>
                                  </p:iterate>
                                  <p:childTnLst>
                                    <p:set>
                                      <p:cBhvr>
                                        <p:cTn id="38" dur="1" fill="hold">
                                          <p:stCondLst>
                                            <p:cond delay="0"/>
                                          </p:stCondLst>
                                        </p:cTn>
                                        <p:tgtEl>
                                          <p:spTgt spid="12"/>
                                        </p:tgtEl>
                                        <p:attrNameLst>
                                          <p:attrName>style.visibility</p:attrName>
                                        </p:attrNameLst>
                                      </p:cBhvr>
                                      <p:to>
                                        <p:strVal val="visible"/>
                                      </p:to>
                                    </p:set>
                                    <p:anim calcmode="lin" valueType="num">
                                      <p:cBhvr>
                                        <p:cTn id="39" dur="500" fill="hold"/>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id="40" dur="500" fill="hold"/>
                                        <p:tgtEl>
                                          <p:spTgt spid="12"/>
                                        </p:tgtEl>
                                        <p:attrNameLst>
                                          <p:attrName>ppt_y</p:attrName>
                                        </p:attrNameLst>
                                      </p:cBhvr>
                                      <p:tavLst>
                                        <p:tav tm="0">
                                          <p:val>
                                            <p:strVal val="#ppt_y"/>
                                          </p:val>
                                        </p:tav>
                                        <p:tav tm="100000">
                                          <p:val>
                                            <p:strVal val="#ppt_y"/>
                                          </p:val>
                                        </p:tav>
                                      </p:tavLst>
                                    </p:anim>
                                    <p:anim calcmode="lin" valueType="num">
                                      <p:cBhvr>
                                        <p:cTn id="41" dur="500" fill="hold"/>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id="42" dur="500" fill="hold"/>
                                        <p:tgtEl>
                                          <p:spTgt spid="12"/>
                                        </p:tgtEl>
                                        <p:attrNameLst>
                                          <p:attrName>ppt_w</p:attrName>
                                        </p:attrNameLst>
                                      </p:cBhvr>
                                      <p:tavLst>
                                        <p:tav tm="0">
                                          <p:val>
                                            <p:strVal val="#ppt_w/10"/>
                                          </p:val>
                                        </p:tav>
                                        <p:tav tm="50000">
                                          <p:val>
                                            <p:strVal val="#ppt_w+.01"/>
                                          </p:val>
                                        </p:tav>
                                        <p:tav tm="100000">
                                          <p:val>
                                            <p:strVal val="#ppt_w"/>
                                          </p:val>
                                        </p:tav>
                                      </p:tavLst>
                                    </p:anim>
                                    <p:animEffect transition="in" filter="fade">
                                      <p:cBhvr>
                                        <p:cTn id="43" dur="500" tmFilter="0,0; .5, 1; 1, 1"/>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1" grpId="0"/>
      <p:bldP spid="12" grpId="0"/>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2097157" name="Google Shape;63;p14"/>
          <p:cNvPicPr preferRelativeResize="0"/>
          <p:nvPr/>
        </p:nvPicPr>
        <p:blipFill rotWithShape="1">
          <a:blip r:embed="rId1"/>
          <a:srcRect/>
          <a:stretch>
            <a:fillRect/>
          </a:stretch>
        </p:blipFill>
        <p:spPr>
          <a:xfrm>
            <a:off x="7683435" y="217085"/>
            <a:ext cx="1232526" cy="611875"/>
          </a:xfrm>
          <a:prstGeom prst="rect">
            <a:avLst/>
          </a:prstGeom>
          <a:noFill/>
          <a:ln>
            <a:noFill/>
          </a:ln>
        </p:spPr>
      </p:pic>
      <p:sp>
        <p:nvSpPr>
          <p:cNvPr id="4" name="Text Box 3"/>
          <p:cNvSpPr txBox="1"/>
          <p:nvPr/>
        </p:nvSpPr>
        <p:spPr>
          <a:xfrm>
            <a:off x="279400" y="1063625"/>
            <a:ext cx="6734810"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B) Choose  the correct answer:</a:t>
            </a:r>
            <a:endParaRPr lang="en-US" sz="2800" b="1" dirty="0">
              <a:solidFill>
                <a:schemeClr val="tx1"/>
              </a:solidFill>
              <a:effectLst/>
              <a:sym typeface="+mn-ea"/>
            </a:endParaRPr>
          </a:p>
        </p:txBody>
      </p:sp>
      <p:sp>
        <p:nvSpPr>
          <p:cNvPr id="8"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a:t>
            </a:r>
            <a:r>
              <a:rPr lang="en-US" altLang="en-GB" sz="2200" b="1" dirty="0">
                <a:solidFill>
                  <a:srgbClr val="FF0000"/>
                </a:solidFill>
                <a:latin typeface="Calibri" panose="020F0502020204030204" charset="0"/>
                <a:cs typeface="Calibri" panose="020F0502020204030204" charset="0"/>
                <a:sym typeface="+mn-ea"/>
              </a:rPr>
              <a:t>2 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3" name="Google Shape;65;p14"/>
          <p:cNvSpPr txBox="1"/>
          <p:nvPr/>
        </p:nvSpPr>
        <p:spPr>
          <a:xfrm>
            <a:off x="90170" y="1755140"/>
            <a:ext cx="8963660" cy="90678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 The symbol or sign of addition</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is called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________.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(plus / minus)</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5" name="Google Shape;65;p14"/>
          <p:cNvSpPr txBox="1"/>
          <p:nvPr/>
        </p:nvSpPr>
        <p:spPr>
          <a:xfrm>
            <a:off x="90170" y="3048635"/>
            <a:ext cx="8963660" cy="891540"/>
          </a:xfrm>
          <a:prstGeom prst="rect">
            <a:avLst/>
          </a:prstGeom>
          <a:noFill/>
          <a:ln>
            <a:noFill/>
          </a:ln>
        </p:spPr>
        <p:txBody>
          <a:bodyPr spcFirstLastPara="1" wrap="square" lIns="91425" tIns="91425" rIns="91425" bIns="91425" anchor="t" anchorCtr="0">
            <a:noAutofit/>
          </a:bodyPr>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___________(Difference / Sum)  is t</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he answer of   </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subtraction</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400" b="1" i="0" u="none" strike="noStrike" cap="none" dirty="0">
              <a:solidFill>
                <a:schemeClr val="tx1"/>
              </a:solidFill>
              <a:effectLst/>
              <a:latin typeface="Arial" panose="020B0604020202020204" pitchFamily="34" charset="0"/>
              <a:ea typeface="Calibri" panose="020F0502020204030204"/>
              <a:cs typeface="Arial" panose="020B0604020202020204" pitchFamily="34" charset="0"/>
              <a:sym typeface="+mn-ea"/>
            </a:endParaRPr>
          </a:p>
        </p:txBody>
      </p:sp>
      <p:sp>
        <p:nvSpPr>
          <p:cNvPr id="2" name="Rectangles 1"/>
          <p:cNvSpPr/>
          <p:nvPr/>
        </p:nvSpPr>
        <p:spPr>
          <a:xfrm>
            <a:off x="6984365" y="1102995"/>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2 x 1 = 2</a:t>
            </a:r>
            <a:endParaRPr lang="en-US" b="1">
              <a:solidFill>
                <a:schemeClr val="tx1"/>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box(in)">
                                      <p:cBhvr>
                                        <p:cTn id="16" dur="2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nodeType="clickEffect">
                                  <p:stCondLst>
                                    <p:cond delay="0"/>
                                  </p:stCondLst>
                                  <p:iterate type="lt">
                                    <p:tmPct val="10000"/>
                                  </p:iterate>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3"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1" presetClass="entr" presetSubtype="0" fill="hold" nodeType="clickEffect">
                                  <p:stCondLst>
                                    <p:cond delay="0"/>
                                  </p:stCondLst>
                                  <p:iterate type="lt">
                                    <p:tmPct val="10000"/>
                                  </p:iterate>
                                  <p:childTnLst>
                                    <p:set>
                                      <p:cBhvr>
                                        <p:cTn id="29" dur="1" fill="hold">
                                          <p:stCondLst>
                                            <p:cond delay="0"/>
                                          </p:stCondLst>
                                        </p:cTn>
                                        <p:tgtEl>
                                          <p:spTgt spid="3">
                                            <p:txEl>
                                              <p:pRg st="1" end="1"/>
                                            </p:txEl>
                                          </p:spTgt>
                                        </p:tgtEl>
                                        <p:attrNameLst>
                                          <p:attrName>style.visibility</p:attrName>
                                        </p:attrNameLst>
                                      </p:cBhvr>
                                      <p:to>
                                        <p:strVal val="visible"/>
                                      </p:to>
                                    </p:set>
                                    <p:anim calcmode="lin" valueType="num">
                                      <p:cBhvr>
                                        <p:cTn id="30"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2"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3">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1" presetClass="entr" presetSubtype="0" fill="hold" grpId="0" nodeType="clickEffect">
                                  <p:stCondLst>
                                    <p:cond delay="0"/>
                                  </p:stCondLst>
                                  <p:iterate type="lt">
                                    <p:tmPct val="10000"/>
                                  </p:iterate>
                                  <p:childTnLst>
                                    <p:set>
                                      <p:cBhvr>
                                        <p:cTn id="38" dur="1" fill="hold">
                                          <p:stCondLst>
                                            <p:cond delay="0"/>
                                          </p:stCondLst>
                                        </p:cTn>
                                        <p:tgtEl>
                                          <p:spTgt spid="5"/>
                                        </p:tgtEl>
                                        <p:attrNameLst>
                                          <p:attrName>style.visibility</p:attrName>
                                        </p:attrNameLst>
                                      </p:cBhvr>
                                      <p:to>
                                        <p:strVal val="visible"/>
                                      </p:to>
                                    </p:set>
                                    <p:anim calcmode="lin" valueType="num">
                                      <p:cBhvr>
                                        <p:cTn id="39"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40" dur="500" fill="hold"/>
                                        <p:tgtEl>
                                          <p:spTgt spid="5"/>
                                        </p:tgtEl>
                                        <p:attrNameLst>
                                          <p:attrName>ppt_y</p:attrName>
                                        </p:attrNameLst>
                                      </p:cBhvr>
                                      <p:tavLst>
                                        <p:tav tm="0">
                                          <p:val>
                                            <p:strVal val="#ppt_y"/>
                                          </p:val>
                                        </p:tav>
                                        <p:tav tm="100000">
                                          <p:val>
                                            <p:strVal val="#ppt_y"/>
                                          </p:val>
                                        </p:tav>
                                      </p:tavLst>
                                    </p:anim>
                                    <p:anim calcmode="lin" valueType="num">
                                      <p:cBhvr>
                                        <p:cTn id="41"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42"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43"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87575" y="152950"/>
            <a:ext cx="1232526" cy="611875"/>
          </a:xfrm>
          <a:prstGeom prst="rect">
            <a:avLst/>
          </a:prstGeom>
          <a:noFill/>
          <a:ln>
            <a:noFill/>
          </a:ln>
        </p:spPr>
      </p:pic>
      <p:sp>
        <p:nvSpPr>
          <p:cNvPr id="7" name="Rectangles 6"/>
          <p:cNvSpPr/>
          <p:nvPr/>
        </p:nvSpPr>
        <p:spPr>
          <a:xfrm>
            <a:off x="227965" y="2341880"/>
            <a:ext cx="3397885" cy="287020"/>
          </a:xfrm>
          <a:prstGeom prst="rect">
            <a:avLst/>
          </a:prstGeom>
          <a:noFill/>
          <a:ln>
            <a:noFill/>
          </a:ln>
          <a:extLst>
            <a:ext uri="{909E8E84-426E-40DD-AFC4-6F175D3DCCD1}">
              <a14:hiddenFill xmlns:a14="http://schemas.microsoft.com/office/drawing/2010/main">
                <a:solidFill>
                  <a:srgbClr val="0B1F56"/>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dirty="0">
                <a:solidFill>
                  <a:schemeClr val="tx1"/>
                </a:solidFill>
                <a:latin typeface="Arial" panose="020B0604020202020204" pitchFamily="34" charset="0"/>
                <a:cs typeface="Arial" panose="020B0604020202020204" pitchFamily="34" charset="0"/>
                <a:sym typeface="+mn-ea"/>
              </a:rPr>
              <a:t>1) Add the following:</a:t>
            </a:r>
            <a:endParaRPr lang="en-US" sz="2400" b="1" dirty="0">
              <a:solidFill>
                <a:schemeClr val="tx1"/>
              </a:solidFill>
              <a:latin typeface="Arial" panose="020B0604020202020204" pitchFamily="34" charset="0"/>
              <a:cs typeface="Arial" panose="020B0604020202020204" pitchFamily="34" charset="0"/>
              <a:sym typeface="+mn-ea"/>
            </a:endParaRPr>
          </a:p>
        </p:txBody>
      </p:sp>
      <p:sp>
        <p:nvSpPr>
          <p:cNvPr id="16" name="Rectangles 15"/>
          <p:cNvSpPr/>
          <p:nvPr/>
        </p:nvSpPr>
        <p:spPr>
          <a:xfrm>
            <a:off x="3378200" y="2341880"/>
            <a:ext cx="3778885" cy="317500"/>
          </a:xfrm>
          <a:prstGeom prst="rect">
            <a:avLst/>
          </a:prstGeom>
          <a:noFill/>
          <a:ln>
            <a:noFill/>
          </a:ln>
          <a:extLst>
            <a:ext uri="{909E8E84-426E-40DD-AFC4-6F175D3DCCD1}">
              <a14:hiddenFill xmlns:a14="http://schemas.microsoft.com/office/drawing/2010/main">
                <a:solidFill>
                  <a:srgbClr val="4070FF"/>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rgbClr val="000000"/>
                </a:solidFill>
                <a:latin typeface="Arial" panose="020B0604020202020204" pitchFamily="34" charset="0"/>
                <a:ea typeface="Arial" panose="020B0604020202020204"/>
                <a:cs typeface="Arial" panose="020B0604020202020204" pitchFamily="34" charset="0"/>
                <a:sym typeface="Arial" panose="020B0604020202020204"/>
              </a:rPr>
              <a:t>  23315  +   4025   +   54011  </a:t>
            </a:r>
            <a:endParaRPr lang="en-US" sz="2000">
              <a:latin typeface="Arial" panose="020B0604020202020204" pitchFamily="34" charset="0"/>
              <a:cs typeface="Arial" panose="020B0604020202020204" pitchFamily="34" charset="0"/>
            </a:endParaRPr>
          </a:p>
        </p:txBody>
      </p:sp>
      <p:sp>
        <p:nvSpPr>
          <p:cNvPr id="4" name="Rectangles 3"/>
          <p:cNvSpPr/>
          <p:nvPr/>
        </p:nvSpPr>
        <p:spPr>
          <a:xfrm>
            <a:off x="227965" y="3370580"/>
            <a:ext cx="5418455" cy="317500"/>
          </a:xfrm>
          <a:prstGeom prst="rect">
            <a:avLst/>
          </a:prstGeom>
          <a:noFill/>
          <a:ln>
            <a:noFill/>
          </a:ln>
          <a:extLst>
            <a:ext uri="{909E8E84-426E-40DD-AFC4-6F175D3DCCD1}">
              <a14:hiddenFill xmlns:a14="http://schemas.microsoft.com/office/drawing/2010/main">
                <a:solidFill>
                  <a:srgbClr val="4DD60C"/>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400" b="1">
                <a:solidFill>
                  <a:schemeClr val="tx1"/>
                </a:solidFill>
                <a:latin typeface="Arial" panose="020B0604020202020204" pitchFamily="34" charset="0"/>
                <a:cs typeface="Arial" panose="020B0604020202020204" pitchFamily="34" charset="0"/>
              </a:rPr>
              <a:t>2) Take away 18762 from 33141  </a:t>
            </a:r>
            <a:endParaRPr lang="en-US" sz="2400" b="1">
              <a:solidFill>
                <a:schemeClr val="tx1"/>
              </a:solidFill>
              <a:latin typeface="Arial" panose="020B0604020202020204" pitchFamily="34" charset="0"/>
              <a:cs typeface="Arial" panose="020B0604020202020204" pitchFamily="34" charset="0"/>
            </a:endParaRPr>
          </a:p>
        </p:txBody>
      </p:sp>
      <p:sp>
        <p:nvSpPr>
          <p:cNvPr id="8" name="Text Box 7"/>
          <p:cNvSpPr txBox="1"/>
          <p:nvPr/>
        </p:nvSpPr>
        <p:spPr>
          <a:xfrm>
            <a:off x="227965" y="1304925"/>
            <a:ext cx="5134610" cy="521970"/>
          </a:xfrm>
          <a:prstGeom prst="rect">
            <a:avLst/>
          </a:prstGeom>
          <a:noFill/>
        </p:spPr>
        <p:txBody>
          <a:bodyPr wrap="square" rtlCol="0" anchor="t">
            <a:spAutoFit/>
          </a:bodyPr>
          <a:p>
            <a:r>
              <a:rPr lang="en-US" sz="2800" b="1" dirty="0">
                <a:solidFill>
                  <a:schemeClr val="tx1"/>
                </a:solidFill>
                <a:effectLst/>
                <a:sym typeface="+mn-ea"/>
              </a:rPr>
              <a:t>C) Do as directed :</a:t>
            </a:r>
            <a:endParaRPr lang="en-US" sz="2800" b="1" dirty="0">
              <a:solidFill>
                <a:schemeClr val="tx1"/>
              </a:solidFill>
              <a:effectLst/>
              <a:sym typeface="+mn-ea"/>
            </a:endParaRPr>
          </a:p>
        </p:txBody>
      </p:sp>
      <p:sp>
        <p:nvSpPr>
          <p:cNvPr id="9"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- 2 NUMBERS, CH - 3 ADDITION, </a:t>
            </a:r>
            <a:r>
              <a:rPr lang="en-US" altLang="en-GB" sz="2200" b="1" dirty="0">
                <a:solidFill>
                  <a:srgbClr val="FF0000"/>
                </a:solidFill>
                <a:latin typeface="Calibri" panose="020F0502020204030204" charset="0"/>
                <a:cs typeface="Calibri" panose="020F0502020204030204" charset="0"/>
                <a:sym typeface="+mn-ea"/>
              </a:rPr>
              <a:t>CH - 4 SUBTRACTION</a:t>
            </a:r>
            <a:r>
              <a:rPr lang="en-US" altLang="en-GB" sz="2200" b="1" dirty="0">
                <a:solidFill>
                  <a:srgbClr val="FF0000"/>
                </a:solidFill>
                <a:latin typeface="Calibri" panose="020F0502020204030204" charset="0"/>
                <a:cs typeface="Calibri" panose="020F0502020204030204" charset="0"/>
                <a:sym typeface="+mn-ea"/>
              </a:rPr>
              <a:t> </a:t>
            </a:r>
            <a:endParaRPr lang="en-US" altLang="en-GB" sz="2200" b="1" dirty="0">
              <a:solidFill>
                <a:srgbClr val="FF0000"/>
              </a:solidFill>
              <a:latin typeface="Calibri" panose="020F0502020204030204" charset="0"/>
              <a:cs typeface="Calibri" panose="020F0502020204030204" charset="0"/>
              <a:sym typeface="+mn-ea"/>
            </a:endParaRPr>
          </a:p>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3" name="Rectangles 2"/>
          <p:cNvSpPr/>
          <p:nvPr/>
        </p:nvSpPr>
        <p:spPr>
          <a:xfrm>
            <a:off x="6963410" y="1220470"/>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2 x 2 = 4</a:t>
            </a:r>
            <a:endParaRPr lang="en-US"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ox(in)">
                                      <p:cBhvr>
                                        <p:cTn id="16" dur="2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7" presetClass="entr" presetSubtype="8" fill="hold" grpId="0" nodeType="clickEffect">
                                  <p:stCondLst>
                                    <p:cond delay="0"/>
                                  </p:stCondLst>
                                  <p:iterate type="lt">
                                    <p:tmPct val="10000"/>
                                  </p:iterate>
                                  <p:childTnLst>
                                    <p:set>
                                      <p:cBhvr>
                                        <p:cTn id="20" dur="1000" fill="hold">
                                          <p:stCondLst>
                                            <p:cond delay="0"/>
                                          </p:stCondLst>
                                        </p:cTn>
                                        <p:tgtEl>
                                          <p:spTgt spid="7"/>
                                        </p:tgtEl>
                                        <p:attrNameLst>
                                          <p:attrName>style.visibility</p:attrName>
                                        </p:attrNameLst>
                                      </p:cBhvr>
                                      <p:to>
                                        <p:strVal val="visible"/>
                                      </p:to>
                                    </p:set>
                                    <p:anim calcmode="lin" valueType="num">
                                      <p:cBhvr additive="base">
                                        <p:cTn id="21" dur="1000" fill="hold"/>
                                        <p:tgtEl>
                                          <p:spTgt spid="7"/>
                                        </p:tgtEl>
                                        <p:attrNameLst>
                                          <p:attrName>ppt_x</p:attrName>
                                        </p:attrNameLst>
                                      </p:cBhvr>
                                      <p:tavLst>
                                        <p:tav tm="0">
                                          <p:val>
                                            <p:strVal val="0-#ppt_w/2"/>
                                          </p:val>
                                        </p:tav>
                                        <p:tav tm="100000">
                                          <p:val>
                                            <p:strVal val="#ppt_x"/>
                                          </p:val>
                                        </p:tav>
                                      </p:tavLst>
                                    </p:anim>
                                    <p:anim calcmode="lin" valueType="num">
                                      <p:cBhvr additive="base">
                                        <p:cTn id="22" dur="1000" fill="hold"/>
                                        <p:tgtEl>
                                          <p:spTgt spid="7"/>
                                        </p:tgtEl>
                                        <p:attrNameLst>
                                          <p:attrName>ppt_y</p:attrName>
                                        </p:attrNameLst>
                                      </p:cBhvr>
                                      <p:tavLst>
                                        <p:tav tm="0">
                                          <p:val>
                                            <p:strVal val="#ppt_y"/>
                                          </p:val>
                                        </p:tav>
                                        <p:tav tm="100000">
                                          <p:val>
                                            <p:strVal val="#ppt_y"/>
                                          </p:val>
                                        </p:tav>
                                      </p:tavLst>
                                    </p:anim>
                                  </p:childTnLst>
                                </p:cTn>
                              </p:par>
                            </p:childTnLst>
                          </p:cTn>
                        </p:par>
                        <p:par>
                          <p:cTn id="23" fill="hold">
                            <p:stCondLst>
                              <p:cond delay="3000"/>
                            </p:stCondLst>
                            <p:childTnLst>
                              <p:par>
                                <p:cTn id="24" presetID="41" presetClass="entr" presetSubtype="0" fill="hold" grpId="0" nodeType="afterEffect">
                                  <p:stCondLst>
                                    <p:cond delay="0"/>
                                  </p:stCondLst>
                                  <p:iterate type="lt">
                                    <p:tmPct val="10000"/>
                                  </p:iterate>
                                  <p:childTnLst>
                                    <p:set>
                                      <p:cBhvr>
                                        <p:cTn id="25" dur="1" fill="hold">
                                          <p:stCondLst>
                                            <p:cond delay="0"/>
                                          </p:stCondLst>
                                        </p:cTn>
                                        <p:tgtEl>
                                          <p:spTgt spid="16"/>
                                        </p:tgtEl>
                                        <p:attrNameLst>
                                          <p:attrName>style.visibility</p:attrName>
                                        </p:attrNameLst>
                                      </p:cBhvr>
                                      <p:to>
                                        <p:strVal val="visible"/>
                                      </p:to>
                                    </p:set>
                                    <p:anim calcmode="lin" valueType="num">
                                      <p:cBhvr>
                                        <p:cTn id="26" dur="500" fill="hold"/>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16"/>
                                        </p:tgtEl>
                                        <p:attrNameLst>
                                          <p:attrName>ppt_y</p:attrName>
                                        </p:attrNameLst>
                                      </p:cBhvr>
                                      <p:tavLst>
                                        <p:tav tm="0">
                                          <p:val>
                                            <p:strVal val="#ppt_y"/>
                                          </p:val>
                                        </p:tav>
                                        <p:tav tm="100000">
                                          <p:val>
                                            <p:strVal val="#ppt_y"/>
                                          </p:val>
                                        </p:tav>
                                      </p:tavLst>
                                    </p:anim>
                                    <p:anim calcmode="lin" valueType="num">
                                      <p:cBhvr>
                                        <p:cTn id="28" dur="500" fill="hold"/>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16"/>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41" presetClass="entr" presetSubtype="0" fill="hold" grpId="0" nodeType="clickEffect">
                                  <p:stCondLst>
                                    <p:cond delay="0"/>
                                  </p:stCondLst>
                                  <p:iterate type="lt">
                                    <p:tmPct val="10000"/>
                                  </p:iterate>
                                  <p:childTnLst>
                                    <p:set>
                                      <p:cBhvr>
                                        <p:cTn id="34" dur="1" fill="hold">
                                          <p:stCondLst>
                                            <p:cond delay="0"/>
                                          </p:stCondLst>
                                        </p:cTn>
                                        <p:tgtEl>
                                          <p:spTgt spid="4"/>
                                        </p:tgtEl>
                                        <p:attrNameLst>
                                          <p:attrName>style.visibility</p:attrName>
                                        </p:attrNameLst>
                                      </p:cBhvr>
                                      <p:to>
                                        <p:strVal val="visible"/>
                                      </p:to>
                                    </p:set>
                                    <p:anim calcmode="lin" valueType="num">
                                      <p:cBhvr>
                                        <p:cTn id="35"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36" dur="500" fill="hold"/>
                                        <p:tgtEl>
                                          <p:spTgt spid="4"/>
                                        </p:tgtEl>
                                        <p:attrNameLst>
                                          <p:attrName>ppt_y</p:attrName>
                                        </p:attrNameLst>
                                      </p:cBhvr>
                                      <p:tavLst>
                                        <p:tav tm="0">
                                          <p:val>
                                            <p:strVal val="#ppt_y"/>
                                          </p:val>
                                        </p:tav>
                                        <p:tav tm="100000">
                                          <p:val>
                                            <p:strVal val="#ppt_y"/>
                                          </p:val>
                                        </p:tav>
                                      </p:tavLst>
                                    </p:anim>
                                    <p:anim calcmode="lin" valueType="num">
                                      <p:cBhvr>
                                        <p:cTn id="37"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38"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39" dur="500" tmFilter="0,0; .5, 1; 1, 1"/>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16" grpId="0" bldLvl="0" animBg="1"/>
      <p:bldP spid="4" grpId="0" bldLvl="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698040" y="217720"/>
            <a:ext cx="1232526" cy="611875"/>
          </a:xfrm>
          <a:prstGeom prst="rect">
            <a:avLst/>
          </a:prstGeom>
          <a:noFill/>
          <a:ln>
            <a:noFill/>
          </a:ln>
        </p:spPr>
      </p:pic>
      <p:sp>
        <p:nvSpPr>
          <p:cNvPr id="17"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p>
            <a:pPr>
              <a:buSzPts val="1800"/>
            </a:pPr>
            <a:r>
              <a:rPr lang="en-US" altLang="en-GB" sz="2200" b="1" dirty="0">
                <a:solidFill>
                  <a:srgbClr val="FF0000"/>
                </a:solidFill>
                <a:latin typeface="Calibri" panose="020F0502020204030204" charset="0"/>
                <a:cs typeface="Calibri" panose="020F0502020204030204" charset="0"/>
                <a:sym typeface="+mn-ea"/>
              </a:rPr>
              <a:t>CH - 2 </a:t>
            </a:r>
            <a:r>
              <a:rPr lang="en-US" altLang="en-GB" sz="2200" b="1" dirty="0">
                <a:solidFill>
                  <a:srgbClr val="FF0000"/>
                </a:solidFill>
                <a:latin typeface="Calibri" panose="020F0502020204030204" charset="0"/>
                <a:cs typeface="Calibri" panose="020F0502020204030204" charset="0"/>
                <a:sym typeface="+mn-ea"/>
              </a:rPr>
              <a:t>NUMBERS, CH - 3 ADDITION, CH - 4 SUBTRACTION</a:t>
            </a:r>
            <a:endParaRPr lang="en-US" altLang="en-GB" sz="2200" b="1" dirty="0">
              <a:solidFill>
                <a:srgbClr val="FF0000"/>
              </a:solidFill>
              <a:latin typeface="Calibri" panose="020F0502020204030204" charset="0"/>
              <a:cs typeface="Calibri" panose="020F0502020204030204" charset="0"/>
              <a:sym typeface="+mn-ea"/>
            </a:endParaRPr>
          </a:p>
          <a:p>
            <a:pPr>
              <a:buSzPts val="1800"/>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2" name="Rectangles 1"/>
          <p:cNvSpPr/>
          <p:nvPr/>
        </p:nvSpPr>
        <p:spPr>
          <a:xfrm>
            <a:off x="213360" y="1461770"/>
            <a:ext cx="8702675" cy="1162685"/>
          </a:xfrm>
          <a:prstGeom prst="rect">
            <a:avLst/>
          </a:prstGeom>
          <a:noFill/>
          <a:ln>
            <a:noFill/>
          </a:ln>
          <a:extLst>
            <a:ext uri="{909E8E84-426E-40DD-AFC4-6F175D3DCCD1}">
              <a14:hiddenFill xmlns:a14="http://schemas.microsoft.com/office/drawing/2010/main">
                <a:solidFill>
                  <a:schemeClr val="accent6">
                    <a:lumMod val="75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chemeClr val="tx1"/>
                </a:solidFill>
              </a:rPr>
              <a:t>1)   Form the greatest and smallest 4-digit numbers without repeating the digits from the digits   2, 5, 8, 3   and find its difference.</a:t>
            </a:r>
            <a:endParaRPr lang="en-US" sz="2000" b="1">
              <a:solidFill>
                <a:schemeClr val="tx1"/>
              </a:solidFill>
            </a:endParaRPr>
          </a:p>
        </p:txBody>
      </p:sp>
      <p:sp>
        <p:nvSpPr>
          <p:cNvPr id="3" name="Rectangles 2"/>
          <p:cNvSpPr/>
          <p:nvPr/>
        </p:nvSpPr>
        <p:spPr>
          <a:xfrm>
            <a:off x="227965" y="2879090"/>
            <a:ext cx="8702675" cy="981710"/>
          </a:xfrm>
          <a:prstGeom prst="rect">
            <a:avLst/>
          </a:prstGeom>
          <a:noFill/>
          <a:ln>
            <a:noFill/>
          </a:ln>
          <a:extLst>
            <a:ext uri="{909E8E84-426E-40DD-AFC4-6F175D3DCCD1}">
              <a14:hiddenFill xmlns:a14="http://schemas.microsoft.com/office/drawing/2010/main">
                <a:solidFill>
                  <a:schemeClr val="accent6">
                    <a:lumMod val="75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000" b="1">
                <a:solidFill>
                  <a:schemeClr val="tx1"/>
                </a:solidFill>
              </a:rPr>
              <a:t>2)</a:t>
            </a:r>
            <a:r>
              <a:rPr lang="en-US" sz="2000" b="1" dirty="0">
                <a:solidFill>
                  <a:schemeClr val="tx1"/>
                </a:solidFill>
                <a:latin typeface="+mj-lt"/>
                <a:cs typeface="+mj-lt"/>
                <a:sym typeface="+mn-ea"/>
              </a:rPr>
              <a:t> Add the smallest 4-digit number with the greatest </a:t>
            </a:r>
            <a:r>
              <a:rPr lang="en-US" sz="2000" b="1" dirty="0">
                <a:solidFill>
                  <a:schemeClr val="tx1"/>
                </a:solidFill>
                <a:latin typeface="+mj-lt"/>
                <a:cs typeface="+mj-lt"/>
                <a:sym typeface="+mn-ea"/>
              </a:rPr>
              <a:t>4-digit number and find the sum</a:t>
            </a:r>
            <a:r>
              <a:rPr lang="en-US" sz="2000" b="1" dirty="0">
                <a:solidFill>
                  <a:schemeClr val="tx1"/>
                </a:solidFill>
                <a:effectLst>
                  <a:outerShdw blurRad="38100" dist="19050" dir="2700000" algn="tl" rotWithShape="0">
                    <a:schemeClr val="dk1">
                      <a:alpha val="40000"/>
                    </a:schemeClr>
                  </a:outerShdw>
                </a:effectLst>
                <a:latin typeface="+mj-lt"/>
                <a:cs typeface="+mj-lt"/>
                <a:sym typeface="+mn-ea"/>
              </a:rPr>
              <a:t>?</a:t>
            </a:r>
            <a:r>
              <a:rPr lang="en-US" sz="2000" b="1" dirty="0">
                <a:solidFill>
                  <a:schemeClr val="bg1"/>
                </a:solidFill>
                <a:latin typeface="+mj-lt"/>
                <a:cs typeface="+mj-lt"/>
                <a:sym typeface="+mn-ea"/>
              </a:rPr>
              <a:t>digi</a:t>
            </a:r>
            <a:r>
              <a:rPr lang="en-US" sz="2000" b="1" dirty="0">
                <a:solidFill>
                  <a:schemeClr val="bg1"/>
                </a:solidFill>
                <a:latin typeface="Algerian" panose="04020705040A02060702" pitchFamily="82" charset="0"/>
                <a:sym typeface="+mn-ea"/>
              </a:rPr>
              <a:t>t numbers+</a:t>
            </a:r>
            <a:endParaRPr lang="en-US" sz="2000" b="1">
              <a:solidFill>
                <a:schemeClr val="tx1"/>
              </a:solidFill>
            </a:endParaRPr>
          </a:p>
        </p:txBody>
      </p:sp>
      <p:sp>
        <p:nvSpPr>
          <p:cNvPr id="5" name="Text Box 4"/>
          <p:cNvSpPr txBox="1"/>
          <p:nvPr/>
        </p:nvSpPr>
        <p:spPr>
          <a:xfrm>
            <a:off x="294005" y="1019175"/>
            <a:ext cx="2124075" cy="521970"/>
          </a:xfrm>
          <a:prstGeom prst="rect">
            <a:avLst/>
          </a:prstGeom>
          <a:noFill/>
        </p:spPr>
        <p:txBody>
          <a:bodyPr wrap="square" rtlCol="0" anchor="t">
            <a:spAutoFit/>
          </a:bodyPr>
          <a:p>
            <a:r>
              <a:rPr lang="en-US" sz="2800" b="1" dirty="0">
                <a:solidFill>
                  <a:schemeClr val="tx1"/>
                </a:solidFill>
                <a:effectLst/>
                <a:sym typeface="+mn-ea"/>
              </a:rPr>
              <a:t>D) Solve :</a:t>
            </a:r>
            <a:endParaRPr lang="en-US" sz="2800" b="1" dirty="0">
              <a:solidFill>
                <a:schemeClr val="tx1"/>
              </a:solidFill>
              <a:effectLst/>
              <a:sym typeface="+mn-ea"/>
            </a:endParaRPr>
          </a:p>
        </p:txBody>
      </p:sp>
      <p:sp>
        <p:nvSpPr>
          <p:cNvPr id="4" name="Rectangles 3"/>
          <p:cNvSpPr/>
          <p:nvPr/>
        </p:nvSpPr>
        <p:spPr>
          <a:xfrm>
            <a:off x="6984365" y="1102995"/>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2 x 3 = 6</a:t>
            </a:r>
            <a:endParaRPr lang="en-US" b="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
                                        </p:tgtEl>
                                        <p:attrNameLst>
                                          <p:attrName>ppt_y</p:attrName>
                                        </p:attrNameLst>
                                      </p:cBhvr>
                                      <p:tavLst>
                                        <p:tav tm="0">
                                          <p:val>
                                            <p:strVal val="#ppt_y"/>
                                          </p:val>
                                        </p:tav>
                                        <p:tav tm="100000">
                                          <p:val>
                                            <p:strVal val="#ppt_y"/>
                                          </p:val>
                                        </p:tav>
                                      </p:tavLst>
                                    </p:anim>
                                    <p:anim calcmode="lin" valueType="num">
                                      <p:cBhvr>
                                        <p:cTn id="9"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ox(in)">
                                      <p:cBhvr>
                                        <p:cTn id="16" dur="2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2"/>
                                        </p:tgtEl>
                                        <p:attrNameLst>
                                          <p:attrName>ppt_y</p:attrName>
                                        </p:attrNameLst>
                                      </p:cBhvr>
                                      <p:tavLst>
                                        <p:tav tm="0">
                                          <p:val>
                                            <p:strVal val="#ppt_y"/>
                                          </p:val>
                                        </p:tav>
                                        <p:tav tm="100000">
                                          <p:val>
                                            <p:strVal val="#ppt_y"/>
                                          </p:val>
                                        </p:tav>
                                      </p:tavLst>
                                    </p:anim>
                                    <p:anim calcmode="lin" valueType="num">
                                      <p:cBhvr>
                                        <p:cTn id="23"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41" presetClass="entr" presetSubtype="0" fill="hold" grpId="0" nodeType="clickEffect">
                                  <p:stCondLst>
                                    <p:cond delay="0"/>
                                  </p:stCondLst>
                                  <p:iterate type="lt">
                                    <p:tmPct val="10000"/>
                                  </p:iterate>
                                  <p:childTnLst>
                                    <p:set>
                                      <p:cBhvr>
                                        <p:cTn id="29" dur="1" fill="hold">
                                          <p:stCondLst>
                                            <p:cond delay="0"/>
                                          </p:stCondLst>
                                        </p:cTn>
                                        <p:tgtEl>
                                          <p:spTgt spid="3"/>
                                        </p:tgtEl>
                                        <p:attrNameLst>
                                          <p:attrName>style.visibility</p:attrName>
                                        </p:attrNameLst>
                                      </p:cBhvr>
                                      <p:to>
                                        <p:strVal val="visible"/>
                                      </p:to>
                                    </p:set>
                                    <p:anim calcmode="lin" valueType="num">
                                      <p:cBhvr>
                                        <p:cTn id="30"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3"/>
                                        </p:tgtEl>
                                        <p:attrNameLst>
                                          <p:attrName>ppt_y</p:attrName>
                                        </p:attrNameLst>
                                      </p:cBhvr>
                                      <p:tavLst>
                                        <p:tav tm="0">
                                          <p:val>
                                            <p:strVal val="#ppt_y"/>
                                          </p:val>
                                        </p:tav>
                                        <p:tav tm="100000">
                                          <p:val>
                                            <p:strVal val="#ppt_y"/>
                                          </p:val>
                                        </p:tav>
                                      </p:tavLst>
                                    </p:anim>
                                    <p:anim calcmode="lin" valueType="num">
                                      <p:cBhvr>
                                        <p:cTn id="32"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15" name="Google Shape;65;p14"/>
          <p:cNvSpPr txBox="1"/>
          <p:nvPr/>
        </p:nvSpPr>
        <p:spPr>
          <a:xfrm>
            <a:off x="227965" y="1537970"/>
            <a:ext cx="8688070"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1</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 By adding 1 to the largest 3-digit number we get 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1" name="Google Shape;65;p14"/>
          <p:cNvSpPr txBox="1"/>
          <p:nvPr/>
        </p:nvSpPr>
        <p:spPr>
          <a:xfrm>
            <a:off x="227965" y="2354580"/>
            <a:ext cx="8852535" cy="1249680"/>
          </a:xfrm>
          <a:prstGeom prst="rect">
            <a:avLst/>
          </a:prstGeom>
          <a:noFill/>
          <a:ln>
            <a:noFill/>
          </a:ln>
        </p:spPr>
        <p:txBody>
          <a:bodyPr spcFirstLastPara="1" wrap="square" lIns="91425" tIns="91425" rIns="91425" bIns="91425" anchor="t" anchorCtr="0">
            <a:noAutofit/>
          </a:bodyPr>
          <a:p>
            <a:pPr marL="0" marR="0" lvl="0" indent="0" algn="l" rtl="0">
              <a:lnSpc>
                <a:spcPct val="15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2) The successor and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predecessor </a:t>
            </a: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of 3900 is _______ and 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sp>
        <p:nvSpPr>
          <p:cNvPr id="12" name="Google Shape;65;p14"/>
          <p:cNvSpPr txBox="1"/>
          <p:nvPr/>
        </p:nvSpPr>
        <p:spPr>
          <a:xfrm>
            <a:off x="227965" y="3855720"/>
            <a:ext cx="7301865" cy="457200"/>
          </a:xfrm>
          <a:prstGeom prst="rect">
            <a:avLst/>
          </a:prstGeom>
          <a:noFill/>
          <a:ln>
            <a:noFill/>
          </a:ln>
        </p:spPr>
        <p:txBody>
          <a:bodyPr spcFirstLastPara="1" wrap="square" lIns="91425" tIns="91425" rIns="91425" bIns="91425" anchor="t" anchorCtr="0">
            <a:noAutofit/>
          </a:bodyPr>
          <a:lstStyle/>
          <a:p>
            <a:pPr marL="0" marR="0" lvl="0" indent="0" algn="l" rtl="0">
              <a:lnSpc>
                <a:spcPct val="80000"/>
              </a:lnSpc>
              <a:buClr>
                <a:srgbClr val="000000"/>
              </a:buClr>
              <a:buSzPts val="1400"/>
              <a:buFont typeface="Arial" panose="020B0604020202020204"/>
              <a:buNone/>
            </a:pPr>
            <a:r>
              <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rPr>
              <a:t>3) The expanded form of 7501 is ______________.</a:t>
            </a:r>
            <a:endParaRPr lang="en-US" sz="24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80000"/>
              </a:lnSpc>
              <a:buClr>
                <a:srgbClr val="000000"/>
              </a:buClr>
              <a:buSzPts val="1400"/>
              <a:buFont typeface="Arial" panose="020B0604020202020204"/>
              <a:buNone/>
            </a:pPr>
            <a:endPar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2800" b="1" dirty="0">
                <a:solidFill>
                  <a:schemeClr val="tx1"/>
                </a:solidFill>
                <a:effectLst/>
                <a:latin typeface="Arial" panose="020B0604020202020204" pitchFamily="34" charset="0"/>
                <a:ea typeface="Roboto" panose="02000000000000000000"/>
                <a:cs typeface="Arial" panose="020B0604020202020204" pitchFamily="34" charset="0"/>
                <a:sym typeface="+mn-ea"/>
              </a:rPr>
              <a:t> </a:t>
            </a: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dirty="0">
              <a:solidFill>
                <a:schemeClr val="tx1"/>
              </a:solidFill>
              <a:effectLst>
                <a:outerShdw blurRad="38100" dist="19050" dir="2700000" algn="tl" rotWithShape="0">
                  <a:schemeClr val="dk1">
                    <a:alpha val="40000"/>
                  </a:schemeClr>
                </a:outerShdw>
              </a:effectLst>
              <a:latin typeface="Arial" panose="020B0604020202020204" pitchFamily="34" charset="0"/>
              <a:ea typeface="Roboto" panose="02000000000000000000"/>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2000" b="1" i="0" u="none" strike="noStrike" cap="none" dirty="0">
              <a:solidFill>
                <a:schemeClr val="tx1"/>
              </a:solidFill>
              <a:effectLst>
                <a:outerShdw blurRad="38100" dist="19050" dir="2700000" algn="tl" rotWithShape="0">
                  <a:schemeClr val="dk1">
                    <a:alpha val="40000"/>
                  </a:schemeClr>
                </a:outerShdw>
              </a:effectLst>
              <a:latin typeface="Arial" panose="020B0604020202020204" pitchFamily="34" charset="0"/>
              <a:ea typeface="Calibri" panose="020F0502020204030204"/>
              <a:cs typeface="Arial" panose="020B0604020202020204" pitchFamily="34" charset="0"/>
              <a:sym typeface="+mn-ea"/>
            </a:endParaRPr>
          </a:p>
        </p:txBody>
      </p:sp>
      <p:pic>
        <p:nvPicPr>
          <p:cNvPr id="2097157" name="Google Shape;63;p14"/>
          <p:cNvPicPr preferRelativeResize="0"/>
          <p:nvPr/>
        </p:nvPicPr>
        <p:blipFill rotWithShape="1">
          <a:blip r:embed="rId1"/>
          <a:srcRect/>
          <a:stretch>
            <a:fillRect/>
          </a:stretch>
        </p:blipFill>
        <p:spPr>
          <a:xfrm>
            <a:off x="7683435" y="152950"/>
            <a:ext cx="1232526" cy="611875"/>
          </a:xfrm>
          <a:prstGeom prst="rect">
            <a:avLst/>
          </a:prstGeom>
          <a:noFill/>
          <a:ln>
            <a:noFill/>
          </a:ln>
        </p:spPr>
      </p:pic>
      <p:sp>
        <p:nvSpPr>
          <p:cNvPr id="2" name="Google Shape;64;p14"/>
          <p:cNvSpPr txBox="1"/>
          <p:nvPr/>
        </p:nvSpPr>
        <p:spPr>
          <a:xfrm>
            <a:off x="227850" y="152750"/>
            <a:ext cx="8688300" cy="741444"/>
          </a:xfrm>
          <a:prstGeom prst="rect">
            <a:avLst/>
          </a:prstGeom>
          <a:noFill/>
          <a:ln>
            <a:noFill/>
          </a:ln>
        </p:spPr>
        <p:txBody>
          <a:bodyPr spcFirstLastPara="1" wrap="square" lIns="91425" tIns="91425" rIns="91425" bIns="91425" anchor="t" anchorCtr="0">
            <a:noAutofit/>
          </a:bodyPr>
          <a:lstStyle/>
          <a:p>
            <a:pPr>
              <a:buSzPts val="1800"/>
            </a:pPr>
            <a:r>
              <a:rPr lang="en-US" altLang="en-GB" sz="2200" b="1" dirty="0">
                <a:solidFill>
                  <a:srgbClr val="FF0000"/>
                </a:solidFill>
                <a:latin typeface="Calibri" panose="020F0502020204030204" charset="0"/>
                <a:cs typeface="Calibri" panose="020F0502020204030204" charset="0"/>
                <a:sym typeface="+mn-ea"/>
              </a:rPr>
              <a:t>CH - 2 NUMBERS, CH - 3 ADDITION, </a:t>
            </a:r>
            <a:r>
              <a:rPr lang="en-US" altLang="en-GB" sz="2200" b="1" dirty="0">
                <a:solidFill>
                  <a:srgbClr val="FF0000"/>
                </a:solidFill>
                <a:latin typeface="Calibri" panose="020F0502020204030204" charset="0"/>
                <a:cs typeface="Calibri" panose="020F0502020204030204" charset="0"/>
                <a:sym typeface="+mn-ea"/>
              </a:rPr>
              <a:t>CH - 4 SUBTRACTION</a:t>
            </a:r>
            <a:r>
              <a:rPr lang="en-US" altLang="en-GB" sz="2200" b="1" dirty="0">
                <a:solidFill>
                  <a:srgbClr val="FF0000"/>
                </a:solidFill>
                <a:latin typeface="Calibri" panose="020F0502020204030204" charset="0"/>
                <a:cs typeface="Calibri" panose="020F0502020204030204" charset="0"/>
                <a:sym typeface="+mn-ea"/>
              </a:rPr>
              <a:t> </a:t>
            </a:r>
            <a:endParaRPr lang="en-US" altLang="en-GB" sz="2200" b="1" dirty="0">
              <a:solidFill>
                <a:srgbClr val="FF0000"/>
              </a:solidFill>
              <a:latin typeface="Calibri" panose="020F0502020204030204" charset="0"/>
              <a:cs typeface="Calibri" panose="020F0502020204030204" charset="0"/>
              <a:sym typeface="+mn-ea"/>
            </a:endParaRPr>
          </a:p>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200" b="1" dirty="0">
                <a:latin typeface="Calibri" panose="020F0502020204030204" charset="0"/>
                <a:cs typeface="Calibri" panose="020F0502020204030204" charset="0"/>
                <a:sym typeface="+mn-ea"/>
              </a:rPr>
              <a:t>REVISION TEST 1</a:t>
            </a:r>
            <a:r>
              <a:rPr lang="en-US" sz="2200" b="1" dirty="0">
                <a:latin typeface="Calibri" panose="020F0502020204030204" charset="0"/>
                <a:cs typeface="Calibri" panose="020F0502020204030204" charset="0"/>
                <a:sym typeface="Arial" panose="020B0604020202020204"/>
              </a:rPr>
              <a:t>          </a:t>
            </a:r>
            <a:endParaRPr lang="en-US" sz="2200" b="1" i="0" u="none" strike="noStrike" cap="none" dirty="0">
              <a:solidFill>
                <a:srgbClr val="000000"/>
              </a:solidFill>
              <a:latin typeface="Calibri" panose="020F0502020204030204" charset="0"/>
              <a:cs typeface="Calibri" panose="020F0502020204030204" charset="0"/>
              <a:sym typeface="Arial" panose="020B0604020202020204"/>
            </a:endParaRPr>
          </a:p>
        </p:txBody>
      </p:sp>
      <p:sp>
        <p:nvSpPr>
          <p:cNvPr id="4" name="Text Box 3"/>
          <p:cNvSpPr txBox="1"/>
          <p:nvPr/>
        </p:nvSpPr>
        <p:spPr>
          <a:xfrm>
            <a:off x="227965" y="955040"/>
            <a:ext cx="3983355" cy="521970"/>
          </a:xfrm>
          <a:prstGeom prst="rect">
            <a:avLst/>
          </a:prstGeom>
          <a:noFill/>
        </p:spPr>
        <p:txBody>
          <a:bodyPr wrap="square" rtlCol="0" anchor="t">
            <a:spAutoFit/>
          </a:bodyPr>
          <a:lstStyle/>
          <a:p>
            <a:r>
              <a:rPr lang="en-US" sz="2800" b="1" dirty="0">
                <a:solidFill>
                  <a:schemeClr val="tx1"/>
                </a:solidFill>
                <a:effectLst/>
                <a:latin typeface="+mn-lt"/>
                <a:ea typeface="Calibri" panose="020F0502020204030204" charset="0"/>
                <a:cs typeface="+mn-lt"/>
                <a:sym typeface="+mn-ea"/>
              </a:rPr>
              <a:t>A) Fill in the blanks :</a:t>
            </a:r>
            <a:endParaRPr lang="en-US" sz="2800" b="1" dirty="0">
              <a:solidFill>
                <a:schemeClr val="tx1"/>
              </a:solidFill>
              <a:effectLst/>
              <a:sym typeface="+mn-ea"/>
            </a:endParaRPr>
          </a:p>
        </p:txBody>
      </p:sp>
      <p:sp>
        <p:nvSpPr>
          <p:cNvPr id="10" name="Text Box 9"/>
          <p:cNvSpPr txBox="1"/>
          <p:nvPr/>
        </p:nvSpPr>
        <p:spPr>
          <a:xfrm>
            <a:off x="4536440" y="764540"/>
            <a:ext cx="2191385" cy="583565"/>
          </a:xfrm>
          <a:prstGeom prst="rect">
            <a:avLst/>
          </a:prstGeom>
          <a:solidFill>
            <a:schemeClr val="tx1"/>
          </a:solidFill>
        </p:spPr>
        <p:txBody>
          <a:bodyPr wrap="square" rtlCol="0" anchor="t">
            <a:spAutoFit/>
          </a:bodyPr>
          <a:p>
            <a:r>
              <a:rPr lang="en-US" sz="3200" b="1" dirty="0">
                <a:solidFill>
                  <a:schemeClr val="tx1"/>
                </a:solidFill>
                <a:effectLst/>
                <a:sym typeface="+mn-ea"/>
              </a:rPr>
              <a:t> </a:t>
            </a:r>
            <a:r>
              <a:rPr lang="en-US" sz="3200" b="1" dirty="0">
                <a:solidFill>
                  <a:srgbClr val="C00000"/>
                </a:solidFill>
                <a:effectLst/>
                <a:sym typeface="+mn-ea"/>
              </a:rPr>
              <a:t>A</a:t>
            </a:r>
            <a:r>
              <a:rPr lang="en-US" sz="3200" b="1" dirty="0">
                <a:solidFill>
                  <a:srgbClr val="AE79D7"/>
                </a:solidFill>
                <a:effectLst/>
                <a:sym typeface="+mn-ea"/>
              </a:rPr>
              <a:t>N</a:t>
            </a:r>
            <a:r>
              <a:rPr lang="en-US" sz="3200" b="1" dirty="0">
                <a:solidFill>
                  <a:srgbClr val="00B050"/>
                </a:solidFill>
                <a:effectLst/>
                <a:sym typeface="+mn-ea"/>
              </a:rPr>
              <a:t>S</a:t>
            </a:r>
            <a:r>
              <a:rPr lang="en-US" sz="3200" b="1" dirty="0">
                <a:solidFill>
                  <a:srgbClr val="FFC000"/>
                </a:solidFill>
                <a:effectLst/>
                <a:sym typeface="+mn-ea"/>
              </a:rPr>
              <a:t>W</a:t>
            </a:r>
            <a:r>
              <a:rPr lang="en-US" sz="3200" b="1" dirty="0">
                <a:solidFill>
                  <a:srgbClr val="0070C0"/>
                </a:solidFill>
                <a:effectLst/>
                <a:sym typeface="+mn-ea"/>
              </a:rPr>
              <a:t>E</a:t>
            </a:r>
            <a:r>
              <a:rPr lang="en-US" sz="3200" b="1" dirty="0">
                <a:solidFill>
                  <a:schemeClr val="accent6">
                    <a:lumMod val="50000"/>
                  </a:schemeClr>
                </a:solidFill>
                <a:effectLst/>
                <a:sym typeface="+mn-ea"/>
              </a:rPr>
              <a:t>R</a:t>
            </a:r>
            <a:endParaRPr lang="en-US" sz="3200" b="1" dirty="0">
              <a:solidFill>
                <a:schemeClr val="accent6">
                  <a:lumMod val="50000"/>
                </a:schemeClr>
              </a:solidFill>
              <a:effectLst/>
              <a:sym typeface="+mn-ea"/>
            </a:endParaRPr>
          </a:p>
        </p:txBody>
      </p:sp>
      <p:sp>
        <p:nvSpPr>
          <p:cNvPr id="3" name="Rectangles 2"/>
          <p:cNvSpPr/>
          <p:nvPr>
            <p:custDataLst>
              <p:tags r:id="rId2"/>
            </p:custDataLst>
          </p:nvPr>
        </p:nvSpPr>
        <p:spPr>
          <a:xfrm>
            <a:off x="7683500" y="1537970"/>
            <a:ext cx="10947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1000</a:t>
            </a:r>
            <a:endParaRPr lang="en-US" sz="2400" b="1">
              <a:solidFill>
                <a:schemeClr val="tx1"/>
              </a:solidFill>
            </a:endParaRPr>
          </a:p>
        </p:txBody>
      </p:sp>
      <p:sp>
        <p:nvSpPr>
          <p:cNvPr id="5" name="Rectangles 4"/>
          <p:cNvSpPr/>
          <p:nvPr>
            <p:custDataLst>
              <p:tags r:id="rId3"/>
            </p:custDataLst>
          </p:nvPr>
        </p:nvSpPr>
        <p:spPr>
          <a:xfrm>
            <a:off x="356235" y="3178175"/>
            <a:ext cx="10947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3899</a:t>
            </a:r>
            <a:endParaRPr lang="en-US" sz="2400" b="1">
              <a:solidFill>
                <a:schemeClr val="tx1"/>
              </a:solidFill>
            </a:endParaRPr>
          </a:p>
        </p:txBody>
      </p:sp>
      <p:sp>
        <p:nvSpPr>
          <p:cNvPr id="6" name="Rectangles 5"/>
          <p:cNvSpPr/>
          <p:nvPr>
            <p:custDataLst>
              <p:tags r:id="rId4"/>
            </p:custDataLst>
          </p:nvPr>
        </p:nvSpPr>
        <p:spPr>
          <a:xfrm>
            <a:off x="6938645" y="2585085"/>
            <a:ext cx="109474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3901</a:t>
            </a:r>
            <a:endParaRPr lang="en-US" sz="2400" b="1">
              <a:solidFill>
                <a:schemeClr val="tx1"/>
              </a:solidFill>
            </a:endParaRPr>
          </a:p>
        </p:txBody>
      </p:sp>
      <p:sp>
        <p:nvSpPr>
          <p:cNvPr id="7" name="Rectangles 6"/>
          <p:cNvSpPr/>
          <p:nvPr>
            <p:custDataLst>
              <p:tags r:id="rId5"/>
            </p:custDataLst>
          </p:nvPr>
        </p:nvSpPr>
        <p:spPr>
          <a:xfrm>
            <a:off x="5062220" y="3855720"/>
            <a:ext cx="2357120" cy="33782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rPr>
              <a:t>7000 + 500 + 1</a:t>
            </a:r>
            <a:endParaRPr lang="en-US" sz="2400" b="1">
              <a:solidFill>
                <a:schemeClr val="tx1"/>
              </a:solidFill>
            </a:endParaRPr>
          </a:p>
        </p:txBody>
      </p:sp>
      <p:sp>
        <p:nvSpPr>
          <p:cNvPr id="8" name="Rectangles 7"/>
          <p:cNvSpPr/>
          <p:nvPr/>
        </p:nvSpPr>
        <p:spPr>
          <a:xfrm>
            <a:off x="7571740" y="955040"/>
            <a:ext cx="902970" cy="302895"/>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b="1">
                <a:solidFill>
                  <a:schemeClr val="tx1"/>
                </a:solidFill>
              </a:rPr>
              <a:t>3 x 1 = 3</a:t>
            </a:r>
            <a:endParaRPr lang="en-US" b="1">
              <a:solidFill>
                <a:schemeClr val="tx1"/>
              </a:solidFill>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5" grpId="0" bldLvl="0" animBg="1"/>
      <p:bldP spid="6" grpId="0" bldLvl="0" animBg="1"/>
      <p:bldP spid="7" grpId="0" bldLvl="0" animBg="1"/>
    </p:bldLst>
  </p:timing>
</p:sld>
</file>

<file path=ppt/tags/tag1.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10.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3835625976_1_1"/>
</p:tagLst>
</file>

<file path=ppt/tags/tag11.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3835625976_1_1"/>
</p:tagLst>
</file>

<file path=ppt/tags/tag2.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3.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4.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5.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6.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5828222722_1_1"/>
</p:tagLst>
</file>

<file path=ppt/tags/tag7.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3835625976_1_1"/>
</p:tagLst>
</file>

<file path=ppt/tags/tag8.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3835625976_1_1"/>
</p:tagLst>
</file>

<file path=ppt/tags/tag9.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23835625976_1_1"/>
</p:tagLst>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4141</Words>
  <Application>WPS Presentation</Application>
  <PresentationFormat>On-screen Show (16:9)</PresentationFormat>
  <Paragraphs>302</Paragraphs>
  <Slides>17</Slides>
  <Notes>9</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17</vt:i4>
      </vt:variant>
    </vt:vector>
  </HeadingPairs>
  <TitlesOfParts>
    <vt:vector size="30" baseType="lpstr">
      <vt:lpstr>Arial</vt:lpstr>
      <vt:lpstr>SimSun</vt:lpstr>
      <vt:lpstr>Wingdings</vt:lpstr>
      <vt:lpstr>Arial</vt:lpstr>
      <vt:lpstr>Calibri</vt:lpstr>
      <vt:lpstr>Algerian</vt:lpstr>
      <vt:lpstr>Edwardian Script ITC</vt:lpstr>
      <vt:lpstr>Roboto</vt:lpstr>
      <vt:lpstr>Calibri</vt:lpstr>
      <vt:lpstr>Wingdings</vt:lpstr>
      <vt:lpstr>Microsoft YaHei</vt:lpstr>
      <vt:lpstr>Arial Unicode MS</vt:lpstr>
      <vt:lpstr>Simple Light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DELL</cp:lastModifiedBy>
  <cp:revision>105</cp:revision>
  <dcterms:created xsi:type="dcterms:W3CDTF">2020-06-20T12:14:00Z</dcterms:created>
  <dcterms:modified xsi:type="dcterms:W3CDTF">2021-10-04T05:21:45Z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1033-11.2.0.10307</vt:lpwstr>
  </property>
  <property fmtid="{D5CDD505-2E9C-101B-9397-08002B2CF9AE}" pid="3" name="ICV">
    <vt:lpwstr>45F81F3C2D664195AA14CEE3A8521882</vt:lpwstr>
  </property>
</Properties>
</file>