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5i0LKM68/de1G0jEUNFRqhfXd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i-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9465469" y="0"/>
            <a:ext cx="2369343" cy="1410891"/>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5862197"/>
            <a:ext cx="12192000" cy="814023"/>
          </a:xfrm>
          <a:prstGeom prst="rect">
            <a:avLst/>
          </a:prstGeom>
          <a:noFill/>
          <a:ln>
            <a:noFill/>
          </a:ln>
        </p:spPr>
      </p:pic>
      <p:pic>
        <p:nvPicPr>
          <p:cNvPr descr="maxresdefault.jpg" id="86" name="Google Shape;86;p1"/>
          <p:cNvPicPr preferRelativeResize="0"/>
          <p:nvPr/>
        </p:nvPicPr>
        <p:blipFill rotWithShape="1">
          <a:blip r:embed="rId5">
            <a:alphaModFix/>
          </a:blip>
          <a:srcRect b="0" l="0" r="0" t="0"/>
          <a:stretch/>
        </p:blipFill>
        <p:spPr>
          <a:xfrm>
            <a:off x="142876" y="1564116"/>
            <a:ext cx="5089922" cy="4188764"/>
          </a:xfrm>
          <a:prstGeom prst="rect">
            <a:avLst/>
          </a:prstGeom>
          <a:noFill/>
          <a:ln>
            <a:noFill/>
          </a:ln>
        </p:spPr>
      </p:pic>
      <p:sp>
        <p:nvSpPr>
          <p:cNvPr id="87" name="Google Shape;87;p1"/>
          <p:cNvSpPr txBox="1"/>
          <p:nvPr/>
        </p:nvSpPr>
        <p:spPr>
          <a:xfrm>
            <a:off x="5034625" y="2644100"/>
            <a:ext cx="7022100" cy="3916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CLASS: III</a:t>
            </a:r>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SESSION NO : 1</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SUBJECT : (HINDI)</a:t>
            </a:r>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CHAPTER NAME&amp;NO–पाठ-७(सदा मित्र की मदद करो)</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hi-IN" sz="2400" u="none" cap="none" strike="noStrike">
                <a:solidFill>
                  <a:schemeClr val="dk1"/>
                </a:solidFill>
                <a:latin typeface="Calibri"/>
                <a:ea typeface="Calibri"/>
                <a:cs typeface="Calibri"/>
                <a:sym typeface="Calibri"/>
              </a:rPr>
              <a:t>SUB –TOPIC-प्रस्तावना,आदर्श पठन</a:t>
            </a:r>
            <a:endParaRPr b="1"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6"/>
                                        </p:tgtEl>
                                      </p:cBhvr>
                                    </p:animEffect>
                                    <p:set>
                                      <p:cBhvr>
                                        <p:cTn dur="1" fill="hold">
                                          <p:stCondLst>
                                            <p:cond delay="2000"/>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
                                        </p:tgtEl>
                                      </p:cBhvr>
                                    </p:animEffect>
                                    <p:set>
                                      <p:cBhvr>
                                        <p:cTn dur="1" fill="hold">
                                          <p:stCondLst>
                                            <p:cond delay="500"/>
                                          </p:stCondLst>
                                        </p:cTn>
                                        <p:tgtEl>
                                          <p:spTgt spid="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52" name="Shape 152"/>
        <p:cNvGrpSpPr/>
        <p:nvPr/>
      </p:nvGrpSpPr>
      <p:grpSpPr>
        <a:xfrm>
          <a:off x="0" y="0"/>
          <a:ext cx="0" cy="0"/>
          <a:chOff x="0" y="0"/>
          <a:chExt cx="0" cy="0"/>
        </a:xfrm>
      </p:grpSpPr>
      <p:sp>
        <p:nvSpPr>
          <p:cNvPr id="153" name="Google Shape;153;p10"/>
          <p:cNvSpPr txBox="1"/>
          <p:nvPr/>
        </p:nvSpPr>
        <p:spPr>
          <a:xfrm>
            <a:off x="686098" y="981610"/>
            <a:ext cx="10993933" cy="2800767"/>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4400">
                <a:solidFill>
                  <a:schemeClr val="lt1"/>
                </a:solidFill>
                <a:latin typeface="Calibri"/>
                <a:ea typeface="Calibri"/>
                <a:cs typeface="Calibri"/>
                <a:sym typeface="Calibri"/>
              </a:rPr>
              <a:t>गृह कार्य</a:t>
            </a:r>
            <a:endParaRPr b="1" sz="44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lt1"/>
              </a:solidFill>
              <a:latin typeface="Calibri"/>
              <a:ea typeface="Calibri"/>
              <a:cs typeface="Calibri"/>
              <a:sym typeface="Calibri"/>
            </a:endParaRPr>
          </a:p>
          <a:p>
            <a:pPr indent="0" lvl="0" marL="0" marR="0" rtl="0" algn="l">
              <a:spcBef>
                <a:spcPts val="0"/>
              </a:spcBef>
              <a:spcAft>
                <a:spcPts val="0"/>
              </a:spcAft>
              <a:buNone/>
            </a:pPr>
            <a:r>
              <a:rPr b="1" lang="hi-IN" sz="4400">
                <a:solidFill>
                  <a:schemeClr val="lt1"/>
                </a:solidFill>
                <a:latin typeface="Calibri"/>
                <a:ea typeface="Calibri"/>
                <a:cs typeface="Calibri"/>
                <a:sym typeface="Calibri"/>
              </a:rPr>
              <a:t>अपने प्रिय मित्र के बारे में पाँच ज़रूरी बातें अपने मन से  सोचकर लिखें।</a:t>
            </a:r>
            <a:endParaRPr b="1" sz="4400">
              <a:solidFill>
                <a:schemeClr val="lt1"/>
              </a:solidFill>
              <a:latin typeface="Calibri"/>
              <a:ea typeface="Calibri"/>
              <a:cs typeface="Calibri"/>
              <a:sym typeface="Calibri"/>
            </a:endParaRPr>
          </a:p>
        </p:txBody>
      </p:sp>
      <p:pic>
        <p:nvPicPr>
          <p:cNvPr id="154" name="Google Shape;154;p10"/>
          <p:cNvPicPr preferRelativeResize="0"/>
          <p:nvPr/>
        </p:nvPicPr>
        <p:blipFill rotWithShape="1">
          <a:blip r:embed="rId3">
            <a:alphaModFix/>
          </a:blip>
          <a:srcRect b="0" l="0" r="0" t="0"/>
          <a:stretch/>
        </p:blipFill>
        <p:spPr>
          <a:xfrm>
            <a:off x="8924924" y="0"/>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8"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b="0" l="0" r="0" t="0"/>
          <a:stretch/>
        </p:blipFill>
        <p:spPr>
          <a:xfrm>
            <a:off x="9460705" y="5643563"/>
            <a:ext cx="2446735" cy="1214437"/>
          </a:xfrm>
          <a:prstGeom prst="rect">
            <a:avLst/>
          </a:prstGeom>
          <a:noFill/>
          <a:ln>
            <a:noFill/>
          </a:ln>
        </p:spPr>
      </p:pic>
      <p:sp>
        <p:nvSpPr>
          <p:cNvPr id="160" name="Google Shape;160;p11"/>
          <p:cNvSpPr txBox="1"/>
          <p:nvPr/>
        </p:nvSpPr>
        <p:spPr>
          <a:xfrm>
            <a:off x="209847" y="190381"/>
            <a:ext cx="60989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600">
                <a:solidFill>
                  <a:srgbClr val="FF0000"/>
                </a:solidFill>
                <a:latin typeface="Calibri"/>
                <a:ea typeface="Calibri"/>
                <a:cs typeface="Calibri"/>
                <a:sym typeface="Calibri"/>
              </a:rPr>
              <a:t>अध्ययन के परिणाम</a:t>
            </a:r>
            <a:endParaRPr b="1" sz="3600">
              <a:solidFill>
                <a:srgbClr val="FF0000"/>
              </a:solidFill>
              <a:latin typeface="Calibri"/>
              <a:ea typeface="Calibri"/>
              <a:cs typeface="Calibri"/>
              <a:sym typeface="Calibri"/>
            </a:endParaRPr>
          </a:p>
        </p:txBody>
      </p:sp>
      <p:sp>
        <p:nvSpPr>
          <p:cNvPr id="161" name="Google Shape;161;p11"/>
          <p:cNvSpPr txBox="1"/>
          <p:nvPr/>
        </p:nvSpPr>
        <p:spPr>
          <a:xfrm>
            <a:off x="561975" y="2496919"/>
            <a:ext cx="11068049" cy="58477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a:solidFill>
                  <a:srgbClr val="FFFF00"/>
                </a:solidFill>
                <a:latin typeface="Calibri"/>
                <a:ea typeface="Calibri"/>
                <a:cs typeface="Calibri"/>
                <a:sym typeface="Calibri"/>
              </a:rPr>
              <a:t>कहानी पठन के बाद बच्चों मैं नैतिक मूल्यों का विकास हो पाएगा।</a:t>
            </a:r>
            <a:endParaRPr b="1" sz="3200">
              <a:solidFill>
                <a:srgbClr val="FFFF00"/>
              </a:solidFill>
              <a:latin typeface="Calibri"/>
              <a:ea typeface="Calibri"/>
              <a:cs typeface="Calibri"/>
              <a:sym typeface="Calibri"/>
            </a:endParaRPr>
          </a:p>
        </p:txBody>
      </p:sp>
      <p:pic>
        <p:nvPicPr>
          <p:cNvPr id="162" name="Google Shape;162;p11"/>
          <p:cNvPicPr preferRelativeResize="0"/>
          <p:nvPr/>
        </p:nvPicPr>
        <p:blipFill rotWithShape="1">
          <a:blip r:embed="rId4">
            <a:alphaModFix/>
          </a:blip>
          <a:srcRect b="0" l="0" r="0" t="0"/>
          <a:stretch/>
        </p:blipFill>
        <p:spPr>
          <a:xfrm>
            <a:off x="74713" y="1"/>
            <a:ext cx="11907440" cy="6858000"/>
          </a:xfrm>
          <a:prstGeom prst="rect">
            <a:avLst/>
          </a:prstGeom>
          <a:noFill/>
          <a:ln>
            <a:noFill/>
          </a:ln>
        </p:spPr>
      </p:pic>
      <p:sp>
        <p:nvSpPr>
          <p:cNvPr id="163" name="Google Shape;163;p11"/>
          <p:cNvSpPr txBox="1"/>
          <p:nvPr/>
        </p:nvSpPr>
        <p:spPr>
          <a:xfrm>
            <a:off x="362247" y="342781"/>
            <a:ext cx="60989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600">
                <a:solidFill>
                  <a:srgbClr val="FF0000"/>
                </a:solidFill>
                <a:latin typeface="Calibri"/>
                <a:ea typeface="Calibri"/>
                <a:cs typeface="Calibri"/>
                <a:sym typeface="Calibri"/>
              </a:rPr>
              <a:t>अध्ययन के परिणाम</a:t>
            </a:r>
            <a:endParaRPr b="1" sz="3600">
              <a:solidFill>
                <a:srgbClr val="FF0000"/>
              </a:solidFill>
              <a:latin typeface="Calibri"/>
              <a:ea typeface="Calibri"/>
              <a:cs typeface="Calibri"/>
              <a:sym typeface="Calibri"/>
            </a:endParaRPr>
          </a:p>
        </p:txBody>
      </p:sp>
      <p:pic>
        <p:nvPicPr>
          <p:cNvPr id="164" name="Google Shape;164;p11"/>
          <p:cNvPicPr preferRelativeResize="0"/>
          <p:nvPr/>
        </p:nvPicPr>
        <p:blipFill rotWithShape="1">
          <a:blip r:embed="rId3">
            <a:alphaModFix/>
          </a:blip>
          <a:srcRect b="0" l="0" r="0" t="0"/>
          <a:stretch/>
        </p:blipFill>
        <p:spPr>
          <a:xfrm>
            <a:off x="9183289" y="38607"/>
            <a:ext cx="2446735" cy="1214437"/>
          </a:xfrm>
          <a:prstGeom prst="rect">
            <a:avLst/>
          </a:prstGeom>
          <a:noFill/>
          <a:ln>
            <a:noFill/>
          </a:ln>
        </p:spPr>
      </p:pic>
      <p:sp>
        <p:nvSpPr>
          <p:cNvPr id="165" name="Google Shape;165;p11"/>
          <p:cNvSpPr txBox="1"/>
          <p:nvPr/>
        </p:nvSpPr>
        <p:spPr>
          <a:xfrm>
            <a:off x="484288" y="2459504"/>
            <a:ext cx="9338368" cy="1316803"/>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4000">
                <a:solidFill>
                  <a:schemeClr val="dk1"/>
                </a:solidFill>
                <a:latin typeface="Calibri"/>
                <a:ea typeface="Calibri"/>
                <a:cs typeface="Calibri"/>
                <a:sym typeface="Calibri"/>
              </a:rPr>
              <a:t>बच्चों में पठन कौशल का अधिक से अधिक विकास हो पाया।</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nvSpPr>
        <p:spPr>
          <a:xfrm>
            <a:off x="1084956" y="1887021"/>
            <a:ext cx="998785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6000">
                <a:solidFill>
                  <a:schemeClr val="dk1"/>
                </a:solidFill>
                <a:latin typeface="Calibri"/>
                <a:ea typeface="Calibri"/>
                <a:cs typeface="Calibri"/>
                <a:sym typeface="Calibri"/>
              </a:rPr>
              <a:t>THANKING YOU</a:t>
            </a:r>
            <a:endParaRPr/>
          </a:p>
          <a:p>
            <a:pPr indent="0" lvl="0" marL="0" marR="0" rtl="0" algn="ctr">
              <a:spcBef>
                <a:spcPts val="0"/>
              </a:spcBef>
              <a:spcAft>
                <a:spcPts val="0"/>
              </a:spcAft>
              <a:buNone/>
            </a:pPr>
            <a:r>
              <a:rPr b="1" lang="hi-IN" sz="6000">
                <a:solidFill>
                  <a:srgbClr val="FF0000"/>
                </a:solidFill>
                <a:latin typeface="Calibri"/>
                <a:ea typeface="Calibri"/>
                <a:cs typeface="Calibri"/>
                <a:sym typeface="Calibri"/>
              </a:rPr>
              <a:t>ODM</a:t>
            </a:r>
            <a:r>
              <a:rPr b="1" lang="hi-IN" sz="6000">
                <a:solidFill>
                  <a:schemeClr val="dk1"/>
                </a:solidFill>
                <a:latin typeface="Calibri"/>
                <a:ea typeface="Calibri"/>
                <a:cs typeface="Calibri"/>
                <a:sym typeface="Calibri"/>
              </a:rPr>
              <a:t> </a:t>
            </a:r>
            <a:r>
              <a:rPr b="1" lang="hi-IN" sz="6000">
                <a:solidFill>
                  <a:srgbClr val="FF0000"/>
                </a:solidFill>
                <a:latin typeface="Calibri"/>
                <a:ea typeface="Calibri"/>
                <a:cs typeface="Calibri"/>
                <a:sym typeface="Calibri"/>
              </a:rPr>
              <a:t>EDUCATIONAL</a:t>
            </a:r>
            <a:r>
              <a:rPr b="1" lang="hi-IN" sz="6000">
                <a:solidFill>
                  <a:schemeClr val="dk1"/>
                </a:solidFill>
                <a:latin typeface="Calibri"/>
                <a:ea typeface="Calibri"/>
                <a:cs typeface="Calibri"/>
                <a:sym typeface="Calibri"/>
              </a:rPr>
              <a:t> </a:t>
            </a:r>
            <a:r>
              <a:rPr b="1" lang="hi-IN" sz="6000">
                <a:solidFill>
                  <a:srgbClr val="FF0000"/>
                </a:solidFill>
                <a:latin typeface="Calibri"/>
                <a:ea typeface="Calibri"/>
                <a:cs typeface="Calibri"/>
                <a:sym typeface="Calibri"/>
              </a:rPr>
              <a:t>GROUP</a:t>
            </a:r>
            <a:endParaRPr b="1" sz="6000">
              <a:solidFill>
                <a:srgbClr val="FF0000"/>
              </a:solidFill>
              <a:latin typeface="Calibri"/>
              <a:ea typeface="Calibri"/>
              <a:cs typeface="Calibri"/>
              <a:sym typeface="Calibri"/>
            </a:endParaRPr>
          </a:p>
        </p:txBody>
      </p:sp>
      <p:pic>
        <p:nvPicPr>
          <p:cNvPr id="171" name="Google Shape;171;p12"/>
          <p:cNvPicPr preferRelativeResize="0"/>
          <p:nvPr/>
        </p:nvPicPr>
        <p:blipFill rotWithShape="1">
          <a:blip r:embed="rId3">
            <a:alphaModFix/>
          </a:blip>
          <a:srcRect b="0" l="0" r="0" t="0"/>
          <a:stretch/>
        </p:blipFill>
        <p:spPr>
          <a:xfrm>
            <a:off x="9670552" y="245150"/>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0" l="0" r="0" t="0"/>
          <a:stretch/>
        </p:blipFill>
        <p:spPr>
          <a:xfrm>
            <a:off x="71437" y="1"/>
            <a:ext cx="12049125" cy="6857999"/>
          </a:xfrm>
          <a:prstGeom prst="rect">
            <a:avLst/>
          </a:prstGeom>
          <a:noFill/>
          <a:ln>
            <a:noFill/>
          </a:ln>
        </p:spPr>
      </p:pic>
      <p:sp>
        <p:nvSpPr>
          <p:cNvPr id="93" name="Google Shape;93;p2"/>
          <p:cNvSpPr txBox="1"/>
          <p:nvPr/>
        </p:nvSpPr>
        <p:spPr>
          <a:xfrm>
            <a:off x="2853035" y="636865"/>
            <a:ext cx="5505152" cy="584775"/>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hi-IN" sz="3200" u="sng" cap="none" strike="noStrike">
                <a:solidFill>
                  <a:schemeClr val="dk1"/>
                </a:solidFill>
                <a:latin typeface="Calibri"/>
                <a:ea typeface="Calibri"/>
                <a:cs typeface="Calibri"/>
                <a:sym typeface="Calibri"/>
              </a:rPr>
              <a:t>☺☺सीखने का उद्देश्य☺☺</a:t>
            </a:r>
            <a:endParaRPr b="1" sz="3200" u="sng">
              <a:solidFill>
                <a:schemeClr val="dk1"/>
              </a:solidFill>
              <a:latin typeface="Calibri"/>
              <a:ea typeface="Calibri"/>
              <a:cs typeface="Calibri"/>
              <a:sym typeface="Calibri"/>
            </a:endParaRPr>
          </a:p>
        </p:txBody>
      </p:sp>
      <p:sp>
        <p:nvSpPr>
          <p:cNvPr id="94" name="Google Shape;94;p2"/>
          <p:cNvSpPr txBox="1"/>
          <p:nvPr/>
        </p:nvSpPr>
        <p:spPr>
          <a:xfrm>
            <a:off x="3031630" y="1375735"/>
            <a:ext cx="5505152" cy="1938992"/>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4000">
                <a:solidFill>
                  <a:schemeClr val="dk1"/>
                </a:solidFill>
                <a:latin typeface="Calibri"/>
                <a:ea typeface="Calibri"/>
                <a:cs typeface="Calibri"/>
                <a:sym typeface="Calibri"/>
              </a:rPr>
              <a:t>बच्चों में पठन कौशल का अधिक से अधिक विकास हो पाना।</a:t>
            </a:r>
            <a:endParaRPr b="1" sz="4000">
              <a:solidFill>
                <a:schemeClr val="dk1"/>
              </a:solidFill>
              <a:latin typeface="Calibri"/>
              <a:ea typeface="Calibri"/>
              <a:cs typeface="Calibri"/>
              <a:sym typeface="Calibri"/>
            </a:endParaRPr>
          </a:p>
        </p:txBody>
      </p:sp>
      <p:pic>
        <p:nvPicPr>
          <p:cNvPr id="95" name="Google Shape;95;p2"/>
          <p:cNvPicPr preferRelativeResize="0"/>
          <p:nvPr/>
        </p:nvPicPr>
        <p:blipFill rotWithShape="1">
          <a:blip r:embed="rId4">
            <a:alphaModFix/>
          </a:blip>
          <a:srcRect b="0" l="0" r="0" t="0"/>
          <a:stretch/>
        </p:blipFill>
        <p:spPr>
          <a:xfrm>
            <a:off x="9050240" y="161298"/>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0" y="142875"/>
            <a:ext cx="12192000" cy="6715125"/>
          </a:xfrm>
          <a:prstGeom prst="rect">
            <a:avLst/>
          </a:prstGeom>
          <a:noFill/>
          <a:ln>
            <a:noFill/>
          </a:ln>
        </p:spPr>
      </p:pic>
      <p:pic>
        <p:nvPicPr>
          <p:cNvPr id="101" name="Google Shape;101;p3"/>
          <p:cNvPicPr preferRelativeResize="0"/>
          <p:nvPr/>
        </p:nvPicPr>
        <p:blipFill rotWithShape="1">
          <a:blip r:embed="rId4">
            <a:alphaModFix/>
          </a:blip>
          <a:srcRect b="0" l="0" r="0" t="0"/>
          <a:stretch/>
        </p:blipFill>
        <p:spPr>
          <a:xfrm>
            <a:off x="9371409" y="84713"/>
            <a:ext cx="2446735" cy="1214437"/>
          </a:xfrm>
          <a:prstGeom prst="rect">
            <a:avLst/>
          </a:prstGeom>
          <a:noFill/>
          <a:ln>
            <a:noFill/>
          </a:ln>
        </p:spPr>
      </p:pic>
      <p:sp>
        <p:nvSpPr>
          <p:cNvPr id="102" name="Google Shape;102;p3"/>
          <p:cNvSpPr txBox="1"/>
          <p:nvPr/>
        </p:nvSpPr>
        <p:spPr>
          <a:xfrm>
            <a:off x="5994797" y="1143000"/>
            <a:ext cx="3833813" cy="58477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3200" u="sng">
                <a:solidFill>
                  <a:schemeClr val="lt1"/>
                </a:solidFill>
                <a:latin typeface="Calibri"/>
                <a:ea typeface="Calibri"/>
                <a:cs typeface="Calibri"/>
                <a:sym typeface="Calibri"/>
              </a:rPr>
              <a:t>पुनरावृति कार्य</a:t>
            </a:r>
            <a:endParaRPr b="1" sz="3200" u="sng">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02"/>
                                        </p:tgtEl>
                                      </p:cBhvr>
                                    </p:animEffect>
                                    <p:set>
                                      <p:cBhvr>
                                        <p:cTn dur="1" fill="hold">
                                          <p:stCondLst>
                                            <p:cond delay="2000"/>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0" r="0" t="0"/>
          <a:stretch/>
        </p:blipFill>
        <p:spPr>
          <a:xfrm>
            <a:off x="0" y="0"/>
            <a:ext cx="12192000" cy="6607969"/>
          </a:xfrm>
          <a:prstGeom prst="rect">
            <a:avLst/>
          </a:prstGeom>
          <a:noFill/>
          <a:ln>
            <a:noFill/>
          </a:ln>
        </p:spPr>
      </p:pic>
      <p:pic>
        <p:nvPicPr>
          <p:cNvPr id="108" name="Google Shape;108;p4"/>
          <p:cNvPicPr preferRelativeResize="0"/>
          <p:nvPr/>
        </p:nvPicPr>
        <p:blipFill rotWithShape="1">
          <a:blip r:embed="rId4">
            <a:alphaModFix/>
          </a:blip>
          <a:srcRect b="0" l="0" r="0" t="0"/>
          <a:stretch/>
        </p:blipFill>
        <p:spPr>
          <a:xfrm>
            <a:off x="9196416" y="250031"/>
            <a:ext cx="2446735" cy="1214437"/>
          </a:xfrm>
          <a:prstGeom prst="rect">
            <a:avLst/>
          </a:prstGeom>
          <a:noFill/>
          <a:ln>
            <a:noFill/>
          </a:ln>
        </p:spPr>
      </p:pic>
      <p:sp>
        <p:nvSpPr>
          <p:cNvPr id="109" name="Google Shape;109;p4"/>
          <p:cNvSpPr txBox="1"/>
          <p:nvPr/>
        </p:nvSpPr>
        <p:spPr>
          <a:xfrm>
            <a:off x="4564556" y="0"/>
            <a:ext cx="391864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6000" u="sng">
                <a:solidFill>
                  <a:schemeClr val="dk1"/>
                </a:solidFill>
                <a:latin typeface="Calibri"/>
                <a:ea typeface="Calibri"/>
                <a:cs typeface="Calibri"/>
                <a:sym typeface="Calibri"/>
              </a:rPr>
              <a:t>प्रस्तावना</a:t>
            </a:r>
            <a:endParaRPr b="1" sz="6000" u="sng">
              <a:solidFill>
                <a:schemeClr val="dk1"/>
              </a:solidFill>
              <a:latin typeface="Calibri"/>
              <a:ea typeface="Calibri"/>
              <a:cs typeface="Calibri"/>
              <a:sym typeface="Calibri"/>
            </a:endParaRPr>
          </a:p>
        </p:txBody>
      </p:sp>
      <p:pic>
        <p:nvPicPr>
          <p:cNvPr id="110" name="Google Shape;110;p4"/>
          <p:cNvPicPr preferRelativeResize="0"/>
          <p:nvPr/>
        </p:nvPicPr>
        <p:blipFill rotWithShape="1">
          <a:blip r:embed="rId5">
            <a:alphaModFix/>
          </a:blip>
          <a:srcRect b="0" l="0" r="0" t="0"/>
          <a:stretch/>
        </p:blipFill>
        <p:spPr>
          <a:xfrm>
            <a:off x="4564556" y="1015663"/>
            <a:ext cx="2514039" cy="1681103"/>
          </a:xfrm>
          <a:prstGeom prst="rect">
            <a:avLst/>
          </a:prstGeom>
          <a:noFill/>
          <a:ln>
            <a:noFill/>
          </a:ln>
        </p:spPr>
      </p:pic>
      <p:pic>
        <p:nvPicPr>
          <p:cNvPr id="111" name="Google Shape;111;p4"/>
          <p:cNvPicPr preferRelativeResize="0"/>
          <p:nvPr/>
        </p:nvPicPr>
        <p:blipFill rotWithShape="1">
          <a:blip r:embed="rId6">
            <a:alphaModFix/>
          </a:blip>
          <a:srcRect b="0" l="0" r="0" t="0"/>
          <a:stretch/>
        </p:blipFill>
        <p:spPr>
          <a:xfrm>
            <a:off x="7514626" y="1035933"/>
            <a:ext cx="3133725" cy="19348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2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ppt_w</p:attrName>
                                        </p:attrNameLst>
                                      </p:cBhvr>
                                      <p:tavLst>
                                        <p:tav fmla="" tm="0">
                                          <p:val>
                                            <p:strVal val="0"/>
                                          </p:val>
                                        </p:tav>
                                        <p:tav fmla="" tm="100000">
                                          <p:val>
                                            <p:strVal val="#ppt_w"/>
                                          </p:val>
                                        </p:tav>
                                      </p:tavLst>
                                    </p:anim>
                                    <p:anim calcmode="lin" valueType="num">
                                      <p:cBhvr additive="base">
                                        <p:cTn dur="500"/>
                                        <p:tgtEl>
                                          <p:spTgt spid="1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5" name="Shape 115"/>
        <p:cNvGrpSpPr/>
        <p:nvPr/>
      </p:nvGrpSpPr>
      <p:grpSpPr>
        <a:xfrm>
          <a:off x="0" y="0"/>
          <a:ext cx="0" cy="0"/>
          <a:chOff x="0" y="0"/>
          <a:chExt cx="0" cy="0"/>
        </a:xfrm>
      </p:grpSpPr>
      <p:sp>
        <p:nvSpPr>
          <p:cNvPr id="116" name="Google Shape;116;p5"/>
          <p:cNvSpPr txBox="1"/>
          <p:nvPr/>
        </p:nvSpPr>
        <p:spPr>
          <a:xfrm>
            <a:off x="1513583" y="303609"/>
            <a:ext cx="7737574" cy="6607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3600" u="sng">
                <a:solidFill>
                  <a:schemeClr val="dk1"/>
                </a:solidFill>
                <a:latin typeface="Calibri"/>
                <a:ea typeface="Calibri"/>
                <a:cs typeface="Calibri"/>
                <a:sym typeface="Calibri"/>
              </a:rPr>
              <a:t>☺पाठ-७-सदा मित्र की मदद करो☺</a:t>
            </a:r>
            <a:endParaRPr b="1" sz="3600" u="sng">
              <a:solidFill>
                <a:schemeClr val="dk1"/>
              </a:solidFill>
              <a:latin typeface="Calibri"/>
              <a:ea typeface="Calibri"/>
              <a:cs typeface="Calibri"/>
              <a:sym typeface="Calibri"/>
            </a:endParaRPr>
          </a:p>
        </p:txBody>
      </p:sp>
      <p:pic>
        <p:nvPicPr>
          <p:cNvPr id="117" name="Google Shape;117;p5"/>
          <p:cNvPicPr preferRelativeResize="0"/>
          <p:nvPr/>
        </p:nvPicPr>
        <p:blipFill rotWithShape="1">
          <a:blip r:embed="rId3">
            <a:alphaModFix/>
          </a:blip>
          <a:srcRect b="0" l="0" r="0" t="0"/>
          <a:stretch/>
        </p:blipFill>
        <p:spPr>
          <a:xfrm>
            <a:off x="89296" y="964406"/>
            <a:ext cx="12102704" cy="5893594"/>
          </a:xfrm>
          <a:prstGeom prst="rect">
            <a:avLst/>
          </a:prstGeom>
          <a:noFill/>
          <a:ln>
            <a:noFill/>
          </a:ln>
        </p:spPr>
      </p:pic>
      <p:pic>
        <p:nvPicPr>
          <p:cNvPr id="118" name="Google Shape;118;p5"/>
          <p:cNvPicPr preferRelativeResize="0"/>
          <p:nvPr/>
        </p:nvPicPr>
        <p:blipFill rotWithShape="1">
          <a:blip r:embed="rId4">
            <a:alphaModFix/>
          </a:blip>
          <a:srcRect b="0" l="0" r="0" t="0"/>
          <a:stretch/>
        </p:blipFill>
        <p:spPr>
          <a:xfrm>
            <a:off x="9121377" y="303609"/>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2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6"/>
          <p:cNvPicPr preferRelativeResize="0"/>
          <p:nvPr/>
        </p:nvPicPr>
        <p:blipFill rotWithShape="1">
          <a:blip r:embed="rId3">
            <a:alphaModFix/>
          </a:blip>
          <a:srcRect b="0" l="0" r="0" t="0"/>
          <a:stretch/>
        </p:blipFill>
        <p:spPr>
          <a:xfrm>
            <a:off x="209549" y="0"/>
            <a:ext cx="11697891" cy="6732983"/>
          </a:xfrm>
          <a:prstGeom prst="rect">
            <a:avLst/>
          </a:prstGeom>
          <a:noFill/>
          <a:ln>
            <a:noFill/>
          </a:ln>
        </p:spPr>
      </p:pic>
      <p:pic>
        <p:nvPicPr>
          <p:cNvPr id="124" name="Google Shape;124;p6"/>
          <p:cNvPicPr preferRelativeResize="0"/>
          <p:nvPr/>
        </p:nvPicPr>
        <p:blipFill rotWithShape="1">
          <a:blip r:embed="rId4">
            <a:alphaModFix/>
          </a:blip>
          <a:srcRect b="0" l="0" r="0" t="0"/>
          <a:stretch/>
        </p:blipFill>
        <p:spPr>
          <a:xfrm>
            <a:off x="9157096" y="386627"/>
            <a:ext cx="2446735" cy="1214437"/>
          </a:xfrm>
          <a:prstGeom prst="rect">
            <a:avLst/>
          </a:prstGeom>
          <a:noFill/>
          <a:ln>
            <a:noFill/>
          </a:ln>
        </p:spPr>
      </p:pic>
      <p:sp>
        <p:nvSpPr>
          <p:cNvPr id="125" name="Google Shape;125;p6"/>
          <p:cNvSpPr txBox="1"/>
          <p:nvPr/>
        </p:nvSpPr>
        <p:spPr>
          <a:xfrm>
            <a:off x="4524376" y="125017"/>
            <a:ext cx="43291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dk1"/>
                </a:solidFill>
                <a:latin typeface="Calibri"/>
                <a:ea typeface="Calibri"/>
                <a:cs typeface="Calibri"/>
                <a:sym typeface="Calibri"/>
              </a:rPr>
              <a:t>शिक्षिका द्वारा पाठ पठन</a:t>
            </a:r>
            <a:endParaRPr b="1"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nvSpPr>
        <p:spPr>
          <a:xfrm>
            <a:off x="156814" y="0"/>
            <a:ext cx="6719045" cy="7417415"/>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dk1"/>
                </a:solidFill>
                <a:latin typeface="Calibri"/>
                <a:ea typeface="Calibri"/>
                <a:cs typeface="Calibri"/>
                <a:sym typeface="Calibri"/>
              </a:rPr>
              <a:t>कहानी का पहला भाग</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800">
                <a:solidFill>
                  <a:schemeClr val="dk1"/>
                </a:solidFill>
                <a:latin typeface="Calibri"/>
                <a:ea typeface="Calibri"/>
                <a:cs typeface="Calibri"/>
                <a:sym typeface="Calibri"/>
              </a:rPr>
              <a:t>चिंतन-मनन</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800">
                <a:solidFill>
                  <a:schemeClr val="dk1"/>
                </a:solidFill>
                <a:latin typeface="Calibri"/>
                <a:ea typeface="Calibri"/>
                <a:cs typeface="Calibri"/>
                <a:sym typeface="Calibri"/>
              </a:rPr>
              <a:t>मित्र वही होता है, जो मुसीबत और ज़रूरत के समय हमारी मदद करें। मित्र वह है,जो हमें सत्य का मार्ग दिखाए,ना कि वह जो हमारी हाँ में हाँ मिलाए।</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800">
                <a:solidFill>
                  <a:schemeClr val="dk1"/>
                </a:solidFill>
                <a:latin typeface="Calibri"/>
                <a:ea typeface="Calibri"/>
                <a:cs typeface="Calibri"/>
                <a:sym typeface="Calibri"/>
              </a:rPr>
              <a:t>मोहन बहुत होशियार और अमीर घर का लड़का था। वह शहर के अच्छे स्कूल में पढ़ता था।उसे अपनी अमीरी पर बहुत घमंड था, इसलिए वह किसी से भी अपनी चीजें  बाँटना पसंद नहीं करता था।एक दिन अध्यापिका एक नए छात्र सुनील को लेकर कक्षा में आईं।सुनील के पिता का तबादला इसी शहर में हुआ था।</a:t>
            </a:r>
            <a:endParaRPr b="1" sz="2800">
              <a:solidFill>
                <a:schemeClr val="dk1"/>
              </a:solidFill>
              <a:latin typeface="Calibri"/>
              <a:ea typeface="Calibri"/>
              <a:cs typeface="Calibri"/>
              <a:sym typeface="Calibri"/>
            </a:endParaRPr>
          </a:p>
        </p:txBody>
      </p:sp>
      <p:pic>
        <p:nvPicPr>
          <p:cNvPr id="131" name="Google Shape;131;p7"/>
          <p:cNvPicPr preferRelativeResize="0"/>
          <p:nvPr/>
        </p:nvPicPr>
        <p:blipFill rotWithShape="1">
          <a:blip r:embed="rId3">
            <a:alphaModFix/>
          </a:blip>
          <a:srcRect b="0" l="0" r="0" t="0"/>
          <a:stretch/>
        </p:blipFill>
        <p:spPr>
          <a:xfrm>
            <a:off x="6875859" y="201744"/>
            <a:ext cx="4895844" cy="6656256"/>
          </a:xfrm>
          <a:prstGeom prst="rect">
            <a:avLst/>
          </a:prstGeom>
          <a:noFill/>
          <a:ln>
            <a:noFill/>
          </a:ln>
        </p:spPr>
      </p:pic>
      <p:pic>
        <p:nvPicPr>
          <p:cNvPr id="132" name="Google Shape;132;p7"/>
          <p:cNvPicPr preferRelativeResize="0"/>
          <p:nvPr/>
        </p:nvPicPr>
        <p:blipFill rotWithShape="1">
          <a:blip r:embed="rId4">
            <a:alphaModFix/>
          </a:blip>
          <a:srcRect b="0" l="0" r="0" t="0"/>
          <a:stretch/>
        </p:blipFill>
        <p:spPr>
          <a:xfrm>
            <a:off x="10035395" y="201752"/>
            <a:ext cx="2040254" cy="101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nvSpPr>
        <p:spPr>
          <a:xfrm>
            <a:off x="156269" y="0"/>
            <a:ext cx="6098976" cy="6555641"/>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☺☺कहानी का दूसरा भाग☺☺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000">
                <a:solidFill>
                  <a:schemeClr val="dk1"/>
                </a:solidFill>
                <a:latin typeface="Calibri"/>
                <a:ea typeface="Calibri"/>
                <a:cs typeface="Calibri"/>
                <a:sym typeface="Calibri"/>
              </a:rPr>
              <a:t>अध्यापिका मोहन से उसकी मदद करने के लिए कहकर कक्षा से चली गई ।मोहन ने सुनील को कक्षा में हुआ कार्य बताने से मना कर दिया। सुनील ने अध्यापिका से मोहन की शिकायत नहीं की। उसने जल्दी ही अपने अच्छे व्यवहार से कक्षा के सभी छात्रों को अपना मित्र बना लिया। कक्षा के सभी छात्र सुनील की मदद करने लगे। कोई भी छात्र मोहन से ज्यादा बात करना पसंद नहीं करता था। वार्षिक परीक्षा नजदीक थी। सभी बच्चे परीक्षा की  तैयारी में लगे हुए थे। सभी को उम्मीद थी कि हमेशा की तरह मोहनी कक्षा में प्रथम आएगा। लेकिन, यह क्या ?परीक्षा से कुछ दिन पहले ही मोहन बीमार पड़ गया। उसे तेज बुखार हुआ और डॉक्टर ने उसे आराम करने के लिए कह दिया। मोहनी कक्षा के सभी छात्रों से मदद मांगी ताकि वह घर में बैठकर ही परीक्षा की तैयारी कर सकें। परंतु उसके व्यवहार से नाराज छात्र उसके घर जाने को तैयार नहीं हुए वैसे भी सभी अपनी अपनी पढ़ाई में लगे हुए थे ऐसे में सुनील ने मोहन की मदद करने का निश्चय किया जो वह मोहन के घर गया तो मोहन उसे देखकर हैरान रह गया।</a:t>
            </a:r>
            <a:endParaRPr b="1" sz="2000">
              <a:solidFill>
                <a:schemeClr val="dk1"/>
              </a:solidFill>
              <a:latin typeface="Calibri"/>
              <a:ea typeface="Calibri"/>
              <a:cs typeface="Calibri"/>
              <a:sym typeface="Calibri"/>
            </a:endParaRPr>
          </a:p>
        </p:txBody>
      </p:sp>
      <p:pic>
        <p:nvPicPr>
          <p:cNvPr id="138" name="Google Shape;138;p8"/>
          <p:cNvPicPr preferRelativeResize="0"/>
          <p:nvPr/>
        </p:nvPicPr>
        <p:blipFill rotWithShape="1">
          <a:blip r:embed="rId3">
            <a:alphaModFix/>
          </a:blip>
          <a:srcRect b="0" l="0" r="0" t="0"/>
          <a:stretch/>
        </p:blipFill>
        <p:spPr>
          <a:xfrm>
            <a:off x="6255245" y="158315"/>
            <a:ext cx="5780486" cy="3270685"/>
          </a:xfrm>
          <a:prstGeom prst="rect">
            <a:avLst/>
          </a:prstGeom>
          <a:noFill/>
          <a:ln>
            <a:noFill/>
          </a:ln>
        </p:spPr>
      </p:pic>
      <p:pic>
        <p:nvPicPr>
          <p:cNvPr id="139" name="Google Shape;139;p8"/>
          <p:cNvPicPr preferRelativeResize="0"/>
          <p:nvPr/>
        </p:nvPicPr>
        <p:blipFill rotWithShape="1">
          <a:blip r:embed="rId4">
            <a:alphaModFix/>
          </a:blip>
          <a:srcRect b="0" l="0" r="0" t="0"/>
          <a:stretch/>
        </p:blipFill>
        <p:spPr>
          <a:xfrm>
            <a:off x="6255245" y="3429000"/>
            <a:ext cx="5780486" cy="3284956"/>
          </a:xfrm>
          <a:prstGeom prst="rect">
            <a:avLst/>
          </a:prstGeom>
          <a:noFill/>
          <a:ln>
            <a:noFill/>
          </a:ln>
        </p:spPr>
      </p:pic>
      <p:pic>
        <p:nvPicPr>
          <p:cNvPr id="140" name="Google Shape;140;p8"/>
          <p:cNvPicPr preferRelativeResize="0"/>
          <p:nvPr/>
        </p:nvPicPr>
        <p:blipFill rotWithShape="1">
          <a:blip r:embed="rId5">
            <a:alphaModFix/>
          </a:blip>
          <a:srcRect b="0" l="0" r="0" t="0"/>
          <a:stretch/>
        </p:blipFill>
        <p:spPr>
          <a:xfrm>
            <a:off x="9145488" y="144044"/>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nvSpPr>
        <p:spPr>
          <a:xfrm>
            <a:off x="191988" y="149215"/>
            <a:ext cx="6098976" cy="6370975"/>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400">
                <a:solidFill>
                  <a:schemeClr val="dk1"/>
                </a:solidFill>
                <a:latin typeface="Calibri"/>
                <a:ea typeface="Calibri"/>
                <a:cs typeface="Calibri"/>
                <a:sym typeface="Calibri"/>
              </a:rPr>
              <a:t>☺☺कहानी का अंतिम भाग☺☺</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400">
                <a:solidFill>
                  <a:schemeClr val="dk1"/>
                </a:solidFill>
                <a:latin typeface="Calibri"/>
                <a:ea typeface="Calibri"/>
                <a:cs typeface="Calibri"/>
                <a:sym typeface="Calibri"/>
              </a:rPr>
              <a:t>उसे वह दिन याद आया जब उसने सुनील की मदद करने से इंकार कर दिया था। उसे अपने व्यवहार पर बहुत पछतावा हुआ। मोहन और सुनील ने एक साथ बैठकर सारे विषय तैयार कर लिए। सुनील मोहन के साथ पूरा दिन बिताता था। धीरे-धीरे मोहन बिल्कुल ठीक हो गया उसके सभी पेपर अच्छे हो गए। परीक्षा परिणाम घोषित हुआ, जिसे देखकर सभी आश्चर्यचकित हो गए। सुनील और मोहन दोनों के अंक एक जैसे ही थे। दोनों ही प्रथम आए थे। मोहन ने सुनील का धन्यवाद किया। उसने सुनील से माफी भी मांगी। उसे यह अहसास हो गया था कि सभी की सहायता करनी चाहिए। सही कहा गया है कि किसी की मदद करने से आपको नुकसान नहीं अपितु फायदा ही होता है।</a:t>
            </a:r>
            <a:endParaRPr b="1" sz="2400">
              <a:solidFill>
                <a:schemeClr val="dk1"/>
              </a:solidFill>
              <a:latin typeface="Calibri"/>
              <a:ea typeface="Calibri"/>
              <a:cs typeface="Calibri"/>
              <a:sym typeface="Calibri"/>
            </a:endParaRPr>
          </a:p>
        </p:txBody>
      </p:sp>
      <p:pic>
        <p:nvPicPr>
          <p:cNvPr id="146" name="Google Shape;146;p9"/>
          <p:cNvPicPr preferRelativeResize="0"/>
          <p:nvPr/>
        </p:nvPicPr>
        <p:blipFill rotWithShape="1">
          <a:blip r:embed="rId3">
            <a:alphaModFix/>
          </a:blip>
          <a:srcRect b="0" l="0" r="0" t="0"/>
          <a:stretch/>
        </p:blipFill>
        <p:spPr>
          <a:xfrm>
            <a:off x="6465092" y="149215"/>
            <a:ext cx="5534919" cy="3516313"/>
          </a:xfrm>
          <a:prstGeom prst="rect">
            <a:avLst/>
          </a:prstGeom>
          <a:noFill/>
          <a:ln>
            <a:noFill/>
          </a:ln>
        </p:spPr>
      </p:pic>
      <p:pic>
        <p:nvPicPr>
          <p:cNvPr id="147" name="Google Shape;147;p9"/>
          <p:cNvPicPr preferRelativeResize="0"/>
          <p:nvPr/>
        </p:nvPicPr>
        <p:blipFill rotWithShape="1">
          <a:blip r:embed="rId4">
            <a:alphaModFix/>
          </a:blip>
          <a:srcRect b="0" l="0" r="0" t="0"/>
          <a:stretch/>
        </p:blipFill>
        <p:spPr>
          <a:xfrm>
            <a:off x="6290964" y="3810856"/>
            <a:ext cx="5534919" cy="2897929"/>
          </a:xfrm>
          <a:prstGeom prst="rect">
            <a:avLst/>
          </a:prstGeom>
          <a:noFill/>
          <a:ln>
            <a:noFill/>
          </a:ln>
        </p:spPr>
      </p:pic>
      <p:pic>
        <p:nvPicPr>
          <p:cNvPr id="148" name="Google Shape;148;p9"/>
          <p:cNvPicPr preferRelativeResize="0"/>
          <p:nvPr/>
        </p:nvPicPr>
        <p:blipFill rotWithShape="1">
          <a:blip r:embed="rId5">
            <a:alphaModFix/>
          </a:blip>
          <a:srcRect b="0" l="0" r="0" t="0"/>
          <a:stretch/>
        </p:blipFill>
        <p:spPr>
          <a:xfrm>
            <a:off x="9058423" y="158380"/>
            <a:ext cx="2446735" cy="1214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2021-09-20T22:57:21Z</dcterms:created>
  <dc:creator>asimadas8748@gmail.com</dc:creator>
</cp:coreProperties>
</file>