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7.xml"/>
  <Override ContentType="application/vnd.openxmlformats-officedocument.presentationml.comments+xml" PartName="/ppt/comments/comment4.xml"/>
  <Override ContentType="application/vnd.openxmlformats-officedocument.presentationml.comments+xml" PartName="/ppt/comments/comment3.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jikCmNZ6ZtU3mh4xCp4euzgQaY4Q=="/>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7"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I"/>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c"/>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U"/>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Y"/>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Q"/>
      </p:ext>
    </p:extLs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6"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E"/>
      </p:ext>
    </p:extLst>
  </p:cm>
</p:cmLst>
</file>

<file path=ppt/comments/comment7.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7"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FIHMQM"/>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 name="Google Shape;69;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6" name="Google Shape;96;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omments" Target="../comments/commen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462325" y="63752"/>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
          <p:cNvSpPr txBox="1"/>
          <p:nvPr/>
        </p:nvSpPr>
        <p:spPr>
          <a:xfrm>
            <a:off x="2054871" y="1942654"/>
            <a:ext cx="6196653" cy="172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a:t>
            </a:r>
            <a:r>
              <a:rPr b="1" lang="en"/>
              <a:t>8</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III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ENGLISH</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NAME : THE ANT EXPLORER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SUBTOPIC : REFERENCE TO CONTEXT AND SPELLING</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20"/>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63" name="Google Shape;63;p20"/>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64" name="Google Shape;64;p20"/>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5" name="Google Shape;65;p20"/>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66" name="Google Shape;66;p20"/>
          <p:cNvSpPr txBox="1"/>
          <p:nvPr/>
        </p:nvSpPr>
        <p:spPr>
          <a:xfrm>
            <a:off x="393405" y="489098"/>
            <a:ext cx="6985500" cy="4340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lang="en" sz="1800">
                <a:solidFill>
                  <a:srgbClr val="FF0000"/>
                </a:solidFill>
              </a:rPr>
              <a:t>Read the extract and answer the questions</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FF0000"/>
                </a:solidFill>
                <a:latin typeface="Arial"/>
                <a:ea typeface="Arial"/>
                <a:cs typeface="Arial"/>
                <a:sym typeface="Arial"/>
              </a:rPr>
              <a:t>“</a:t>
            </a:r>
            <a:r>
              <a:rPr b="1" i="0" lang="en" sz="1800" u="none" cap="none" strike="noStrike">
                <a:solidFill>
                  <a:srgbClr val="FF0000"/>
                </a:solidFill>
                <a:latin typeface="Arial"/>
                <a:ea typeface="Arial"/>
                <a:cs typeface="Arial"/>
                <a:sym typeface="Arial"/>
              </a:rPr>
              <a:t>Once  a little sugar ant made up his mind  to roam –</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  To fare away far away, far away from home.”</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i)Who made his mind to roam?</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A little sugar ant made up his mind to roam.</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ii)Which place did he want to explore?</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He wanted to explore the far away places from home.</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iii)Write the rhyming word for foam  from the above lines.</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The rhyming word for foam from the above line is roam.</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pic>
        <p:nvPicPr>
          <p:cNvPr id="71" name="Google Shape;71;p21"/>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72" name="Google Shape;72;p21"/>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73" name="Google Shape;73;p21"/>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74" name="Google Shape;74;p21"/>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75" name="Google Shape;75;p21"/>
          <p:cNvSpPr txBox="1"/>
          <p:nvPr/>
        </p:nvSpPr>
        <p:spPr>
          <a:xfrm>
            <a:off x="393405" y="489098"/>
            <a:ext cx="6985500" cy="4771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FF0000"/>
                </a:solidFill>
                <a:latin typeface="Arial"/>
                <a:ea typeface="Arial"/>
                <a:cs typeface="Arial"/>
                <a:sym typeface="Arial"/>
              </a:rPr>
              <a:t>“</a:t>
            </a:r>
            <a:r>
              <a:rPr b="1" i="0" lang="en" sz="1800" u="none" cap="none" strike="noStrike">
                <a:solidFill>
                  <a:srgbClr val="FF0000"/>
                </a:solidFill>
                <a:latin typeface="Arial"/>
                <a:ea typeface="Arial"/>
                <a:cs typeface="Arial"/>
                <a:sym typeface="Arial"/>
              </a:rPr>
              <a:t>He had eaten all his breakfast, and he had his Ma’s consent</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  To see what he should chance to see and here’s the way he went”</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i)With whose consent had he started his journey?</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With his mother’s consent he had started his journey.</a:t>
            </a:r>
            <a:endParaRPr/>
          </a:p>
          <a:p>
            <a:pPr indent="0" lvl="0" marL="0" marR="0" rtl="0" algn="l">
              <a:lnSpc>
                <a:spcPct val="100000"/>
              </a:lnSpc>
              <a:spcBef>
                <a:spcPts val="0"/>
              </a:spcBef>
              <a:spcAft>
                <a:spcPts val="0"/>
              </a:spcAft>
              <a:buNone/>
            </a:pPr>
            <a:r>
              <a:t/>
            </a:r>
            <a:endParaRPr b="1"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ii)What time of the day had he started his journey?</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It was the morning time when he had started his journey.</a:t>
            </a:r>
            <a:endParaRPr/>
          </a:p>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iii)Name the poem and the poet of the extracted line.</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Ans – The poem name is The Ant Explorer and the poet is C.J.Dennis.</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22"/>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81" name="Google Shape;81;p22"/>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82" name="Google Shape;82;p22"/>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83" name="Google Shape;83;p22"/>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84" name="Google Shape;84;p22"/>
          <p:cNvSpPr txBox="1"/>
          <p:nvPr/>
        </p:nvSpPr>
        <p:spPr>
          <a:xfrm>
            <a:off x="393405" y="489098"/>
            <a:ext cx="6985500" cy="418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SPELLING</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1.Rearrange the scrambled words.</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i)sentcon</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a:t>
            </a:r>
            <a:r>
              <a:rPr b="1" lang="en" sz="2000">
                <a:solidFill>
                  <a:srgbClr val="FF0000"/>
                </a:solidFill>
              </a:rPr>
              <a:t>n</a:t>
            </a:r>
            <a:r>
              <a:rPr b="1" i="0" lang="en" sz="2000" u="none" cap="none" strike="noStrike">
                <a:solidFill>
                  <a:srgbClr val="FF0000"/>
                </a:solidFill>
                <a:latin typeface="Arial"/>
                <a:ea typeface="Arial"/>
                <a:cs typeface="Arial"/>
                <a:sym typeface="Arial"/>
              </a:rPr>
              <a:t>dofr </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iii)</a:t>
            </a:r>
            <a:r>
              <a:rPr b="1" lang="en" sz="2000">
                <a:solidFill>
                  <a:srgbClr val="FF0000"/>
                </a:solidFill>
              </a:rPr>
              <a:t>a</a:t>
            </a:r>
            <a:r>
              <a:rPr b="1" i="0" lang="en" sz="2000" u="none" cap="none" strike="noStrike">
                <a:solidFill>
                  <a:srgbClr val="FF0000"/>
                </a:solidFill>
                <a:latin typeface="Arial"/>
                <a:ea typeface="Arial"/>
                <a:cs typeface="Arial"/>
                <a:sym typeface="Arial"/>
              </a:rPr>
              <a:t>mro </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iv)</a:t>
            </a:r>
            <a:r>
              <a:rPr b="1" lang="en" sz="2000">
                <a:solidFill>
                  <a:srgbClr val="FF0000"/>
                </a:solidFill>
              </a:rPr>
              <a:t>s</a:t>
            </a:r>
            <a:r>
              <a:rPr b="1" i="0" lang="en" sz="2000" u="none" cap="none" strike="noStrike">
                <a:solidFill>
                  <a:srgbClr val="FF0000"/>
                </a:solidFill>
                <a:latin typeface="Arial"/>
                <a:ea typeface="Arial"/>
                <a:cs typeface="Arial"/>
                <a:sym typeface="Arial"/>
              </a:rPr>
              <a:t>som </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v)</a:t>
            </a:r>
            <a:r>
              <a:rPr b="1" lang="en" sz="2000">
                <a:solidFill>
                  <a:srgbClr val="FF0000"/>
                </a:solidFill>
              </a:rPr>
              <a:t>t</a:t>
            </a:r>
            <a:r>
              <a:rPr b="1" i="0" lang="en" sz="2000" u="none" cap="none" strike="noStrike">
                <a:solidFill>
                  <a:srgbClr val="FF0000"/>
                </a:solidFill>
                <a:latin typeface="Arial"/>
                <a:ea typeface="Arial"/>
                <a:cs typeface="Arial"/>
                <a:sym typeface="Arial"/>
              </a:rPr>
              <a:t>ainnmou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23"/>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90" name="Google Shape;90;p23"/>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91" name="Google Shape;91;p23"/>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2" name="Google Shape;92;p23"/>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93" name="Google Shape;93;p23"/>
          <p:cNvSpPr txBox="1"/>
          <p:nvPr/>
        </p:nvSpPr>
        <p:spPr>
          <a:xfrm>
            <a:off x="393405" y="489098"/>
            <a:ext cx="6985500" cy="418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SPELLING</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1.Rearrange the scrambled words.</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i)sentcon-  </a:t>
            </a:r>
            <a:r>
              <a:rPr b="1" lang="en" sz="2000">
                <a:solidFill>
                  <a:srgbClr val="FF0000"/>
                </a:solidFill>
              </a:rPr>
              <a:t>c</a:t>
            </a:r>
            <a:r>
              <a:rPr b="1" i="0" lang="en" sz="2000" u="none" cap="none" strike="noStrike">
                <a:solidFill>
                  <a:srgbClr val="FF0000"/>
                </a:solidFill>
                <a:latin typeface="Arial"/>
                <a:ea typeface="Arial"/>
                <a:cs typeface="Arial"/>
                <a:sym typeface="Arial"/>
              </a:rPr>
              <a:t>onsent</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a:t>
            </a:r>
            <a:r>
              <a:rPr b="1" lang="en" sz="2000">
                <a:solidFill>
                  <a:srgbClr val="FF0000"/>
                </a:solidFill>
              </a:rPr>
              <a:t>n</a:t>
            </a:r>
            <a:r>
              <a:rPr b="1" i="0" lang="en" sz="2000" u="none" cap="none" strike="noStrike">
                <a:solidFill>
                  <a:srgbClr val="FF0000"/>
                </a:solidFill>
                <a:latin typeface="Arial"/>
                <a:ea typeface="Arial"/>
                <a:cs typeface="Arial"/>
                <a:sym typeface="Arial"/>
              </a:rPr>
              <a:t>dofr – </a:t>
            </a:r>
            <a:r>
              <a:rPr b="1" lang="en" sz="2000">
                <a:solidFill>
                  <a:srgbClr val="FF0000"/>
                </a:solidFill>
              </a:rPr>
              <a:t>f</a:t>
            </a:r>
            <a:r>
              <a:rPr b="1" i="0" lang="en" sz="2000" u="none" cap="none" strike="noStrike">
                <a:solidFill>
                  <a:srgbClr val="FF0000"/>
                </a:solidFill>
                <a:latin typeface="Arial"/>
                <a:ea typeface="Arial"/>
                <a:cs typeface="Arial"/>
                <a:sym typeface="Arial"/>
              </a:rPr>
              <a:t>rond</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iii)</a:t>
            </a:r>
            <a:r>
              <a:rPr b="1" lang="en" sz="2000">
                <a:solidFill>
                  <a:srgbClr val="FF0000"/>
                </a:solidFill>
              </a:rPr>
              <a:t>a</a:t>
            </a:r>
            <a:r>
              <a:rPr b="1" i="0" lang="en" sz="2000" u="none" cap="none" strike="noStrike">
                <a:solidFill>
                  <a:srgbClr val="FF0000"/>
                </a:solidFill>
                <a:latin typeface="Arial"/>
                <a:ea typeface="Arial"/>
                <a:cs typeface="Arial"/>
                <a:sym typeface="Arial"/>
              </a:rPr>
              <a:t>mro – </a:t>
            </a:r>
            <a:r>
              <a:rPr b="1" lang="en" sz="2000">
                <a:solidFill>
                  <a:srgbClr val="FF0000"/>
                </a:solidFill>
              </a:rPr>
              <a:t>r</a:t>
            </a:r>
            <a:r>
              <a:rPr b="1" i="0" lang="en" sz="2000" u="none" cap="none" strike="noStrike">
                <a:solidFill>
                  <a:srgbClr val="FF0000"/>
                </a:solidFill>
                <a:latin typeface="Arial"/>
                <a:ea typeface="Arial"/>
                <a:cs typeface="Arial"/>
                <a:sym typeface="Arial"/>
              </a:rPr>
              <a:t>oam</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iv)</a:t>
            </a:r>
            <a:r>
              <a:rPr b="1" lang="en" sz="2000">
                <a:solidFill>
                  <a:srgbClr val="FF0000"/>
                </a:solidFill>
              </a:rPr>
              <a:t>s</a:t>
            </a:r>
            <a:r>
              <a:rPr b="1" i="0" lang="en" sz="2000" u="none" cap="none" strike="noStrike">
                <a:solidFill>
                  <a:srgbClr val="FF0000"/>
                </a:solidFill>
                <a:latin typeface="Arial"/>
                <a:ea typeface="Arial"/>
                <a:cs typeface="Arial"/>
                <a:sym typeface="Arial"/>
              </a:rPr>
              <a:t>som – </a:t>
            </a:r>
            <a:r>
              <a:rPr b="1" lang="en" sz="2000">
                <a:solidFill>
                  <a:srgbClr val="FF0000"/>
                </a:solidFill>
              </a:rPr>
              <a:t>m</a:t>
            </a:r>
            <a:r>
              <a:rPr b="1" i="0" lang="en" sz="2000" u="none" cap="none" strike="noStrike">
                <a:solidFill>
                  <a:srgbClr val="FF0000"/>
                </a:solidFill>
                <a:latin typeface="Arial"/>
                <a:ea typeface="Arial"/>
                <a:cs typeface="Arial"/>
                <a:sym typeface="Arial"/>
              </a:rPr>
              <a:t>oss</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v)</a:t>
            </a:r>
            <a:r>
              <a:rPr b="1" lang="en" sz="2000">
                <a:solidFill>
                  <a:srgbClr val="FF0000"/>
                </a:solidFill>
              </a:rPr>
              <a:t>t</a:t>
            </a:r>
            <a:r>
              <a:rPr b="1" i="0" lang="en" sz="2000" u="none" cap="none" strike="noStrike">
                <a:solidFill>
                  <a:srgbClr val="FF0000"/>
                </a:solidFill>
                <a:latin typeface="Arial"/>
                <a:ea typeface="Arial"/>
                <a:cs typeface="Arial"/>
                <a:sym typeface="Arial"/>
              </a:rPr>
              <a:t>ainnmou - </a:t>
            </a:r>
            <a:r>
              <a:rPr b="1" lang="en" sz="2000">
                <a:solidFill>
                  <a:srgbClr val="FF0000"/>
                </a:solidFill>
              </a:rPr>
              <a:t>m</a:t>
            </a:r>
            <a:r>
              <a:rPr b="1" i="0" lang="en" sz="2000" u="none" cap="none" strike="noStrike">
                <a:solidFill>
                  <a:srgbClr val="FF0000"/>
                </a:solidFill>
                <a:latin typeface="Arial"/>
                <a:ea typeface="Arial"/>
                <a:cs typeface="Arial"/>
                <a:sym typeface="Arial"/>
              </a:rPr>
              <a:t>ountain</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pic>
        <p:nvPicPr>
          <p:cNvPr id="98" name="Google Shape;98;p24"/>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99" name="Google Shape;99;p24"/>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00" name="Google Shape;100;p24"/>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01" name="Google Shape;101;p24"/>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102" name="Google Shape;102;p24"/>
          <p:cNvSpPr txBox="1"/>
          <p:nvPr/>
        </p:nvSpPr>
        <p:spPr>
          <a:xfrm>
            <a:off x="393405" y="489098"/>
            <a:ext cx="6985500" cy="4186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SPELLING</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lang="en" sz="2000">
                <a:solidFill>
                  <a:srgbClr val="FF0000"/>
                </a:solidFill>
              </a:rPr>
              <a:t>2</a:t>
            </a:r>
            <a:r>
              <a:rPr b="1" i="0" lang="en" sz="2000" u="none" cap="none" strike="noStrike">
                <a:solidFill>
                  <a:srgbClr val="FF0000"/>
                </a:solidFill>
                <a:latin typeface="Arial"/>
                <a:ea typeface="Arial"/>
                <a:cs typeface="Arial"/>
                <a:sym typeface="Arial"/>
              </a:rPr>
              <a:t>.Choose the correct spelling.</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i)golly,gully</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ii)strength,strentgh</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iii)desart,desert</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iv)dreary,derary</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v)ranje,range</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pic>
        <p:nvPicPr>
          <p:cNvPr id="107" name="Google Shape;107;p25"/>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108" name="Google Shape;108;p25"/>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109" name="Google Shape;109;p25"/>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10" name="Google Shape;110;p25"/>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
        <p:nvSpPr>
          <p:cNvPr id="111" name="Google Shape;111;p25"/>
          <p:cNvSpPr txBox="1"/>
          <p:nvPr/>
        </p:nvSpPr>
        <p:spPr>
          <a:xfrm>
            <a:off x="393405" y="489098"/>
            <a:ext cx="6985590" cy="418576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Arial"/>
                <a:ea typeface="Arial"/>
                <a:cs typeface="Arial"/>
                <a:sym typeface="Arial"/>
              </a:rPr>
              <a:t>SPELLING</a:t>
            </a:r>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1.Choose the correct spelling.</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i)golly,</a:t>
            </a:r>
            <a:r>
              <a:rPr b="1" i="0" lang="en" sz="2000" u="sng" cap="none" strike="noStrike">
                <a:solidFill>
                  <a:srgbClr val="FF0000"/>
                </a:solidFill>
                <a:latin typeface="Arial"/>
                <a:ea typeface="Arial"/>
                <a:cs typeface="Arial"/>
                <a:sym typeface="Arial"/>
              </a:rPr>
              <a:t>gully</a:t>
            </a:r>
            <a:endParaRPr b="1" i="0" sz="20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ii)strength,</a:t>
            </a:r>
            <a:r>
              <a:rPr b="1" i="0" lang="en" sz="2000" u="sng" cap="none" strike="noStrike">
                <a:solidFill>
                  <a:srgbClr val="FF0000"/>
                </a:solidFill>
                <a:latin typeface="Arial"/>
                <a:ea typeface="Arial"/>
                <a:cs typeface="Arial"/>
                <a:sym typeface="Arial"/>
              </a:rPr>
              <a:t>strentgh</a:t>
            </a:r>
            <a:endParaRPr b="1" i="0" sz="20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iii)desart,</a:t>
            </a:r>
            <a:r>
              <a:rPr b="1" i="0" lang="en" sz="2000" u="sng" cap="none" strike="noStrike">
                <a:solidFill>
                  <a:srgbClr val="FF0000"/>
                </a:solidFill>
                <a:latin typeface="Arial"/>
                <a:ea typeface="Arial"/>
                <a:cs typeface="Arial"/>
                <a:sym typeface="Arial"/>
              </a:rPr>
              <a:t>desert</a:t>
            </a:r>
            <a:endParaRPr b="1" i="0" sz="20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iv)</a:t>
            </a:r>
            <a:r>
              <a:rPr b="1" i="0" lang="en" sz="2000" u="sng" cap="none" strike="noStrike">
                <a:solidFill>
                  <a:srgbClr val="FF0000"/>
                </a:solidFill>
                <a:latin typeface="Arial"/>
                <a:ea typeface="Arial"/>
                <a:cs typeface="Arial"/>
                <a:sym typeface="Arial"/>
              </a:rPr>
              <a:t>dreary</a:t>
            </a:r>
            <a:r>
              <a:rPr b="1" i="0" lang="en" sz="2000" u="none" cap="none" strike="noStrike">
                <a:solidFill>
                  <a:srgbClr val="FF0000"/>
                </a:solidFill>
                <a:latin typeface="Arial"/>
                <a:ea typeface="Arial"/>
                <a:cs typeface="Arial"/>
                <a:sym typeface="Arial"/>
              </a:rPr>
              <a:t>,derary</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v)ranje,</a:t>
            </a:r>
            <a:r>
              <a:rPr b="1" i="0" lang="en" sz="2000" u="sng" cap="none" strike="noStrike">
                <a:solidFill>
                  <a:srgbClr val="FF0000"/>
                </a:solidFill>
                <a:latin typeface="Arial"/>
                <a:ea typeface="Arial"/>
                <a:cs typeface="Arial"/>
                <a:sym typeface="Arial"/>
              </a:rPr>
              <a:t>range</a:t>
            </a:r>
            <a:endParaRPr b="1" i="0" sz="2000" u="sng"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FF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pic>
        <p:nvPicPr>
          <p:cNvPr id="116" name="Google Shape;116;p26"/>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117" name="Google Shape;117;p26"/>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18" name="Google Shape;118;p26"/>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Students  can answer the  in between questions and write the spellings correctly.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pic>
        <p:nvPicPr>
          <p:cNvPr id="123" name="Google Shape;123;p27"/>
          <p:cNvPicPr preferRelativeResize="0"/>
          <p:nvPr/>
        </p:nvPicPr>
        <p:blipFill rotWithShape="1">
          <a:blip r:embed="rId3">
            <a:alphaModFix/>
          </a:blip>
          <a:srcRect b="0" l="0" r="0" t="0"/>
          <a:stretch/>
        </p:blipFill>
        <p:spPr>
          <a:xfrm>
            <a:off x="7787575" y="131624"/>
            <a:ext cx="1232526" cy="611875"/>
          </a:xfrm>
          <a:prstGeom prst="rect">
            <a:avLst/>
          </a:prstGeom>
          <a:noFill/>
          <a:ln>
            <a:noFill/>
          </a:ln>
        </p:spPr>
      </p:pic>
      <p:sp>
        <p:nvSpPr>
          <p:cNvPr id="124" name="Google Shape;124;p2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