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comments+xml" PartName="/ppt/comments/comment5.xml"/>
  <Override ContentType="application/vnd.openxmlformats-officedocument.presentationml.comments+xml" PartName="/ppt/comments/comment6.xml"/>
  <Override ContentType="application/vnd.openxmlformats-officedocument.presentationml.comments+xml" PartName="/ppt/comments/comment4.xml"/>
  <Override ContentType="application/vnd.openxmlformats-officedocument.presentationml.comments+xml" PartName="/ppt/comments/comment3.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15" roundtripDataSignature="AMtx7miWrASFHP3PEhgkI+hXyaytCRBNpw=="/>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6" nam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9" Type="http://schemas.openxmlformats.org/officeDocument/2006/relationships/slide" Target="slides/slide3.xml"/><Relationship Id="rId15" Type="http://customschemas.google.com/relationships/presentationmetadata" Target="metadata"/><Relationship Id="rId14" Type="http://schemas.openxmlformats.org/officeDocument/2006/relationships/slide" Target="slides/slide8.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hD79__0"/>
      </p:ext>
    </p:extLs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2"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hD7-AAA"/>
      </p:ext>
    </p:extLst>
  </p:cm>
</p:cmLst>
</file>

<file path=ppt/comments/comment3.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3"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hD79__8"/>
      </p:ext>
    </p:extLst>
  </p:cm>
</p:cmLst>
</file>

<file path=ppt/comments/comment4.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4"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bY3lioo"/>
      </p:ext>
    </p:extLst>
  </p:cm>
</p:cmLst>
</file>

<file path=ppt/comments/comment5.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5"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hD79__4"/>
      </p:ext>
    </p:extLst>
  </p:cm>
</p:cmLst>
</file>

<file path=ppt/comments/comment6.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6"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hD79__w"/>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0" name="Google Shape;60;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9" name="Google Shape;69;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8" name="Google Shape;78;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8" name="Google Shape;88;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2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9" name="Google Shape;99;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2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6" name="Google Shape;106;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2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3" name="Google Shape;113;p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9"/>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9"/>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8"/>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7" name="Google Shape;47;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16" name="Google Shape;16;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11"/>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12"/>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3" name="Google Shape;23;p12"/>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4" name="Google Shape;24;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4"/>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4"/>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1" name="Google Shape;31;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5"/>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6"/>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6"/>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6"/>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0" name="Google Shape;40;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7"/>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3" name="Google Shape;43;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jp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comments" Target="../comments/comment1.xml"/><Relationship Id="rId4" Type="http://schemas.openxmlformats.org/officeDocument/2006/relationships/image" Target="../media/image5.png"/><Relationship Id="rId5"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comments" Target="../comments/comment2.xml"/><Relationship Id="rId4" Type="http://schemas.openxmlformats.org/officeDocument/2006/relationships/image" Target="../media/image5.png"/><Relationship Id="rId5" Type="http://schemas.openxmlformats.org/officeDocument/2006/relationships/image" Target="../media/image8.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comments" Target="../comments/comment3.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comments" Target="../comments/comment4.xml"/><Relationship Id="rId4" Type="http://schemas.openxmlformats.org/officeDocument/2006/relationships/image" Target="../media/image5.png"/><Relationship Id="rId5" Type="http://schemas.openxmlformats.org/officeDocument/2006/relationships/image" Target="../media/image1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comments" Target="../comments/comment5.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comments" Target="../comments/comment6.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b="0" l="0" r="0" t="0"/>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b="0" l="0" r="0" t="0"/>
          <a:stretch/>
        </p:blipFill>
        <p:spPr>
          <a:xfrm>
            <a:off x="7462325" y="63752"/>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 name="Google Shape;57;p1"/>
          <p:cNvSpPr txBox="1"/>
          <p:nvPr/>
        </p:nvSpPr>
        <p:spPr>
          <a:xfrm>
            <a:off x="2054871" y="1942654"/>
            <a:ext cx="6196653" cy="172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SESSION : </a:t>
            </a:r>
            <a:r>
              <a:rPr b="1" lang="en"/>
              <a:t>7</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CLASS : III</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SUBJECT : ENGLISH</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CHAPTER NUMBER: 6</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CHAPTER NAME : THE ANT EXPLORER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SUBTOPIC : WRITING JUNCTION</a:t>
            </a:r>
            <a:endParaRPr b="1"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pic>
        <p:nvPicPr>
          <p:cNvPr id="62" name="Google Shape;62;p20"/>
          <p:cNvPicPr preferRelativeResize="0"/>
          <p:nvPr/>
        </p:nvPicPr>
        <p:blipFill rotWithShape="1">
          <a:blip r:embed="rId4">
            <a:alphaModFix/>
          </a:blip>
          <a:srcRect b="0" l="0" r="0" t="0"/>
          <a:stretch/>
        </p:blipFill>
        <p:spPr>
          <a:xfrm>
            <a:off x="7728449" y="157749"/>
            <a:ext cx="1232526" cy="611875"/>
          </a:xfrm>
          <a:prstGeom prst="rect">
            <a:avLst/>
          </a:prstGeom>
          <a:noFill/>
          <a:ln>
            <a:noFill/>
          </a:ln>
        </p:spPr>
      </p:pic>
      <p:sp>
        <p:nvSpPr>
          <p:cNvPr id="63" name="Google Shape;63;p20"/>
          <p:cNvSpPr txBox="1"/>
          <p:nvPr/>
        </p:nvSpPr>
        <p:spPr>
          <a:xfrm>
            <a:off x="272675" y="240757"/>
            <a:ext cx="8688300" cy="4632693"/>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200"/>
              <a:buFont typeface="Arial"/>
              <a:buNone/>
            </a:pPr>
            <a:r>
              <a:t/>
            </a:r>
            <a:endParaRPr b="1" i="0" sz="2200" u="none" cap="none" strike="noStrike">
              <a:solidFill>
                <a:srgbClr val="FF0000"/>
              </a:solidFill>
              <a:latin typeface="Arial"/>
              <a:ea typeface="Arial"/>
              <a:cs typeface="Arial"/>
              <a:sym typeface="Arial"/>
            </a:endParaRPr>
          </a:p>
        </p:txBody>
      </p:sp>
      <p:sp>
        <p:nvSpPr>
          <p:cNvPr id="64" name="Google Shape;64;p20"/>
          <p:cNvSpPr txBox="1"/>
          <p:nvPr/>
        </p:nvSpPr>
        <p:spPr>
          <a:xfrm>
            <a:off x="272675" y="1437700"/>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65" name="Google Shape;65;p20"/>
          <p:cNvSpPr txBox="1"/>
          <p:nvPr/>
        </p:nvSpPr>
        <p:spPr>
          <a:xfrm>
            <a:off x="214868" y="885907"/>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    </a:t>
            </a:r>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254000" lvl="0" marL="342900" marR="0" rtl="0" algn="l">
              <a:lnSpc>
                <a:spcPct val="100000"/>
              </a:lnSpc>
              <a:spcBef>
                <a:spcPts val="0"/>
              </a:spcBef>
              <a:spcAft>
                <a:spcPts val="0"/>
              </a:spcAft>
              <a:buClr>
                <a:srgbClr val="000000"/>
              </a:buClr>
              <a:buSzPts val="1400"/>
              <a:buFont typeface="Noto Sans Symbols"/>
              <a:buNone/>
            </a:pPr>
            <a:r>
              <a:t/>
            </a:r>
            <a:endParaRPr b="0" i="0" sz="2000" u="none" cap="none" strike="noStrike">
              <a:solidFill>
                <a:srgbClr val="000000"/>
              </a:solidFill>
              <a:latin typeface="Calibri"/>
              <a:ea typeface="Calibri"/>
              <a:cs typeface="Calibri"/>
              <a:sym typeface="Calibri"/>
            </a:endParaRPr>
          </a:p>
        </p:txBody>
      </p:sp>
      <p:pic>
        <p:nvPicPr>
          <p:cNvPr descr="How to Write a Good Paragraph - YouTube" id="66" name="Google Shape;66;p20"/>
          <p:cNvPicPr preferRelativeResize="0"/>
          <p:nvPr/>
        </p:nvPicPr>
        <p:blipFill rotWithShape="1">
          <a:blip r:embed="rId5">
            <a:alphaModFix/>
          </a:blip>
          <a:srcRect b="0" l="0" r="0" t="0"/>
          <a:stretch/>
        </p:blipFill>
        <p:spPr>
          <a:xfrm>
            <a:off x="0" y="808075"/>
            <a:ext cx="9144000" cy="433542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pic>
        <p:nvPicPr>
          <p:cNvPr id="71" name="Google Shape;71;p21"/>
          <p:cNvPicPr preferRelativeResize="0"/>
          <p:nvPr/>
        </p:nvPicPr>
        <p:blipFill rotWithShape="1">
          <a:blip r:embed="rId4">
            <a:alphaModFix/>
          </a:blip>
          <a:srcRect b="0" l="0" r="0" t="0"/>
          <a:stretch/>
        </p:blipFill>
        <p:spPr>
          <a:xfrm>
            <a:off x="7787575" y="63625"/>
            <a:ext cx="1232526" cy="611875"/>
          </a:xfrm>
          <a:prstGeom prst="rect">
            <a:avLst/>
          </a:prstGeom>
          <a:noFill/>
          <a:ln>
            <a:noFill/>
          </a:ln>
        </p:spPr>
      </p:pic>
      <p:sp>
        <p:nvSpPr>
          <p:cNvPr id="72" name="Google Shape;72;p21"/>
          <p:cNvSpPr txBox="1"/>
          <p:nvPr/>
        </p:nvSpPr>
        <p:spPr>
          <a:xfrm>
            <a:off x="220122" y="490201"/>
            <a:ext cx="8688300" cy="3488946"/>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t/>
            </a:r>
            <a:endParaRPr b="0" i="0" sz="1800" u="none" cap="none" strike="noStrike">
              <a:solidFill>
                <a:srgbClr val="FF0000"/>
              </a:solidFill>
              <a:latin typeface="Calibri"/>
              <a:ea typeface="Calibri"/>
              <a:cs typeface="Calibri"/>
              <a:sym typeface="Calibri"/>
            </a:endParaRPr>
          </a:p>
        </p:txBody>
      </p:sp>
      <p:sp>
        <p:nvSpPr>
          <p:cNvPr id="73" name="Google Shape;73;p21"/>
          <p:cNvSpPr txBox="1"/>
          <p:nvPr/>
        </p:nvSpPr>
        <p:spPr>
          <a:xfrm>
            <a:off x="220122" y="880651"/>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t/>
            </a:r>
            <a:endParaRPr b="1" i="0" sz="18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 </a:t>
            </a:r>
            <a:endParaRPr b="1" i="0" sz="1800" u="none" cap="none" strike="noStrike">
              <a:solidFill>
                <a:srgbClr val="FF0000"/>
              </a:solidFill>
              <a:latin typeface="Calibri"/>
              <a:ea typeface="Calibri"/>
              <a:cs typeface="Calibri"/>
              <a:sym typeface="Calibri"/>
            </a:endParaRPr>
          </a:p>
        </p:txBody>
      </p:sp>
      <p:sp>
        <p:nvSpPr>
          <p:cNvPr descr="35,538 Explorer Vector Images, Explorer Illustrations | Depositphotos" id="74" name="Google Shape;74;p21"/>
          <p:cNvSpPr/>
          <p:nvPr/>
        </p:nvSpPr>
        <p:spPr>
          <a:xfrm>
            <a:off x="155575" y="-144463"/>
            <a:ext cx="304800" cy="304801"/>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pic>
        <p:nvPicPr>
          <p:cNvPr descr="Parts of a paragraph - English ESL Powerpoints for distance learning and  physical classrooms" id="75" name="Google Shape;75;p21"/>
          <p:cNvPicPr preferRelativeResize="0"/>
          <p:nvPr/>
        </p:nvPicPr>
        <p:blipFill rotWithShape="1">
          <a:blip r:embed="rId5">
            <a:alphaModFix/>
          </a:blip>
          <a:srcRect b="0" l="0" r="0" t="0"/>
          <a:stretch/>
        </p:blipFill>
        <p:spPr>
          <a:xfrm>
            <a:off x="0" y="776176"/>
            <a:ext cx="9143999" cy="436732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2"/>
                                        </p:tgtEl>
                                        <p:attrNameLst>
                                          <p:attrName>style.visibility</p:attrName>
                                        </p:attrNameLst>
                                      </p:cBhvr>
                                      <p:to>
                                        <p:strVal val="visible"/>
                                      </p:to>
                                    </p:set>
                                    <p:animEffect filter="fade" transition="in">
                                      <p:cBhvr>
                                        <p:cTn dur="500"/>
                                        <p:tgtEl>
                                          <p:spTgt spid="7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3"/>
                                        </p:tgtEl>
                                        <p:attrNameLst>
                                          <p:attrName>style.visibility</p:attrName>
                                        </p:attrNameLst>
                                      </p:cBhvr>
                                      <p:to>
                                        <p:strVal val="visible"/>
                                      </p:to>
                                    </p:set>
                                    <p:animEffect filter="fade" transition="in">
                                      <p:cBhvr>
                                        <p:cTn dur="500"/>
                                        <p:tgtEl>
                                          <p:spTgt spid="7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pic>
        <p:nvPicPr>
          <p:cNvPr id="80" name="Google Shape;80;p22"/>
          <p:cNvPicPr preferRelativeResize="0"/>
          <p:nvPr/>
        </p:nvPicPr>
        <p:blipFill rotWithShape="1">
          <a:blip r:embed="rId4">
            <a:alphaModFix/>
          </a:blip>
          <a:srcRect b="0" l="0" r="0" t="0"/>
          <a:stretch/>
        </p:blipFill>
        <p:spPr>
          <a:xfrm>
            <a:off x="7787575" y="63625"/>
            <a:ext cx="1232526" cy="611875"/>
          </a:xfrm>
          <a:prstGeom prst="rect">
            <a:avLst/>
          </a:prstGeom>
          <a:noFill/>
          <a:ln>
            <a:noFill/>
          </a:ln>
        </p:spPr>
      </p:pic>
      <p:sp>
        <p:nvSpPr>
          <p:cNvPr id="81" name="Google Shape;81;p22"/>
          <p:cNvSpPr txBox="1"/>
          <p:nvPr/>
        </p:nvSpPr>
        <p:spPr>
          <a:xfrm>
            <a:off x="220122" y="723481"/>
            <a:ext cx="8688300" cy="4170066"/>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 </a:t>
            </a:r>
            <a:endParaRPr b="0" i="0" sz="1800" u="none" cap="none" strike="noStrike">
              <a:solidFill>
                <a:srgbClr val="FF0000"/>
              </a:solidFill>
              <a:latin typeface="Calibri"/>
              <a:ea typeface="Calibri"/>
              <a:cs typeface="Calibri"/>
              <a:sym typeface="Calibri"/>
            </a:endParaRPr>
          </a:p>
        </p:txBody>
      </p:sp>
      <p:sp>
        <p:nvSpPr>
          <p:cNvPr id="82" name="Google Shape;82;p22"/>
          <p:cNvSpPr txBox="1"/>
          <p:nvPr/>
        </p:nvSpPr>
        <p:spPr>
          <a:xfrm>
            <a:off x="220122" y="880651"/>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p:txBody>
      </p:sp>
      <p:sp>
        <p:nvSpPr>
          <p:cNvPr id="83" name="Google Shape;83;p22"/>
          <p:cNvSpPr txBox="1"/>
          <p:nvPr/>
        </p:nvSpPr>
        <p:spPr>
          <a:xfrm>
            <a:off x="220122" y="2602029"/>
            <a:ext cx="8688300" cy="39045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t/>
            </a:r>
            <a:endParaRPr b="0" i="0" sz="1800" u="none" cap="none" strike="noStrike">
              <a:solidFill>
                <a:srgbClr val="FF0000"/>
              </a:solidFill>
              <a:latin typeface="Calibri"/>
              <a:ea typeface="Calibri"/>
              <a:cs typeface="Calibri"/>
              <a:sym typeface="Calibri"/>
            </a:endParaRPr>
          </a:p>
        </p:txBody>
      </p:sp>
      <p:sp>
        <p:nvSpPr>
          <p:cNvPr id="84" name="Google Shape;84;p22"/>
          <p:cNvSpPr txBox="1"/>
          <p:nvPr/>
        </p:nvSpPr>
        <p:spPr>
          <a:xfrm>
            <a:off x="220122" y="3124051"/>
            <a:ext cx="8688300" cy="1292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800" u="none" cap="none" strike="noStrike">
              <a:solidFill>
                <a:srgbClr val="000000"/>
              </a:solidFill>
              <a:latin typeface="Calibri"/>
              <a:ea typeface="Calibri"/>
              <a:cs typeface="Calibri"/>
              <a:sym typeface="Calibri"/>
            </a:endParaRPr>
          </a:p>
        </p:txBody>
      </p:sp>
      <p:sp>
        <p:nvSpPr>
          <p:cNvPr id="85" name="Google Shape;85;p22"/>
          <p:cNvSpPr txBox="1"/>
          <p:nvPr/>
        </p:nvSpPr>
        <p:spPr>
          <a:xfrm>
            <a:off x="361507" y="350875"/>
            <a:ext cx="7379769" cy="4401205"/>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WRITING JUNCTION</a:t>
            </a:r>
            <a:endParaRPr/>
          </a:p>
          <a:p>
            <a:pPr indent="0" lvl="0" marL="0" marR="0" rtl="0" algn="ctr">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PARAGRAPH WRITING</a:t>
            </a:r>
            <a:endParaRPr/>
          </a:p>
          <a:p>
            <a:pPr indent="0" lvl="0" marL="0" marR="0" rtl="0" algn="ctr">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My Favourite Festival</a:t>
            </a:r>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India is a land of fairs and festivals. We celebrate many festivals every year.My favourite festival is Diwali. It often comes in the month of October and November. On this day lord Rama returned to Ayodhya after the exile of 14 years.Diwali is the festival of lights. I decorate my house with lights,lamps and diyas at night. We worship goddess Lakshmi and lord Ganesh. We enjoy many types of sweets and snacks with our friends and relatives.</a:t>
            </a:r>
            <a:endParaRPr/>
          </a:p>
          <a:p>
            <a:pPr indent="0" lvl="0" marL="0" marR="0" rtl="0" algn="l">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             Diwali teaches us to live in peace,pleasure and harmony with others. I love  diwali very much.</a:t>
            </a:r>
            <a:endParaRPr b="1" i="0" sz="2000" u="none" cap="none" strike="noStrike">
              <a:solidFill>
                <a:srgbClr val="FF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gtEl>
                                        <p:attrNameLst>
                                          <p:attrName>style.visibility</p:attrName>
                                        </p:attrNameLst>
                                      </p:cBhvr>
                                      <p:to>
                                        <p:strVal val="visible"/>
                                      </p:to>
                                    </p:set>
                                    <p:animEffect filter="fade" transition="in">
                                      <p:cBhvr>
                                        <p:cTn dur="500"/>
                                        <p:tgtEl>
                                          <p:spTgt spid="8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2"/>
                                        </p:tgtEl>
                                        <p:attrNameLst>
                                          <p:attrName>style.visibility</p:attrName>
                                        </p:attrNameLst>
                                      </p:cBhvr>
                                      <p:to>
                                        <p:strVal val="visible"/>
                                      </p:to>
                                    </p:set>
                                    <p:animEffect filter="fade" transition="in">
                                      <p:cBhvr>
                                        <p:cTn dur="500"/>
                                        <p:tgtEl>
                                          <p:spTgt spid="8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3"/>
                                        </p:tgtEl>
                                        <p:attrNameLst>
                                          <p:attrName>style.visibility</p:attrName>
                                        </p:attrNameLst>
                                      </p:cBhvr>
                                      <p:to>
                                        <p:strVal val="visible"/>
                                      </p:to>
                                    </p:set>
                                    <p:animEffect filter="fade" transition="in">
                                      <p:cBhvr>
                                        <p:cTn dur="500"/>
                                        <p:tgtEl>
                                          <p:spTgt spid="8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4"/>
                                        </p:tgtEl>
                                        <p:attrNameLst>
                                          <p:attrName>style.visibility</p:attrName>
                                        </p:attrNameLst>
                                      </p:cBhvr>
                                      <p:to>
                                        <p:strVal val="visible"/>
                                      </p:to>
                                    </p:set>
                                    <p:animEffect filter="fade" transition="in">
                                      <p:cBhvr>
                                        <p:cTn dur="500"/>
                                        <p:tgtEl>
                                          <p:spTgt spid="8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pic>
        <p:nvPicPr>
          <p:cNvPr id="90" name="Google Shape;90;p23"/>
          <p:cNvPicPr preferRelativeResize="0"/>
          <p:nvPr/>
        </p:nvPicPr>
        <p:blipFill rotWithShape="1">
          <a:blip r:embed="rId4">
            <a:alphaModFix/>
          </a:blip>
          <a:srcRect b="0" l="0" r="0" t="0"/>
          <a:stretch/>
        </p:blipFill>
        <p:spPr>
          <a:xfrm>
            <a:off x="7787575" y="63625"/>
            <a:ext cx="1232526" cy="611875"/>
          </a:xfrm>
          <a:prstGeom prst="rect">
            <a:avLst/>
          </a:prstGeom>
          <a:noFill/>
          <a:ln>
            <a:noFill/>
          </a:ln>
        </p:spPr>
      </p:pic>
      <p:sp>
        <p:nvSpPr>
          <p:cNvPr id="91" name="Google Shape;91;p23"/>
          <p:cNvSpPr txBox="1"/>
          <p:nvPr/>
        </p:nvSpPr>
        <p:spPr>
          <a:xfrm>
            <a:off x="220122" y="723481"/>
            <a:ext cx="8688300" cy="4170066"/>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i="0" lang="en" sz="1800" u="none" cap="none" strike="noStrike">
                <a:solidFill>
                  <a:srgbClr val="FF0000"/>
                </a:solidFill>
                <a:latin typeface="Calibri"/>
                <a:ea typeface="Calibri"/>
                <a:cs typeface="Calibri"/>
                <a:sym typeface="Calibri"/>
              </a:rPr>
              <a:t> </a:t>
            </a:r>
            <a:endParaRPr b="0" i="0" sz="1800" u="none" cap="none" strike="noStrike">
              <a:solidFill>
                <a:srgbClr val="FF0000"/>
              </a:solidFill>
              <a:latin typeface="Calibri"/>
              <a:ea typeface="Calibri"/>
              <a:cs typeface="Calibri"/>
              <a:sym typeface="Calibri"/>
            </a:endParaRPr>
          </a:p>
        </p:txBody>
      </p:sp>
      <p:sp>
        <p:nvSpPr>
          <p:cNvPr id="92" name="Google Shape;92;p23"/>
          <p:cNvSpPr txBox="1"/>
          <p:nvPr/>
        </p:nvSpPr>
        <p:spPr>
          <a:xfrm>
            <a:off x="220122" y="880651"/>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p:txBody>
      </p:sp>
      <p:sp>
        <p:nvSpPr>
          <p:cNvPr id="93" name="Google Shape;93;p23"/>
          <p:cNvSpPr txBox="1"/>
          <p:nvPr/>
        </p:nvSpPr>
        <p:spPr>
          <a:xfrm>
            <a:off x="220122" y="2602029"/>
            <a:ext cx="8688300" cy="39045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t/>
            </a:r>
            <a:endParaRPr b="0" i="0" sz="1800" u="none" cap="none" strike="noStrike">
              <a:solidFill>
                <a:srgbClr val="FF0000"/>
              </a:solidFill>
              <a:latin typeface="Calibri"/>
              <a:ea typeface="Calibri"/>
              <a:cs typeface="Calibri"/>
              <a:sym typeface="Calibri"/>
            </a:endParaRPr>
          </a:p>
        </p:txBody>
      </p:sp>
      <p:sp>
        <p:nvSpPr>
          <p:cNvPr id="94" name="Google Shape;94;p23"/>
          <p:cNvSpPr txBox="1"/>
          <p:nvPr/>
        </p:nvSpPr>
        <p:spPr>
          <a:xfrm>
            <a:off x="220122" y="3124051"/>
            <a:ext cx="8688300" cy="1292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t/>
            </a:r>
            <a:endParaRPr b="0" i="0" sz="18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800" u="none" cap="none" strike="noStrike">
              <a:solidFill>
                <a:srgbClr val="000000"/>
              </a:solidFill>
              <a:latin typeface="Calibri"/>
              <a:ea typeface="Calibri"/>
              <a:cs typeface="Calibri"/>
              <a:sym typeface="Calibri"/>
            </a:endParaRPr>
          </a:p>
        </p:txBody>
      </p:sp>
      <p:sp>
        <p:nvSpPr>
          <p:cNvPr id="95" name="Google Shape;95;p23"/>
          <p:cNvSpPr txBox="1"/>
          <p:nvPr/>
        </p:nvSpPr>
        <p:spPr>
          <a:xfrm>
            <a:off x="361507" y="350875"/>
            <a:ext cx="7379769" cy="1015663"/>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PICTURE DESCRIPTION</a:t>
            </a:r>
            <a:endParaRPr/>
          </a:p>
          <a:p>
            <a:pPr indent="0" lvl="0" marL="0" marR="0" rtl="0" algn="ctr">
              <a:lnSpc>
                <a:spcPct val="100000"/>
              </a:lnSpc>
              <a:spcBef>
                <a:spcPts val="0"/>
              </a:spcBef>
              <a:spcAft>
                <a:spcPts val="0"/>
              </a:spcAft>
              <a:buNone/>
            </a:pPr>
            <a:r>
              <a:rPr b="1" i="0" lang="en" sz="2000" u="none" cap="none" strike="noStrike">
                <a:solidFill>
                  <a:srgbClr val="FF0000"/>
                </a:solidFill>
                <a:latin typeface="Arial"/>
                <a:ea typeface="Arial"/>
                <a:cs typeface="Arial"/>
                <a:sym typeface="Arial"/>
              </a:rPr>
              <a:t>See the given picture and describe it in your own words.</a:t>
            </a:r>
            <a:endParaRPr b="1" i="0" sz="2000" u="none" cap="none" strike="noStrike">
              <a:solidFill>
                <a:srgbClr val="FF0000"/>
              </a:solidFill>
              <a:latin typeface="Arial"/>
              <a:ea typeface="Arial"/>
              <a:cs typeface="Arial"/>
              <a:sym typeface="Arial"/>
            </a:endParaRPr>
          </a:p>
          <a:p>
            <a:pPr indent="0" lvl="0" marL="0" marR="0" rtl="0" algn="ctr">
              <a:lnSpc>
                <a:spcPct val="100000"/>
              </a:lnSpc>
              <a:spcBef>
                <a:spcPts val="0"/>
              </a:spcBef>
              <a:spcAft>
                <a:spcPts val="0"/>
              </a:spcAft>
              <a:buNone/>
            </a:pPr>
            <a:r>
              <a:t/>
            </a:r>
            <a:endParaRPr b="1" i="0" sz="2000" u="none" cap="none" strike="noStrike">
              <a:solidFill>
                <a:srgbClr val="FF0000"/>
              </a:solidFill>
              <a:latin typeface="Arial"/>
              <a:ea typeface="Arial"/>
              <a:cs typeface="Arial"/>
              <a:sym typeface="Arial"/>
            </a:endParaRPr>
          </a:p>
        </p:txBody>
      </p:sp>
      <p:pic>
        <p:nvPicPr>
          <p:cNvPr descr="INDIAN-TRAIN Stock Vector Images - Avopix.com" id="96" name="Google Shape;96;p23"/>
          <p:cNvPicPr preferRelativeResize="0"/>
          <p:nvPr/>
        </p:nvPicPr>
        <p:blipFill rotWithShape="1">
          <a:blip r:embed="rId5">
            <a:alphaModFix/>
          </a:blip>
          <a:srcRect b="0" l="0" r="0" t="0"/>
          <a:stretch/>
        </p:blipFill>
        <p:spPr>
          <a:xfrm>
            <a:off x="0" y="1073888"/>
            <a:ext cx="9143999" cy="4069611"/>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
                                        </p:tgtEl>
                                        <p:attrNameLst>
                                          <p:attrName>style.visibility</p:attrName>
                                        </p:attrNameLst>
                                      </p:cBhvr>
                                      <p:to>
                                        <p:strVal val="visible"/>
                                      </p:to>
                                    </p:set>
                                    <p:animEffect filter="fade" transition="in">
                                      <p:cBhvr>
                                        <p:cTn dur="500"/>
                                        <p:tgtEl>
                                          <p:spTgt spid="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2"/>
                                        </p:tgtEl>
                                        <p:attrNameLst>
                                          <p:attrName>style.visibility</p:attrName>
                                        </p:attrNameLst>
                                      </p:cBhvr>
                                      <p:to>
                                        <p:strVal val="visible"/>
                                      </p:to>
                                    </p:set>
                                    <p:animEffect filter="fade" transition="in">
                                      <p:cBhvr>
                                        <p:cTn dur="500"/>
                                        <p:tgtEl>
                                          <p:spTgt spid="9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3"/>
                                        </p:tgtEl>
                                        <p:attrNameLst>
                                          <p:attrName>style.visibility</p:attrName>
                                        </p:attrNameLst>
                                      </p:cBhvr>
                                      <p:to>
                                        <p:strVal val="visible"/>
                                      </p:to>
                                    </p:set>
                                    <p:animEffect filter="fade" transition="in">
                                      <p:cBhvr>
                                        <p:cTn dur="500"/>
                                        <p:tgtEl>
                                          <p:spTgt spid="9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4"/>
                                        </p:tgtEl>
                                        <p:attrNameLst>
                                          <p:attrName>style.visibility</p:attrName>
                                        </p:attrNameLst>
                                      </p:cBhvr>
                                      <p:to>
                                        <p:strVal val="visible"/>
                                      </p:to>
                                    </p:set>
                                    <p:animEffect filter="fade" transition="in">
                                      <p:cBhvr>
                                        <p:cTn dur="500"/>
                                        <p:tgtEl>
                                          <p:spTgt spid="9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pic>
        <p:nvPicPr>
          <p:cNvPr id="101" name="Google Shape;101;p24"/>
          <p:cNvPicPr preferRelativeResize="0"/>
          <p:nvPr/>
        </p:nvPicPr>
        <p:blipFill rotWithShape="1">
          <a:blip r:embed="rId4">
            <a:alphaModFix/>
          </a:blip>
          <a:srcRect b="0" l="0" r="0" t="0"/>
          <a:stretch/>
        </p:blipFill>
        <p:spPr>
          <a:xfrm>
            <a:off x="7787575" y="63625"/>
            <a:ext cx="1232526" cy="611875"/>
          </a:xfrm>
          <a:prstGeom prst="rect">
            <a:avLst/>
          </a:prstGeom>
          <a:noFill/>
          <a:ln>
            <a:noFill/>
          </a:ln>
        </p:spPr>
      </p:pic>
      <p:sp>
        <p:nvSpPr>
          <p:cNvPr id="102" name="Google Shape;102;p24"/>
          <p:cNvSpPr txBox="1"/>
          <p:nvPr/>
        </p:nvSpPr>
        <p:spPr>
          <a:xfrm>
            <a:off x="272675" y="2850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FF0000"/>
                </a:solidFill>
                <a:latin typeface="Arial"/>
                <a:ea typeface="Arial"/>
                <a:cs typeface="Arial"/>
                <a:sym typeface="Arial"/>
              </a:rPr>
              <a:t>LEARNING OUTCOME:</a:t>
            </a:r>
            <a:endParaRPr b="1" i="0" sz="2200" u="none" cap="none" strike="noStrike">
              <a:solidFill>
                <a:srgbClr val="FF0000"/>
              </a:solidFill>
              <a:latin typeface="Arial"/>
              <a:ea typeface="Arial"/>
              <a:cs typeface="Arial"/>
              <a:sym typeface="Arial"/>
            </a:endParaRPr>
          </a:p>
        </p:txBody>
      </p:sp>
      <p:sp>
        <p:nvSpPr>
          <p:cNvPr id="103" name="Google Shape;103;p24"/>
          <p:cNvSpPr txBox="1"/>
          <p:nvPr/>
        </p:nvSpPr>
        <p:spPr>
          <a:xfrm>
            <a:off x="214868" y="885907"/>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    </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Students use the group of sentences and write a paragraph on a given topic.</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254000" lvl="0" marL="342900" marR="0" rtl="0" algn="l">
              <a:lnSpc>
                <a:spcPct val="100000"/>
              </a:lnSpc>
              <a:spcBef>
                <a:spcPts val="0"/>
              </a:spcBef>
              <a:spcAft>
                <a:spcPts val="0"/>
              </a:spcAft>
              <a:buClr>
                <a:srgbClr val="000000"/>
              </a:buClr>
              <a:buSzPts val="1400"/>
              <a:buFont typeface="Noto Sans Symbols"/>
              <a:buNone/>
            </a:pPr>
            <a:r>
              <a:t/>
            </a:r>
            <a:endParaRPr b="0" i="0" sz="2000" u="none" cap="none" strike="noStrike">
              <a:solidFill>
                <a:srgbClr val="000000"/>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pic>
        <p:nvPicPr>
          <p:cNvPr id="108" name="Google Shape;108;p25"/>
          <p:cNvPicPr preferRelativeResize="0"/>
          <p:nvPr/>
        </p:nvPicPr>
        <p:blipFill rotWithShape="1">
          <a:blip r:embed="rId4">
            <a:alphaModFix/>
          </a:blip>
          <a:srcRect b="0" l="0" r="0" t="0"/>
          <a:stretch/>
        </p:blipFill>
        <p:spPr>
          <a:xfrm>
            <a:off x="7787575" y="63625"/>
            <a:ext cx="1232526" cy="611875"/>
          </a:xfrm>
          <a:prstGeom prst="rect">
            <a:avLst/>
          </a:prstGeom>
          <a:noFill/>
          <a:ln>
            <a:noFill/>
          </a:ln>
        </p:spPr>
      </p:pic>
      <p:sp>
        <p:nvSpPr>
          <p:cNvPr id="109" name="Google Shape;109;p25"/>
          <p:cNvSpPr txBox="1"/>
          <p:nvPr/>
        </p:nvSpPr>
        <p:spPr>
          <a:xfrm>
            <a:off x="272675" y="2850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FF0000"/>
                </a:solidFill>
                <a:latin typeface="Arial"/>
                <a:ea typeface="Arial"/>
                <a:cs typeface="Arial"/>
                <a:sym typeface="Arial"/>
              </a:rPr>
              <a:t>HOMEWORK:</a:t>
            </a:r>
            <a:endParaRPr b="1" i="0" sz="2200" u="none" cap="none" strike="noStrike">
              <a:solidFill>
                <a:srgbClr val="FF0000"/>
              </a:solidFill>
              <a:latin typeface="Arial"/>
              <a:ea typeface="Arial"/>
              <a:cs typeface="Arial"/>
              <a:sym typeface="Arial"/>
            </a:endParaRPr>
          </a:p>
        </p:txBody>
      </p:sp>
      <p:sp>
        <p:nvSpPr>
          <p:cNvPr id="110" name="Google Shape;110;p25"/>
          <p:cNvSpPr txBox="1"/>
          <p:nvPr/>
        </p:nvSpPr>
        <p:spPr>
          <a:xfrm>
            <a:off x="214868" y="885907"/>
            <a:ext cx="8688300" cy="28896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    </a:t>
            </a:r>
            <a:endParaRPr/>
          </a:p>
          <a:p>
            <a:pPr indent="0" lvl="0" marL="0" marR="0" rtl="0" algn="l">
              <a:lnSpc>
                <a:spcPct val="100000"/>
              </a:lnSpc>
              <a:spcBef>
                <a:spcPts val="0"/>
              </a:spcBef>
              <a:spcAft>
                <a:spcPts val="0"/>
              </a:spcAft>
              <a:buNone/>
            </a:pPr>
            <a:r>
              <a:rPr b="0" i="0" lang="en" sz="2000" u="none" cap="none" strike="noStrike">
                <a:solidFill>
                  <a:srgbClr val="000000"/>
                </a:solidFill>
                <a:latin typeface="Calibri"/>
                <a:ea typeface="Calibri"/>
                <a:cs typeface="Calibri"/>
                <a:sym typeface="Calibri"/>
              </a:rPr>
              <a:t>Write a paragraph “on your favourite person” in your English notebook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254000" lvl="0" marL="342900" marR="0" rtl="0" algn="l">
              <a:lnSpc>
                <a:spcPct val="100000"/>
              </a:lnSpc>
              <a:spcBef>
                <a:spcPts val="0"/>
              </a:spcBef>
              <a:spcAft>
                <a:spcPts val="0"/>
              </a:spcAft>
              <a:buClr>
                <a:srgbClr val="000000"/>
              </a:buClr>
              <a:buSzPts val="1400"/>
              <a:buFont typeface="Noto Sans Symbols"/>
              <a:buNone/>
            </a:pPr>
            <a:r>
              <a:t/>
            </a:r>
            <a:endParaRPr b="0" i="0" sz="2000" u="none" cap="none" strike="noStrike">
              <a:solidFill>
                <a:srgbClr val="000000"/>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pic>
        <p:nvPicPr>
          <p:cNvPr id="115" name="Google Shape;115;p26"/>
          <p:cNvPicPr preferRelativeResize="0"/>
          <p:nvPr/>
        </p:nvPicPr>
        <p:blipFill rotWithShape="1">
          <a:blip r:embed="rId3">
            <a:alphaModFix/>
          </a:blip>
          <a:srcRect b="0" l="0" r="0" t="0"/>
          <a:stretch/>
        </p:blipFill>
        <p:spPr>
          <a:xfrm>
            <a:off x="7787575" y="131624"/>
            <a:ext cx="1232526" cy="611875"/>
          </a:xfrm>
          <a:prstGeom prst="rect">
            <a:avLst/>
          </a:prstGeom>
          <a:noFill/>
          <a:ln>
            <a:noFill/>
          </a:ln>
        </p:spPr>
      </p:pic>
      <p:sp>
        <p:nvSpPr>
          <p:cNvPr id="116" name="Google Shape;116;p26"/>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