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5.xml"/>
  <Override ContentType="application/vnd.openxmlformats-officedocument.presentationml.comments+xml" PartName="/ppt/comments/comment4.xml"/>
  <Override ContentType="application/vnd.openxmlformats-officedocument.presentationml.comments+xml" PartName="/ppt/comments/comment3.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6"/>
  </p:sldMasterIdLst>
  <p:notesMasterIdLst>
    <p:notesMasterId r:id="rId7"/>
  </p:notesMasterIdLst>
  <p:sldIdLst>
    <p:sldId id="256" r:id="rId8"/>
    <p:sldId id="257" r:id="rId9"/>
    <p:sldId id="258" r:id="rId10"/>
    <p:sldId id="259" r:id="rId11"/>
    <p:sldId id="260" r:id="rId12"/>
    <p:sldId id="261" r:id="rId13"/>
    <p:sldId id="262"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5" roundtripDataSignature="AMtx7mibyxp+7JciBfNwjG98f6VguD+5aQ=="/>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5"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9D2CA46-E087-41DF-8FC2-6F595461803E}">
  <a:tblStyle styleId="{E9D2CA46-E087-41DF-8FC2-6F595461803E}"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1E8"/>
          </a:solidFill>
        </a:fill>
      </a:tcStyle>
    </a:wholeTbl>
    <a:band1H>
      <a:tcTxStyle/>
      <a:tcStyle>
        <a:fill>
          <a:solidFill>
            <a:srgbClr val="FFE2CD"/>
          </a:solidFill>
        </a:fill>
      </a:tcStyle>
    </a:band1H>
    <a:band2H>
      <a:tcTxStyle/>
    </a:band2H>
    <a:band1V>
      <a:tcTxStyle/>
      <a:tcStyle>
        <a:fill>
          <a:solidFill>
            <a:srgbClr val="FFE2CD"/>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15" Type="http://customschemas.google.com/relationships/presentationmetadata" Target="metadata"/><Relationship Id="rId14" Type="http://schemas.openxmlformats.org/officeDocument/2006/relationships/slide" Target="slides/slide7.xml"/><Relationship Id="rId5" Type="http://schemas.openxmlformats.org/officeDocument/2006/relationships/commentAuthors" Target="commentAuthors.xml"/><Relationship Id="rId6" Type="http://schemas.openxmlformats.org/officeDocument/2006/relationships/slideMaster" Target="slideMasters/slideMaster1.xml"/><Relationship Id="rId7" Type="http://schemas.openxmlformats.org/officeDocument/2006/relationships/notesMaster" Target="notesMasters/notesMaster1.xml"/><Relationship Id="rId8"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zJmeM"/>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zJmeY"/>
      </p:ext>
    </p:extLs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zJmeI"/>
      </p:ext>
    </p:extLs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4"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zJmeQ"/>
      </p:ext>
    </p:extLst>
  </p:cm>
</p:cmLst>
</file>

<file path=ppt/comments/comment5.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5"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zJmeU"/>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9" name="Google Shape;69;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4" name="Google Shape;94;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1" name="Google Shape;111;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5.png"/><Relationship Id="rId5"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omments" Target="../comments/comment2.xml"/><Relationship Id="rId4" Type="http://schemas.openxmlformats.org/officeDocument/2006/relationships/image" Target="../media/image5.png"/><Relationship Id="rId5"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3.xml"/><Relationship Id="rId4" Type="http://schemas.openxmlformats.org/officeDocument/2006/relationships/image" Target="../media/image5.png"/><Relationship Id="rId5" Type="http://schemas.openxmlformats.org/officeDocument/2006/relationships/image" Target="../media/image9.jpg"/><Relationship Id="rId6" Type="http://schemas.openxmlformats.org/officeDocument/2006/relationships/image" Target="../media/image1.jpg"/><Relationship Id="rId7" Type="http://schemas.openxmlformats.org/officeDocument/2006/relationships/image" Target="../media/image6.jpg"/><Relationship Id="rId8"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omments" Target="../comments/comment5.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462325" y="63752"/>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1"/>
          <p:cNvSpPr txBox="1"/>
          <p:nvPr/>
        </p:nvSpPr>
        <p:spPr>
          <a:xfrm>
            <a:off x="2054871" y="1942654"/>
            <a:ext cx="6196653" cy="172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a:t>
            </a:r>
            <a:r>
              <a:rPr b="1" lang="en"/>
              <a:t>6</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III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ENGLISH</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NAME : THE ANT EXPLORER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SUBTOPIC : GRAMMAR  JUNCTION – PREPOSITION OF MOVEMENT, </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20"/>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63" name="Google Shape;63;p20"/>
          <p:cNvSpPr txBox="1"/>
          <p:nvPr/>
        </p:nvSpPr>
        <p:spPr>
          <a:xfrm>
            <a:off x="272675" y="240757"/>
            <a:ext cx="8688300" cy="4632693"/>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64" name="Google Shape;64;p20"/>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5" name="Google Shape;65;p20"/>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pic>
        <p:nvPicPr>
          <p:cNvPr descr="Prepositions of movement: English Language - YouTube" id="66" name="Google Shape;66;p20"/>
          <p:cNvPicPr preferRelativeResize="0"/>
          <p:nvPr/>
        </p:nvPicPr>
        <p:blipFill rotWithShape="1">
          <a:blip r:embed="rId5">
            <a:alphaModFix/>
          </a:blip>
          <a:srcRect b="0" l="0" r="0" t="0"/>
          <a:stretch/>
        </p:blipFill>
        <p:spPr>
          <a:xfrm>
            <a:off x="0" y="854110"/>
            <a:ext cx="9144000" cy="428938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pic>
        <p:nvPicPr>
          <p:cNvPr id="71" name="Google Shape;71;p21"/>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72" name="Google Shape;72;p21"/>
          <p:cNvSpPr txBox="1"/>
          <p:nvPr/>
        </p:nvSpPr>
        <p:spPr>
          <a:xfrm>
            <a:off x="220122" y="490201"/>
            <a:ext cx="8688300" cy="3488946"/>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FF0000"/>
              </a:solidFill>
              <a:latin typeface="Calibri"/>
              <a:ea typeface="Calibri"/>
              <a:cs typeface="Calibri"/>
              <a:sym typeface="Calibri"/>
            </a:endParaRPr>
          </a:p>
        </p:txBody>
      </p:sp>
      <p:sp>
        <p:nvSpPr>
          <p:cNvPr id="73" name="Google Shape;73;p21"/>
          <p:cNvSpPr txBox="1"/>
          <p:nvPr/>
        </p:nvSpPr>
        <p:spPr>
          <a:xfrm>
            <a:off x="220122" y="880651"/>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1" i="0" sz="18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 </a:t>
            </a:r>
            <a:endParaRPr b="1" i="0" sz="1800" u="none" cap="none" strike="noStrike">
              <a:solidFill>
                <a:srgbClr val="FF0000"/>
              </a:solidFill>
              <a:latin typeface="Calibri"/>
              <a:ea typeface="Calibri"/>
              <a:cs typeface="Calibri"/>
              <a:sym typeface="Calibri"/>
            </a:endParaRPr>
          </a:p>
        </p:txBody>
      </p:sp>
      <p:sp>
        <p:nvSpPr>
          <p:cNvPr descr="35,538 Explorer Vector Images, Explorer Illustrations | Depositphotos" id="74" name="Google Shape;74;p21"/>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descr="Preposition of movement. Raccoon and the box Stock Vector Image by  ©passengerz #425971722" id="75" name="Google Shape;75;p21"/>
          <p:cNvPicPr preferRelativeResize="0"/>
          <p:nvPr/>
        </p:nvPicPr>
        <p:blipFill rotWithShape="1">
          <a:blip r:embed="rId5">
            <a:alphaModFix/>
          </a:blip>
          <a:srcRect b="0" l="0" r="0" t="0"/>
          <a:stretch/>
        </p:blipFill>
        <p:spPr>
          <a:xfrm>
            <a:off x="0" y="691116"/>
            <a:ext cx="9144000" cy="445238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500"/>
                                        <p:tgtEl>
                                          <p:spTgt spid="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gtEl>
                                        <p:attrNameLst>
                                          <p:attrName>style.visibility</p:attrName>
                                        </p:attrNameLst>
                                      </p:cBhvr>
                                      <p:to>
                                        <p:strVal val="visible"/>
                                      </p:to>
                                    </p:set>
                                    <p:animEffect filter="fade" transition="in">
                                      <p:cBhvr>
                                        <p:cTn dur="500"/>
                                        <p:tgtEl>
                                          <p:spTgt spid="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22"/>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81" name="Google Shape;81;p22"/>
          <p:cNvSpPr txBox="1"/>
          <p:nvPr/>
        </p:nvSpPr>
        <p:spPr>
          <a:xfrm>
            <a:off x="272675" y="240758"/>
            <a:ext cx="8688300" cy="528866"/>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1800" u="none" cap="none" strike="noStrike">
                <a:solidFill>
                  <a:srgbClr val="FF0000"/>
                </a:solidFill>
                <a:latin typeface="Arial"/>
                <a:ea typeface="Arial"/>
                <a:cs typeface="Arial"/>
                <a:sym typeface="Arial"/>
              </a:rPr>
              <a:t>1. Match the pictures in column A to the sentences in column B. </a:t>
            </a:r>
            <a:endParaRPr b="1" i="0" sz="1800" u="none" cap="none" strike="noStrike">
              <a:solidFill>
                <a:srgbClr val="FF0000"/>
              </a:solidFill>
              <a:latin typeface="Arial"/>
              <a:ea typeface="Arial"/>
              <a:cs typeface="Arial"/>
              <a:sym typeface="Arial"/>
            </a:endParaRPr>
          </a:p>
        </p:txBody>
      </p:sp>
      <p:sp>
        <p:nvSpPr>
          <p:cNvPr id="82" name="Google Shape;82;p22"/>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graphicFrame>
        <p:nvGraphicFramePr>
          <p:cNvPr id="83" name="Google Shape;83;p22"/>
          <p:cNvGraphicFramePr/>
          <p:nvPr/>
        </p:nvGraphicFramePr>
        <p:xfrm>
          <a:off x="391784" y="769624"/>
          <a:ext cx="3000000" cy="3000000"/>
        </p:xfrm>
        <a:graphic>
          <a:graphicData uri="http://schemas.openxmlformats.org/drawingml/2006/table">
            <a:tbl>
              <a:tblPr bandRow="1" firstRow="1">
                <a:noFill/>
                <a:tableStyleId>{E9D2CA46-E087-41DF-8FC2-6F595461803E}</a:tableStyleId>
              </a:tblPr>
              <a:tblGrid>
                <a:gridCol w="4837450"/>
                <a:gridCol w="3612650"/>
              </a:tblGrid>
              <a:tr h="270100">
                <a:tc>
                  <a:txBody>
                    <a:bodyPr/>
                    <a:lstStyle/>
                    <a:p>
                      <a:pPr indent="0" lvl="0" marL="0" marR="0" rtl="0" algn="ctr">
                        <a:lnSpc>
                          <a:spcPct val="100000"/>
                        </a:lnSpc>
                        <a:spcBef>
                          <a:spcPts val="0"/>
                        </a:spcBef>
                        <a:spcAft>
                          <a:spcPts val="0"/>
                        </a:spcAft>
                        <a:buNone/>
                      </a:pPr>
                      <a:r>
                        <a:rPr lang="en" sz="1400" u="none" cap="none" strike="noStrike">
                          <a:solidFill>
                            <a:schemeClr val="dk1"/>
                          </a:solidFill>
                        </a:rPr>
                        <a:t> A</a:t>
                      </a:r>
                      <a:endParaRPr sz="1400" u="none" cap="none" strike="noStrike">
                        <a:solidFill>
                          <a:schemeClr val="dk1"/>
                        </a:solidFil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 sz="1400" u="none" cap="none" strike="noStrike">
                          <a:solidFill>
                            <a:schemeClr val="dk1"/>
                          </a:solidFill>
                        </a:rPr>
                        <a:t>B</a:t>
                      </a:r>
                      <a:endParaRPr sz="1400" u="none" cap="none" strike="noStrike">
                        <a:solidFill>
                          <a:schemeClr val="dk1"/>
                        </a:solidFil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845575">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rPr lang="en" sz="1400" u="none" cap="none" strike="noStrike"/>
                        <a:t>Sridhar is riding a bicycle</a:t>
                      </a:r>
                      <a:r>
                        <a:rPr lang="en" sz="1400" u="none" cap="none" strike="noStrike"/>
                        <a:t> along the bank of the river.</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845575">
                <a:tc>
                  <a:txBody>
                    <a:bodyPr/>
                    <a:lstStyle/>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rPr lang="en" sz="1400" u="none" cap="none" strike="noStrike"/>
                        <a:t>The girl is walking across the street with her dog.</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845575">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rPr lang="en" sz="1400" u="none" cap="none" strike="noStrike"/>
                        <a:t>Arun is hiking through the forest.</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r h="845575">
                <a:tc>
                  <a:txBody>
                    <a:bodyPr/>
                    <a:lstStyle/>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rPr lang="en" sz="1400" u="none" cap="none" strike="noStrike"/>
                        <a:t>The children are dancing around the tree.</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1"/>
                    </a:solidFill>
                  </a:tcPr>
                </a:tc>
              </a:tr>
            </a:tbl>
          </a:graphicData>
        </a:graphic>
      </p:graphicFrame>
      <p:pic>
        <p:nvPicPr>
          <p:cNvPr id="84" name="Google Shape;84;p22"/>
          <p:cNvPicPr preferRelativeResize="0"/>
          <p:nvPr/>
        </p:nvPicPr>
        <p:blipFill rotWithShape="1">
          <a:blip r:embed="rId5">
            <a:alphaModFix/>
          </a:blip>
          <a:srcRect b="8333" l="0" r="0" t="0"/>
          <a:stretch/>
        </p:blipFill>
        <p:spPr>
          <a:xfrm>
            <a:off x="438148" y="2922589"/>
            <a:ext cx="2562225" cy="817043"/>
          </a:xfrm>
          <a:prstGeom prst="rect">
            <a:avLst/>
          </a:prstGeom>
          <a:noFill/>
          <a:ln cap="flat" cmpd="sng" w="28575">
            <a:solidFill>
              <a:schemeClr val="dk1"/>
            </a:solidFill>
            <a:prstDash val="solid"/>
            <a:round/>
            <a:headEnd len="sm" w="sm" type="none"/>
            <a:tailEnd len="sm" w="sm" type="none"/>
          </a:ln>
        </p:spPr>
      </p:pic>
      <p:pic>
        <p:nvPicPr>
          <p:cNvPr id="85" name="Google Shape;85;p22"/>
          <p:cNvPicPr preferRelativeResize="0"/>
          <p:nvPr/>
        </p:nvPicPr>
        <p:blipFill rotWithShape="1">
          <a:blip r:embed="rId6">
            <a:alphaModFix/>
          </a:blip>
          <a:srcRect b="0" l="0" r="0" t="0"/>
          <a:stretch/>
        </p:blipFill>
        <p:spPr>
          <a:xfrm>
            <a:off x="438149" y="1137661"/>
            <a:ext cx="2562225" cy="728663"/>
          </a:xfrm>
          <a:prstGeom prst="rect">
            <a:avLst/>
          </a:prstGeom>
          <a:noFill/>
          <a:ln cap="flat" cmpd="sng" w="38100">
            <a:solidFill>
              <a:schemeClr val="dk1"/>
            </a:solidFill>
            <a:prstDash val="solid"/>
            <a:round/>
            <a:headEnd len="sm" w="sm" type="none"/>
            <a:tailEnd len="sm" w="sm" type="none"/>
          </a:ln>
        </p:spPr>
      </p:pic>
      <p:pic>
        <p:nvPicPr>
          <p:cNvPr id="86" name="Google Shape;86;p22"/>
          <p:cNvPicPr preferRelativeResize="0"/>
          <p:nvPr/>
        </p:nvPicPr>
        <p:blipFill rotWithShape="1">
          <a:blip r:embed="rId7">
            <a:alphaModFix/>
          </a:blip>
          <a:srcRect b="0" l="0" r="0" t="0"/>
          <a:stretch/>
        </p:blipFill>
        <p:spPr>
          <a:xfrm>
            <a:off x="438146" y="3752107"/>
            <a:ext cx="2562227" cy="1099086"/>
          </a:xfrm>
          <a:prstGeom prst="rect">
            <a:avLst/>
          </a:prstGeom>
          <a:noFill/>
          <a:ln cap="flat" cmpd="sng" w="28575">
            <a:solidFill>
              <a:schemeClr val="dk1"/>
            </a:solidFill>
            <a:prstDash val="solid"/>
            <a:round/>
            <a:headEnd len="sm" w="sm" type="none"/>
            <a:tailEnd len="sm" w="sm" type="none"/>
          </a:ln>
        </p:spPr>
      </p:pic>
      <p:pic>
        <p:nvPicPr>
          <p:cNvPr descr="E:\NEW  2021-22\STD-3\OCTOBER\a-boy-biking-across-the-tall-buildings-near-vector-1730263.jpg" id="87" name="Google Shape;87;p22"/>
          <p:cNvPicPr preferRelativeResize="0"/>
          <p:nvPr/>
        </p:nvPicPr>
        <p:blipFill rotWithShape="1">
          <a:blip r:embed="rId8">
            <a:alphaModFix/>
          </a:blip>
          <a:srcRect b="0" l="0" r="0" t="0"/>
          <a:stretch/>
        </p:blipFill>
        <p:spPr>
          <a:xfrm>
            <a:off x="438149" y="1879592"/>
            <a:ext cx="2562225" cy="1014064"/>
          </a:xfrm>
          <a:prstGeom prst="rect">
            <a:avLst/>
          </a:prstGeom>
          <a:noFill/>
          <a:ln cap="flat" cmpd="sng" w="38100">
            <a:solidFill>
              <a:schemeClr val="dk1"/>
            </a:solidFill>
            <a:prstDash val="solid"/>
            <a:round/>
            <a:headEnd len="sm" w="sm" type="none"/>
            <a:tailEnd len="sm" w="sm" type="none"/>
          </a:ln>
        </p:spPr>
      </p:pic>
      <p:cxnSp>
        <p:nvCxnSpPr>
          <p:cNvPr id="88" name="Google Shape;88;p22"/>
          <p:cNvCxnSpPr/>
          <p:nvPr/>
        </p:nvCxnSpPr>
        <p:spPr>
          <a:xfrm>
            <a:off x="3000374" y="1437700"/>
            <a:ext cx="2352676" cy="948924"/>
          </a:xfrm>
          <a:prstGeom prst="straightConnector1">
            <a:avLst/>
          </a:prstGeom>
          <a:noFill/>
          <a:ln cap="flat" cmpd="sng" w="38100">
            <a:solidFill>
              <a:srgbClr val="FF0000"/>
            </a:solidFill>
            <a:prstDash val="solid"/>
            <a:round/>
            <a:headEnd len="med" w="med" type="stealth"/>
            <a:tailEnd len="med" w="med" type="stealth"/>
          </a:ln>
        </p:spPr>
      </p:cxnSp>
      <p:cxnSp>
        <p:nvCxnSpPr>
          <p:cNvPr id="89" name="Google Shape;89;p22"/>
          <p:cNvCxnSpPr/>
          <p:nvPr/>
        </p:nvCxnSpPr>
        <p:spPr>
          <a:xfrm flipH="1" rot="10800000">
            <a:off x="3000374" y="3248025"/>
            <a:ext cx="2352676" cy="853100"/>
          </a:xfrm>
          <a:prstGeom prst="straightConnector1">
            <a:avLst/>
          </a:prstGeom>
          <a:noFill/>
          <a:ln cap="flat" cmpd="sng" w="38100">
            <a:solidFill>
              <a:srgbClr val="FF0000"/>
            </a:solidFill>
            <a:prstDash val="solid"/>
            <a:round/>
            <a:headEnd len="med" w="med" type="stealth"/>
            <a:tailEnd len="med" w="med" type="stealth"/>
          </a:ln>
        </p:spPr>
      </p:cxnSp>
      <p:cxnSp>
        <p:nvCxnSpPr>
          <p:cNvPr id="90" name="Google Shape;90;p22"/>
          <p:cNvCxnSpPr/>
          <p:nvPr/>
        </p:nvCxnSpPr>
        <p:spPr>
          <a:xfrm flipH="1" rot="10800000">
            <a:off x="2914649" y="1437700"/>
            <a:ext cx="2438401" cy="1034832"/>
          </a:xfrm>
          <a:prstGeom prst="straightConnector1">
            <a:avLst/>
          </a:prstGeom>
          <a:noFill/>
          <a:ln cap="flat" cmpd="sng" w="38100">
            <a:solidFill>
              <a:srgbClr val="FF0000"/>
            </a:solidFill>
            <a:prstDash val="solid"/>
            <a:round/>
            <a:headEnd len="med" w="med" type="stealth"/>
            <a:tailEnd len="med" w="med" type="stealth"/>
          </a:ln>
        </p:spPr>
      </p:cxnSp>
      <p:cxnSp>
        <p:nvCxnSpPr>
          <p:cNvPr id="91" name="Google Shape;91;p22"/>
          <p:cNvCxnSpPr/>
          <p:nvPr/>
        </p:nvCxnSpPr>
        <p:spPr>
          <a:xfrm>
            <a:off x="3000374" y="3152200"/>
            <a:ext cx="2352676" cy="948924"/>
          </a:xfrm>
          <a:prstGeom prst="straightConnector1">
            <a:avLst/>
          </a:prstGeom>
          <a:noFill/>
          <a:ln cap="flat" cmpd="sng" w="38100">
            <a:solidFill>
              <a:srgbClr val="FF0000"/>
            </a:solidFill>
            <a:prstDash val="solid"/>
            <a:round/>
            <a:headEnd len="med" w="med" type="stealth"/>
            <a:tailEnd len="med" w="med" type="stealth"/>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2000"/>
                                        <p:tgtEl>
                                          <p:spTgt spid="83"/>
                                        </p:tgtEl>
                                      </p:cBhvr>
                                    </p:animEffect>
                                  </p:childTnLst>
                                </p:cTn>
                              </p:par>
                              <p:par>
                                <p:cTn fill="hold" nodeType="with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500"/>
                                        <p:tgtEl>
                                          <p:spTgt spid="85"/>
                                        </p:tgtEl>
                                      </p:cBhvr>
                                    </p:animEffect>
                                  </p:childTnLst>
                                </p:cTn>
                              </p:par>
                              <p:par>
                                <p:cTn fill="hold" nodeType="with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500"/>
                                        <p:tgtEl>
                                          <p:spTgt spid="87"/>
                                        </p:tgtEl>
                                      </p:cBhvr>
                                    </p:animEffect>
                                  </p:childTnLst>
                                </p:cTn>
                              </p:par>
                              <p:par>
                                <p:cTn fill="hold" nodeType="with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500"/>
                                        <p:tgtEl>
                                          <p:spTgt spid="84"/>
                                        </p:tgtEl>
                                      </p:cBhvr>
                                    </p:animEffect>
                                  </p:childTnLst>
                                </p:cTn>
                              </p:par>
                              <p:par>
                                <p:cTn fill="hold" nodeType="withEffect" presetClass="entr" presetID="10" presetSubtype="0">
                                  <p:stCondLst>
                                    <p:cond delay="0"/>
                                  </p:stCondLst>
                                  <p:childTnLst>
                                    <p:set>
                                      <p:cBhvr>
                                        <p:cTn dur="1" fill="hold">
                                          <p:stCondLst>
                                            <p:cond delay="0"/>
                                          </p:stCondLst>
                                        </p:cTn>
                                        <p:tgtEl>
                                          <p:spTgt spid="86"/>
                                        </p:tgtEl>
                                        <p:attrNameLst>
                                          <p:attrName>style.visibility</p:attrName>
                                        </p:attrNameLst>
                                      </p:cBhvr>
                                      <p:to>
                                        <p:strVal val="visible"/>
                                      </p:to>
                                    </p:set>
                                    <p:animEffect filter="fade" transition="in">
                                      <p:cBhvr>
                                        <p:cTn dur="500"/>
                                        <p:tgtEl>
                                          <p:spTgt spid="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2000"/>
                                        <p:tgtEl>
                                          <p:spTgt spid="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5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pic>
        <p:nvPicPr>
          <p:cNvPr id="96" name="Google Shape;96;p23"/>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97" name="Google Shape;97;p23"/>
          <p:cNvSpPr txBox="1"/>
          <p:nvPr/>
        </p:nvSpPr>
        <p:spPr>
          <a:xfrm>
            <a:off x="220122" y="723481"/>
            <a:ext cx="8688300" cy="4170066"/>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 </a:t>
            </a:r>
            <a:endParaRPr b="0" i="0" sz="1800" u="none" cap="none" strike="noStrike">
              <a:solidFill>
                <a:srgbClr val="FF0000"/>
              </a:solidFill>
              <a:latin typeface="Calibri"/>
              <a:ea typeface="Calibri"/>
              <a:cs typeface="Calibri"/>
              <a:sym typeface="Calibri"/>
            </a:endParaRPr>
          </a:p>
        </p:txBody>
      </p:sp>
      <p:sp>
        <p:nvSpPr>
          <p:cNvPr id="98" name="Google Shape;98;p23"/>
          <p:cNvSpPr txBox="1"/>
          <p:nvPr/>
        </p:nvSpPr>
        <p:spPr>
          <a:xfrm>
            <a:off x="220122" y="880651"/>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sp>
        <p:nvSpPr>
          <p:cNvPr id="99" name="Google Shape;99;p23"/>
          <p:cNvSpPr txBox="1"/>
          <p:nvPr/>
        </p:nvSpPr>
        <p:spPr>
          <a:xfrm>
            <a:off x="220122" y="2602029"/>
            <a:ext cx="8688300" cy="39045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FF0000"/>
              </a:solidFill>
              <a:latin typeface="Calibri"/>
              <a:ea typeface="Calibri"/>
              <a:cs typeface="Calibri"/>
              <a:sym typeface="Calibri"/>
            </a:endParaRPr>
          </a:p>
        </p:txBody>
      </p:sp>
      <p:sp>
        <p:nvSpPr>
          <p:cNvPr id="100" name="Google Shape;100;p23"/>
          <p:cNvSpPr txBox="1"/>
          <p:nvPr/>
        </p:nvSpPr>
        <p:spPr>
          <a:xfrm>
            <a:off x="220122" y="3124051"/>
            <a:ext cx="8688300" cy="1292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800" u="none" cap="none" strike="noStrike">
              <a:solidFill>
                <a:srgbClr val="000000"/>
              </a:solidFill>
              <a:latin typeface="Calibri"/>
              <a:ea typeface="Calibri"/>
              <a:cs typeface="Calibri"/>
              <a:sym typeface="Calibri"/>
            </a:endParaRPr>
          </a:p>
        </p:txBody>
      </p:sp>
      <p:sp>
        <p:nvSpPr>
          <p:cNvPr id="101" name="Google Shape;101;p23"/>
          <p:cNvSpPr txBox="1"/>
          <p:nvPr/>
        </p:nvSpPr>
        <p:spPr>
          <a:xfrm>
            <a:off x="361507" y="350875"/>
            <a:ext cx="7379700" cy="4709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GRAMMAR JUNCTION</a:t>
            </a:r>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2.Select the correct preposition from the bracket to complete the sentences.</a:t>
            </a:r>
            <a:endParaRPr/>
          </a:p>
          <a:p>
            <a:pPr indent="0" lvl="0" marL="0" marR="0" rtl="0" algn="l">
              <a:lnSpc>
                <a:spcPct val="100000"/>
              </a:lnSpc>
              <a:spcBef>
                <a:spcPts val="0"/>
              </a:spcBef>
              <a:spcAft>
                <a:spcPts val="0"/>
              </a:spcAft>
              <a:buNone/>
            </a:pPr>
            <a:r>
              <a:rPr b="1" i="0" lang="en" sz="2000" u="none" cap="none" strike="noStrike">
                <a:solidFill>
                  <a:schemeClr val="dk1"/>
                </a:solidFill>
                <a:latin typeface="Arial"/>
                <a:ea typeface="Arial"/>
                <a:cs typeface="Arial"/>
                <a:sym typeface="Arial"/>
              </a:rPr>
              <a:t>a)The Ganga flows </a:t>
            </a:r>
            <a:r>
              <a:rPr b="1" i="0" lang="en" sz="2000" u="none" cap="none" strike="noStrike">
                <a:solidFill>
                  <a:srgbClr val="FF0000"/>
                </a:solidFill>
                <a:latin typeface="Arial"/>
                <a:ea typeface="Arial"/>
                <a:cs typeface="Arial"/>
                <a:sym typeface="Arial"/>
              </a:rPr>
              <a:t>through</a:t>
            </a:r>
            <a:r>
              <a:rPr b="1" i="0" lang="en" sz="2000" u="none" cap="none" strike="noStrike">
                <a:solidFill>
                  <a:schemeClr val="dk1"/>
                </a:solidFill>
                <a:latin typeface="Arial"/>
                <a:ea typeface="Arial"/>
                <a:cs typeface="Arial"/>
                <a:sym typeface="Arial"/>
              </a:rPr>
              <a:t> Bengal. </a:t>
            </a:r>
            <a:endParaRP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chemeClr val="dk1"/>
                </a:solidFill>
                <a:latin typeface="Arial"/>
                <a:ea typeface="Arial"/>
                <a:cs typeface="Arial"/>
                <a:sym typeface="Arial"/>
              </a:rPr>
              <a:t>b)Shyam ran </a:t>
            </a:r>
            <a:r>
              <a:rPr b="1" i="0" lang="en" sz="2000" u="none" cap="none" strike="noStrike">
                <a:solidFill>
                  <a:srgbClr val="FF0000"/>
                </a:solidFill>
                <a:latin typeface="Arial"/>
                <a:ea typeface="Arial"/>
                <a:cs typeface="Arial"/>
                <a:sym typeface="Arial"/>
              </a:rPr>
              <a:t>around</a:t>
            </a:r>
            <a:r>
              <a:rPr b="1" i="0" lang="en" sz="2000" u="none" cap="none" strike="noStrike">
                <a:solidFill>
                  <a:schemeClr val="dk1"/>
                </a:solidFill>
                <a:latin typeface="Arial"/>
                <a:ea typeface="Arial"/>
                <a:cs typeface="Arial"/>
                <a:sym typeface="Arial"/>
              </a:rPr>
              <a:t> the play ground.</a:t>
            </a:r>
            <a:endParaRP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chemeClr val="dk1"/>
                </a:solidFill>
                <a:latin typeface="Arial"/>
                <a:ea typeface="Arial"/>
                <a:cs typeface="Arial"/>
                <a:sym typeface="Arial"/>
              </a:rPr>
              <a:t>c)It’s dangerous to walk across the street when there is no  zebra crossing.</a:t>
            </a:r>
            <a:endParaRP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chemeClr val="dk1"/>
                </a:solidFill>
                <a:latin typeface="Arial"/>
                <a:ea typeface="Arial"/>
                <a:cs typeface="Arial"/>
                <a:sym typeface="Arial"/>
              </a:rPr>
              <a:t>d)Karan jumped </a:t>
            </a:r>
            <a:r>
              <a:rPr b="1" i="0" lang="en" sz="2000" u="none" cap="none" strike="noStrike">
                <a:solidFill>
                  <a:srgbClr val="FF0000"/>
                </a:solidFill>
                <a:latin typeface="Arial"/>
                <a:ea typeface="Arial"/>
                <a:cs typeface="Arial"/>
                <a:sym typeface="Arial"/>
              </a:rPr>
              <a:t>over</a:t>
            </a:r>
            <a:r>
              <a:rPr b="1" i="0" lang="en" sz="2000" u="none" cap="none" strike="noStrike">
                <a:solidFill>
                  <a:schemeClr val="dk1"/>
                </a:solidFill>
                <a:latin typeface="Arial"/>
                <a:ea typeface="Arial"/>
                <a:cs typeface="Arial"/>
                <a:sym typeface="Arial"/>
              </a:rPr>
              <a:t> the wall to open the gate.</a:t>
            </a:r>
            <a:endParaRP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chemeClr val="dk1"/>
                </a:solidFill>
                <a:latin typeface="Arial"/>
                <a:ea typeface="Arial"/>
                <a:cs typeface="Arial"/>
                <a:sym typeface="Arial"/>
              </a:rPr>
              <a:t>e)She walked </a:t>
            </a:r>
            <a:r>
              <a:rPr b="1" i="0" lang="en" sz="2000" u="none" cap="none" strike="noStrike">
                <a:solidFill>
                  <a:srgbClr val="FF0000"/>
                </a:solidFill>
                <a:latin typeface="Arial"/>
                <a:ea typeface="Arial"/>
                <a:cs typeface="Arial"/>
                <a:sym typeface="Arial"/>
              </a:rPr>
              <a:t>along</a:t>
            </a:r>
            <a:r>
              <a:rPr b="1" i="0" lang="en" sz="2000" u="none" cap="none" strike="noStrike">
                <a:solidFill>
                  <a:schemeClr val="dk1"/>
                </a:solidFill>
                <a:latin typeface="Arial"/>
                <a:ea typeface="Arial"/>
                <a:cs typeface="Arial"/>
                <a:sym typeface="Arial"/>
              </a:rPr>
              <a:t> the bridge.</a:t>
            </a:r>
            <a:endParaRPr/>
          </a:p>
          <a:p>
            <a:pPr indent="0" lvl="0" marL="0" marR="0" rtl="0" algn="l">
              <a:lnSpc>
                <a:spcPct val="100000"/>
              </a:lnSpc>
              <a:spcBef>
                <a:spcPts val="0"/>
              </a:spcBef>
              <a:spcAft>
                <a:spcPts val="0"/>
              </a:spcAft>
              <a:buNone/>
            </a:pPr>
            <a:r>
              <a:t/>
            </a:r>
            <a:endParaRPr b="1" i="0" sz="20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500"/>
                                        <p:tgtEl>
                                          <p:spTgt spid="1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pic>
        <p:nvPicPr>
          <p:cNvPr id="106" name="Google Shape;106;p24"/>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107" name="Google Shape;107;p24"/>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08" name="Google Shape;108;p24"/>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Students use the preposition of movement correctly in a sentence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pic>
        <p:nvPicPr>
          <p:cNvPr id="113" name="Google Shape;113;p25"/>
          <p:cNvPicPr preferRelativeResize="0"/>
          <p:nvPr/>
        </p:nvPicPr>
        <p:blipFill rotWithShape="1">
          <a:blip r:embed="rId3">
            <a:alphaModFix/>
          </a:blip>
          <a:srcRect b="0" l="0" r="0" t="0"/>
          <a:stretch/>
        </p:blipFill>
        <p:spPr>
          <a:xfrm>
            <a:off x="7787575" y="131624"/>
            <a:ext cx="1232526" cy="611875"/>
          </a:xfrm>
          <a:prstGeom prst="rect">
            <a:avLst/>
          </a:prstGeom>
          <a:noFill/>
          <a:ln>
            <a:noFill/>
          </a:ln>
        </p:spPr>
      </p:pic>
      <p:sp>
        <p:nvSpPr>
          <p:cNvPr id="114" name="Google Shape;114;p25"/>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