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8.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7.xml"/>
  <Override ContentType="application/vnd.openxmlformats-officedocument.presentationml.comments+xml" PartName="/ppt/comments/comment4.xml"/>
  <Override ContentType="application/vnd.openxmlformats-officedocument.presentationml.comments+xml" PartName="/ppt/comments/comment9.xml"/>
  <Override ContentType="application/vnd.openxmlformats-officedocument.presentationml.comments+xml" PartName="/ppt/comments/comment3.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000000"/>
          </p15:clr>
        </p15:guide>
        <p15:guide id="2" pos="2880">
          <p15:clr>
            <a:srgbClr val="000000"/>
          </p15:clr>
        </p15:guide>
      </p15:sldGuideLst>
    </p:ext>
    <p:ext uri="http://customooxmlschemas.google.com/">
      <go:slidesCustomData xmlns:go="http://customooxmlschemas.google.com/" r:id="rId19" roundtripDataSignature="AMtx7mjji9YMKRjl71gS4DDPHgS3ZekYr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9"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E680A89-DFF9-429A-93DE-E6EAB94F4418}">
  <a:tblStyle styleId="{6E680A89-DFF9-429A-93DE-E6EAB94F4418}"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1E8"/>
          </a:solidFill>
        </a:fill>
      </a:tcStyle>
    </a:wholeTbl>
    <a:band1H>
      <a:tcTxStyle/>
      <a:tcStyle>
        <a:fill>
          <a:solidFill>
            <a:srgbClr val="FFE2CD"/>
          </a:solidFill>
        </a:fill>
      </a:tcStyle>
    </a:band1H>
    <a:band2H>
      <a:tcTxStyle/>
    </a:band2H>
    <a:band1V>
      <a:tcTxStyle/>
      <a:tcStyle>
        <a:fill>
          <a:solidFill>
            <a:srgbClr val="FFE2CD"/>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CD830500-EC9D-427F-915D-2F23397B34D4}" styleName="Table_1">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3"/>
              </a:solidFill>
              <a:prstDash val="solid"/>
              <a:round/>
              <a:headEnd len="sm" w="sm" type="none"/>
              <a:tailEnd len="sm" w="sm" type="none"/>
            </a:ln>
          </a:top>
          <a:bottom>
            <a:ln cap="flat" cmpd="sng" w="12700">
              <a:solidFill>
                <a:schemeClr val="accent3"/>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3">
              <a:alpha val="20000"/>
            </a:schemeClr>
          </a:solidFill>
        </a:fill>
      </a:tcStyle>
    </a:band1H>
    <a:band2H>
      <a:tcTxStyle/>
    </a:band2H>
    <a:band1V>
      <a:tcTxStyle/>
      <a:tcStyle>
        <a:fill>
          <a:solidFill>
            <a:schemeClr val="accent3">
              <a:alpha val="20000"/>
            </a:schemeClr>
          </a:solidFill>
        </a:fill>
      </a:tcStyle>
    </a:band1V>
    <a:band2V>
      <a:tcTxStyle/>
    </a:band2V>
    <a:lastCol>
      <a:tcTxStyle b="on" i="off"/>
    </a:lastCol>
    <a:firstCol>
      <a:tcTxStyle b="on" i="off"/>
    </a:firstCol>
    <a:lastRow>
      <a:tcTxStyle b="on" i="off"/>
      <a:tcStyle>
        <a:tcBdr>
          <a:top>
            <a:ln cap="flat" cmpd="sng" w="12700">
              <a:solidFill>
                <a:schemeClr val="accent3"/>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3"/>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commentAuthors" Target="commentAuthors.xml"/><Relationship Id="rId19" Type="http://customschemas.google.com/relationships/presentationmetadata" Target="metadata"/><Relationship Id="rId6" Type="http://schemas.openxmlformats.org/officeDocument/2006/relationships/slideMaster" Target="slideMasters/slideMaster1.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Q"/>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Y"/>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E"/>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M"/>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o"/>
      </p:ext>
    </p:extLs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6"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s"/>
      </p:ext>
    </p:extLst>
  </p:cm>
</p:cmLst>
</file>

<file path=ppt/comments/comment7.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7"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g"/>
      </p:ext>
    </p:extLst>
  </p:cm>
</p:cmLst>
</file>

<file path=ppt/comments/comment8.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8"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U"/>
      </p:ext>
    </p:extLst>
  </p:cm>
</p:cmLst>
</file>

<file path=ppt/comments/comment9.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9"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AYP4z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8" name="Google Shape;15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 name="Google Shape;6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4" name="Google Shape;9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8" name="Google Shape;11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 name="Google Shape;13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omments" Target="../comments/commen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png"/><Relationship Id="rId5"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 Id="rId4" Type="http://schemas.openxmlformats.org/officeDocument/2006/relationships/image" Target="../media/image2.pn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3.xml"/><Relationship Id="rId4" Type="http://schemas.openxmlformats.org/officeDocument/2006/relationships/image" Target="../media/image2.png"/><Relationship Id="rId5"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4.xml"/><Relationship Id="rId4" Type="http://schemas.openxmlformats.org/officeDocument/2006/relationships/image" Target="../media/image3.jpg"/><Relationship Id="rId5"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5.xml"/><Relationship Id="rId4" Type="http://schemas.openxmlformats.org/officeDocument/2006/relationships/image" Target="../media/image2.png"/><Relationship Id="rId5" Type="http://schemas.openxmlformats.org/officeDocument/2006/relationships/image" Target="../media/image4.jpg"/><Relationship Id="rId6"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omments" Target="../comments/comment6.xml"/><Relationship Id="rId4" Type="http://schemas.openxmlformats.org/officeDocument/2006/relationships/image" Target="../media/image2.png"/><Relationship Id="rId5" Type="http://schemas.openxmlformats.org/officeDocument/2006/relationships/image" Target="../media/image12.jpg"/><Relationship Id="rId6" Type="http://schemas.openxmlformats.org/officeDocument/2006/relationships/image" Target="../media/image1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7.xml"/><Relationship Id="rId4" Type="http://schemas.openxmlformats.org/officeDocument/2006/relationships/image" Target="../media/image2.png"/><Relationship Id="rId5" Type="http://schemas.openxmlformats.org/officeDocument/2006/relationships/image" Target="../media/image14.jpg"/><Relationship Id="rId6" Type="http://schemas.openxmlformats.org/officeDocument/2006/relationships/image" Target="../media/image11.jpg"/><Relationship Id="rId7"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omments" Target="../comments/commen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462325" y="63752"/>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
          <p:cNvSpPr txBox="1"/>
          <p:nvPr/>
        </p:nvSpPr>
        <p:spPr>
          <a:xfrm>
            <a:off x="2054871" y="1942654"/>
            <a:ext cx="6196653" cy="172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SESSION : 4</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CLASS : III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ENGLISH</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 10</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CHAPTER NAME : AUXILIARY VERBS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SUBTOPIC : INTRODUCTION AND EXERCISE – 1 </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pic>
        <p:nvPicPr>
          <p:cNvPr id="160" name="Google Shape;160;p10"/>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161" name="Google Shape;161;p10"/>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62" name="Google Shape;162;p10"/>
          <p:cNvSpPr txBox="1"/>
          <p:nvPr/>
        </p:nvSpPr>
        <p:spPr>
          <a:xfrm>
            <a:off x="220123"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Students were able to know about the auxiliary verb and identify them.</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pic>
        <p:nvPicPr>
          <p:cNvPr id="167" name="Google Shape;167;p11"/>
          <p:cNvPicPr preferRelativeResize="0"/>
          <p:nvPr/>
        </p:nvPicPr>
        <p:blipFill rotWithShape="1">
          <a:blip r:embed="rId3">
            <a:alphaModFix/>
          </a:blip>
          <a:srcRect b="0" l="0" r="0" t="0"/>
          <a:stretch/>
        </p:blipFill>
        <p:spPr>
          <a:xfrm>
            <a:off x="7787575" y="131624"/>
            <a:ext cx="1232526" cy="611875"/>
          </a:xfrm>
          <a:prstGeom prst="rect">
            <a:avLst/>
          </a:prstGeom>
          <a:noFill/>
          <a:ln>
            <a:noFill/>
          </a:ln>
        </p:spPr>
      </p:pic>
      <p:sp>
        <p:nvSpPr>
          <p:cNvPr id="168" name="Google Shape;168;p11"/>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2"/>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63" name="Google Shape;63;p2"/>
          <p:cNvSpPr txBox="1"/>
          <p:nvPr/>
        </p:nvSpPr>
        <p:spPr>
          <a:xfrm>
            <a:off x="269529" y="73236"/>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READING ASSESSMENT</a:t>
            </a:r>
            <a:endParaRPr b="1" i="0" sz="2200" u="none" cap="none" strike="noStrike">
              <a:solidFill>
                <a:srgbClr val="FF0000"/>
              </a:solidFill>
              <a:latin typeface="Arial"/>
              <a:ea typeface="Arial"/>
              <a:cs typeface="Arial"/>
              <a:sym typeface="Arial"/>
            </a:endParaRPr>
          </a:p>
        </p:txBody>
      </p:sp>
      <p:sp>
        <p:nvSpPr>
          <p:cNvPr id="64" name="Google Shape;64;p2"/>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65" name="Google Shape;65;p2"/>
          <p:cNvPicPr preferRelativeResize="0"/>
          <p:nvPr/>
        </p:nvPicPr>
        <p:blipFill rotWithShape="1">
          <a:blip r:embed="rId5">
            <a:alphaModFix/>
          </a:blip>
          <a:srcRect b="61772" l="55820" r="4180" t="5045"/>
          <a:stretch/>
        </p:blipFill>
        <p:spPr>
          <a:xfrm>
            <a:off x="413352" y="1216582"/>
            <a:ext cx="3508744" cy="3331836"/>
          </a:xfrm>
          <a:prstGeom prst="rect">
            <a:avLst/>
          </a:prstGeom>
          <a:noFill/>
          <a:ln cap="flat" cmpd="sng" w="38100">
            <a:solidFill>
              <a:schemeClr val="dk1"/>
            </a:solidFill>
            <a:prstDash val="solid"/>
            <a:round/>
            <a:headEnd len="sm" w="sm" type="none"/>
            <a:tailEnd len="sm" w="sm" type="none"/>
          </a:ln>
        </p:spPr>
      </p:pic>
      <p:pic>
        <p:nvPicPr>
          <p:cNvPr id="66" name="Google Shape;66;p2"/>
          <p:cNvPicPr preferRelativeResize="0"/>
          <p:nvPr/>
        </p:nvPicPr>
        <p:blipFill rotWithShape="1">
          <a:blip r:embed="rId5">
            <a:alphaModFix/>
          </a:blip>
          <a:srcRect b="0" l="3696" r="52424" t="5981"/>
          <a:stretch/>
        </p:blipFill>
        <p:spPr>
          <a:xfrm>
            <a:off x="4495726" y="854136"/>
            <a:ext cx="3848986" cy="3948646"/>
          </a:xfrm>
          <a:prstGeom prst="rect">
            <a:avLst/>
          </a:prstGeom>
          <a:noFill/>
          <a:ln cap="flat" cmpd="sng" w="57150">
            <a:solidFill>
              <a:schemeClr val="dk1"/>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1000"/>
                                        <p:tgtEl>
                                          <p:spTgt spid="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500"/>
                                        <p:tgtEl>
                                          <p:spTgt spid="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2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pic>
        <p:nvPicPr>
          <p:cNvPr id="71" name="Google Shape;71;p3"/>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72" name="Google Shape;72;p3"/>
          <p:cNvSpPr txBox="1"/>
          <p:nvPr/>
        </p:nvSpPr>
        <p:spPr>
          <a:xfrm>
            <a:off x="269529" y="73236"/>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READING ASSESSMENT</a:t>
            </a:r>
            <a:endParaRPr b="1" i="0" sz="2200" u="none" cap="none" strike="noStrike">
              <a:solidFill>
                <a:srgbClr val="FF0000"/>
              </a:solidFill>
              <a:latin typeface="Arial"/>
              <a:ea typeface="Arial"/>
              <a:cs typeface="Arial"/>
              <a:sym typeface="Arial"/>
            </a:endParaRPr>
          </a:p>
        </p:txBody>
      </p:sp>
      <p:sp>
        <p:nvSpPr>
          <p:cNvPr id="73" name="Google Shape;73;p3"/>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74" name="Google Shape;74;p3"/>
          <p:cNvPicPr preferRelativeResize="0"/>
          <p:nvPr/>
        </p:nvPicPr>
        <p:blipFill rotWithShape="1">
          <a:blip r:embed="rId5">
            <a:alphaModFix/>
          </a:blip>
          <a:srcRect b="0" l="74395" r="-1" t="39494"/>
          <a:stretch/>
        </p:blipFill>
        <p:spPr>
          <a:xfrm>
            <a:off x="4613679" y="854135"/>
            <a:ext cx="3828572" cy="3771027"/>
          </a:xfrm>
          <a:prstGeom prst="rect">
            <a:avLst/>
          </a:prstGeom>
          <a:noFill/>
          <a:ln cap="flat" cmpd="sng" w="57150">
            <a:solidFill>
              <a:schemeClr val="dk1"/>
            </a:solidFill>
            <a:prstDash val="solid"/>
            <a:round/>
            <a:headEnd len="sm" w="sm" type="none"/>
            <a:tailEnd len="sm" w="sm" type="none"/>
          </a:ln>
        </p:spPr>
      </p:pic>
      <p:pic>
        <p:nvPicPr>
          <p:cNvPr id="75" name="Google Shape;75;p3"/>
          <p:cNvPicPr preferRelativeResize="0"/>
          <p:nvPr/>
        </p:nvPicPr>
        <p:blipFill rotWithShape="1">
          <a:blip r:embed="rId5">
            <a:alphaModFix/>
          </a:blip>
          <a:srcRect b="0" l="48424" r="24909" t="38987"/>
          <a:stretch/>
        </p:blipFill>
        <p:spPr>
          <a:xfrm>
            <a:off x="673566" y="648586"/>
            <a:ext cx="3675150" cy="4051005"/>
          </a:xfrm>
          <a:prstGeom prst="rect">
            <a:avLst/>
          </a:prstGeom>
          <a:noFill/>
          <a:ln cap="flat" cmpd="sng" w="57150">
            <a:solidFill>
              <a:schemeClr val="dk1"/>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5"/>
                                        </p:tgtEl>
                                        <p:attrNameLst>
                                          <p:attrName>style.visibility</p:attrName>
                                        </p:attrNameLst>
                                      </p:cBhvr>
                                      <p:to>
                                        <p:strVal val="visible"/>
                                      </p:to>
                                    </p:set>
                                    <p:animEffect filter="fade" transition="in">
                                      <p:cBhvr>
                                        <p:cTn dur="500"/>
                                        <p:tgtEl>
                                          <p:spTgt spid="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gtEl>
                                        <p:attrNameLst>
                                          <p:attrName>style.visibility</p:attrName>
                                        </p:attrNameLst>
                                      </p:cBhvr>
                                      <p:to>
                                        <p:strVal val="visible"/>
                                      </p:to>
                                    </p:set>
                                    <p:animEffect filter="fade" transition="in">
                                      <p:cBhvr>
                                        <p:cTn dur="500"/>
                                        <p:tgtEl>
                                          <p:spTgt spid="7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4"/>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81" name="Google Shape;81;p4"/>
          <p:cNvSpPr txBox="1"/>
          <p:nvPr/>
        </p:nvSpPr>
        <p:spPr>
          <a:xfrm>
            <a:off x="269529" y="73236"/>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82" name="Google Shape;82;p4"/>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83" name="Google Shape;83;p4"/>
          <p:cNvPicPr preferRelativeResize="0"/>
          <p:nvPr/>
        </p:nvPicPr>
        <p:blipFill rotWithShape="1">
          <a:blip r:embed="rId5">
            <a:alphaModFix/>
          </a:blip>
          <a:srcRect b="0" l="0" r="0" t="0"/>
          <a:stretch/>
        </p:blipFill>
        <p:spPr>
          <a:xfrm>
            <a:off x="269529" y="769624"/>
            <a:ext cx="8691446" cy="4254551"/>
          </a:xfrm>
          <a:prstGeom prst="rect">
            <a:avLst/>
          </a:prstGeom>
          <a:noFill/>
          <a:ln>
            <a:noFill/>
          </a:ln>
        </p:spPr>
      </p:pic>
      <p:sp>
        <p:nvSpPr>
          <p:cNvPr id="84" name="Google Shape;84;p4"/>
          <p:cNvSpPr txBox="1"/>
          <p:nvPr/>
        </p:nvSpPr>
        <p:spPr>
          <a:xfrm>
            <a:off x="2214162" y="8431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LET’S HAVE FUN WITH AN </a:t>
            </a:r>
            <a:endParaRPr/>
          </a:p>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         ON-LINE GAME</a:t>
            </a:r>
            <a:endParaRPr b="1" i="0" sz="22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5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5"/>
          <p:cNvPicPr preferRelativeResize="0"/>
          <p:nvPr/>
        </p:nvPicPr>
        <p:blipFill rotWithShape="1">
          <a:blip r:embed="rId4">
            <a:alphaModFix/>
          </a:blip>
          <a:srcRect b="7273" l="0" r="0" t="0"/>
          <a:stretch/>
        </p:blipFill>
        <p:spPr>
          <a:xfrm>
            <a:off x="0" y="0"/>
            <a:ext cx="9144000" cy="5143500"/>
          </a:xfrm>
          <a:prstGeom prst="rect">
            <a:avLst/>
          </a:prstGeom>
          <a:noFill/>
          <a:ln>
            <a:noFill/>
          </a:ln>
        </p:spPr>
      </p:pic>
      <p:pic>
        <p:nvPicPr>
          <p:cNvPr id="90" name="Google Shape;90;p5"/>
          <p:cNvPicPr preferRelativeResize="0"/>
          <p:nvPr/>
        </p:nvPicPr>
        <p:blipFill rotWithShape="1">
          <a:blip r:embed="rId5">
            <a:alphaModFix/>
          </a:blip>
          <a:srcRect b="0" l="0" r="0" t="0"/>
          <a:stretch/>
        </p:blipFill>
        <p:spPr>
          <a:xfrm>
            <a:off x="7815566" y="63625"/>
            <a:ext cx="1232526" cy="611875"/>
          </a:xfrm>
          <a:prstGeom prst="rect">
            <a:avLst/>
          </a:prstGeom>
          <a:noFill/>
          <a:ln>
            <a:noFill/>
          </a:ln>
        </p:spPr>
      </p:pic>
      <p:sp>
        <p:nvSpPr>
          <p:cNvPr id="91" name="Google Shape;91;p5"/>
          <p:cNvSpPr txBox="1"/>
          <p:nvPr/>
        </p:nvSpPr>
        <p:spPr>
          <a:xfrm>
            <a:off x="2210637" y="793820"/>
            <a:ext cx="483325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4000" u="none" cap="none" strike="noStrike">
                <a:solidFill>
                  <a:schemeClr val="lt1"/>
                </a:solidFill>
                <a:latin typeface="Arial"/>
                <a:ea typeface="Arial"/>
                <a:cs typeface="Arial"/>
                <a:sym typeface="Arial"/>
              </a:rPr>
              <a:t>AUXILIARY VERBS</a:t>
            </a:r>
            <a:endParaRPr b="1" i="0" sz="40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91"/>
                                        </p:tgtEl>
                                        <p:attrNameLst>
                                          <p:attrName>style.visibility</p:attrName>
                                        </p:attrNameLst>
                                      </p:cBhvr>
                                      <p:to>
                                        <p:strVal val="visible"/>
                                      </p:to>
                                    </p:set>
                                    <p:anim calcmode="lin" valueType="num">
                                      <p:cBhvr additive="base">
                                        <p:cTn dur="500"/>
                                        <p:tgtEl>
                                          <p:spTgt spid="9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6"/>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US" sz="2400" u="none" cap="none" strike="noStrike">
                <a:solidFill>
                  <a:srgbClr val="FF0000"/>
                </a:solidFill>
                <a:latin typeface="Arial"/>
                <a:ea typeface="Arial"/>
                <a:cs typeface="Arial"/>
                <a:sym typeface="Arial"/>
              </a:rPr>
              <a:t>Read these sentences</a:t>
            </a:r>
            <a:r>
              <a:rPr b="1" i="0" lang="en-US" sz="2200" u="none" cap="none" strike="noStrike">
                <a:solidFill>
                  <a:srgbClr val="FF0000"/>
                </a:solidFill>
                <a:latin typeface="Arial"/>
                <a:ea typeface="Arial"/>
                <a:cs typeface="Arial"/>
                <a:sym typeface="Arial"/>
              </a:rPr>
              <a:t> :</a:t>
            </a:r>
            <a:endParaRPr/>
          </a:p>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US" sz="2200" u="none" cap="none" strike="noStrike">
                <a:solidFill>
                  <a:schemeClr val="dk1"/>
                </a:solidFill>
                <a:latin typeface="Calibri"/>
                <a:ea typeface="Calibri"/>
                <a:cs typeface="Calibri"/>
                <a:sym typeface="Calibri"/>
              </a:rPr>
              <a:t>               </a:t>
            </a:r>
            <a:endParaRPr b="0" i="0" sz="2200" u="none" cap="none" strike="noStrike">
              <a:solidFill>
                <a:schemeClr val="dk1"/>
              </a:solidFill>
              <a:latin typeface="Calibri"/>
              <a:ea typeface="Calibri"/>
              <a:cs typeface="Calibri"/>
              <a:sym typeface="Calibri"/>
            </a:endParaRPr>
          </a:p>
        </p:txBody>
      </p:sp>
      <p:sp>
        <p:nvSpPr>
          <p:cNvPr id="97" name="Google Shape;97;p6"/>
          <p:cNvSpPr txBox="1"/>
          <p:nvPr/>
        </p:nvSpPr>
        <p:spPr>
          <a:xfrm>
            <a:off x="0" y="2741789"/>
            <a:ext cx="4767944" cy="2246769"/>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The sun </a:t>
            </a:r>
            <a:r>
              <a:rPr b="1" i="0" lang="en-US" sz="2000" u="none" cap="none" strike="noStrike">
                <a:solidFill>
                  <a:srgbClr val="FF0000"/>
                </a:solidFill>
                <a:latin typeface="Arial"/>
                <a:ea typeface="Arial"/>
                <a:cs typeface="Arial"/>
                <a:sym typeface="Arial"/>
              </a:rPr>
              <a:t>is </a:t>
            </a:r>
            <a:r>
              <a:rPr b="1" i="0" lang="en-US" sz="2000" u="none" cap="none" strike="noStrike">
                <a:solidFill>
                  <a:schemeClr val="dk1"/>
                </a:solidFill>
                <a:latin typeface="Arial"/>
                <a:ea typeface="Arial"/>
                <a:cs typeface="Arial"/>
                <a:sym typeface="Arial"/>
              </a:rPr>
              <a:t>shining</a:t>
            </a:r>
            <a:r>
              <a:rPr b="0" i="0" lang="en-US" sz="2000" u="none" cap="none" strike="noStrike">
                <a:solidFill>
                  <a:srgbClr val="000000"/>
                </a:solidFill>
                <a:latin typeface="Arial"/>
                <a:ea typeface="Arial"/>
                <a:cs typeface="Arial"/>
                <a:sym typeface="Arial"/>
              </a:rPr>
              <a:t> and the birds </a:t>
            </a:r>
            <a:r>
              <a:rPr b="1" i="0" lang="en-US" sz="2000" u="none" cap="none" strike="noStrike">
                <a:solidFill>
                  <a:srgbClr val="FF0000"/>
                </a:solidFill>
                <a:latin typeface="Arial"/>
                <a:ea typeface="Arial"/>
                <a:cs typeface="Arial"/>
                <a:sym typeface="Arial"/>
              </a:rPr>
              <a:t>are </a:t>
            </a:r>
            <a:r>
              <a:rPr b="1" i="0" lang="en-US" sz="2000" u="none" cap="none" strike="noStrike">
                <a:solidFill>
                  <a:schemeClr val="dk1"/>
                </a:solidFill>
                <a:latin typeface="Arial"/>
                <a:ea typeface="Arial"/>
                <a:cs typeface="Arial"/>
                <a:sym typeface="Arial"/>
              </a:rPr>
              <a:t>singing.</a:t>
            </a:r>
            <a:r>
              <a:rPr b="0" i="0" lang="en-US" sz="2000" u="none" cap="none" strike="noStrike">
                <a:solidFill>
                  <a:srgbClr val="000000"/>
                </a:solidFill>
                <a:latin typeface="Arial"/>
                <a:ea typeface="Arial"/>
                <a:cs typeface="Arial"/>
                <a:sym typeface="Arial"/>
              </a:rPr>
              <a:t> </a:t>
            </a:r>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The other animals </a:t>
            </a:r>
            <a:r>
              <a:rPr b="1" i="0" lang="en-US" sz="2000" u="none" cap="none" strike="noStrike">
                <a:solidFill>
                  <a:srgbClr val="FF0000"/>
                </a:solidFill>
                <a:latin typeface="Arial"/>
                <a:ea typeface="Arial"/>
                <a:cs typeface="Arial"/>
                <a:sym typeface="Arial"/>
              </a:rPr>
              <a:t>are </a:t>
            </a:r>
            <a:r>
              <a:rPr b="1" i="0" lang="en-US" sz="2000" u="none" cap="none" strike="noStrike">
                <a:solidFill>
                  <a:schemeClr val="dk1"/>
                </a:solidFill>
                <a:latin typeface="Arial"/>
                <a:ea typeface="Arial"/>
                <a:cs typeface="Arial"/>
                <a:sym typeface="Arial"/>
              </a:rPr>
              <a:t>relaxing</a:t>
            </a:r>
            <a:r>
              <a:rPr b="0" i="0" lang="en-US" sz="2000" u="none" cap="none" strike="noStrike">
                <a:solidFill>
                  <a:srgbClr val="000000"/>
                </a:solidFill>
                <a:latin typeface="Arial"/>
                <a:ea typeface="Arial"/>
                <a:cs typeface="Arial"/>
                <a:sym typeface="Arial"/>
              </a:rPr>
              <a:t>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in the shade of the trees. </a:t>
            </a:r>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The mother </a:t>
            </a:r>
            <a:r>
              <a:rPr b="1" i="0" lang="en-US" sz="2000" u="none" cap="none" strike="noStrike">
                <a:solidFill>
                  <a:srgbClr val="FF0000"/>
                </a:solidFill>
                <a:latin typeface="Arial"/>
                <a:ea typeface="Arial"/>
                <a:cs typeface="Arial"/>
                <a:sym typeface="Arial"/>
              </a:rPr>
              <a:t>is </a:t>
            </a:r>
            <a:r>
              <a:rPr b="1" i="0" lang="en-US" sz="2000" u="none" cap="none" strike="noStrike">
                <a:solidFill>
                  <a:schemeClr val="dk1"/>
                </a:solidFill>
                <a:latin typeface="Arial"/>
                <a:ea typeface="Arial"/>
                <a:cs typeface="Arial"/>
                <a:sym typeface="Arial"/>
              </a:rPr>
              <a:t>looking</a:t>
            </a:r>
            <a:r>
              <a:rPr b="0" i="0" lang="en-US" sz="2000" u="none" cap="none" strike="noStrike">
                <a:solidFill>
                  <a:srgbClr val="000000"/>
                </a:solidFill>
                <a:latin typeface="Arial"/>
                <a:ea typeface="Arial"/>
                <a:cs typeface="Arial"/>
                <a:sym typeface="Arial"/>
              </a:rPr>
              <a:t> for her baby. </a:t>
            </a:r>
            <a:endParaRPr b="0" i="0" sz="2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We </a:t>
            </a:r>
            <a:r>
              <a:rPr b="1" i="0" lang="en-US" sz="2000" u="none" cap="none" strike="noStrike">
                <a:solidFill>
                  <a:srgbClr val="FF0000"/>
                </a:solidFill>
                <a:latin typeface="Arial"/>
                <a:ea typeface="Arial"/>
                <a:cs typeface="Arial"/>
                <a:sym typeface="Arial"/>
              </a:rPr>
              <a:t>have </a:t>
            </a:r>
            <a:r>
              <a:rPr b="1" i="0" lang="en-US" sz="2000" u="none" cap="none" strike="noStrike">
                <a:solidFill>
                  <a:schemeClr val="dk1"/>
                </a:solidFill>
                <a:latin typeface="Arial"/>
                <a:ea typeface="Arial"/>
                <a:cs typeface="Arial"/>
                <a:sym typeface="Arial"/>
              </a:rPr>
              <a:t>read</a:t>
            </a:r>
            <a:r>
              <a:rPr b="1" i="0" lang="en-US" sz="2000" u="none" cap="none" strike="noStrike">
                <a:solidFill>
                  <a:srgbClr val="FF0000"/>
                </a:solidFill>
                <a:latin typeface="Arial"/>
                <a:ea typeface="Arial"/>
                <a:cs typeface="Arial"/>
                <a:sym typeface="Arial"/>
              </a:rPr>
              <a:t> </a:t>
            </a:r>
            <a:r>
              <a:rPr b="0" i="0" lang="en-US" sz="2000" u="none" cap="none" strike="noStrike">
                <a:solidFill>
                  <a:srgbClr val="000000"/>
                </a:solidFill>
                <a:latin typeface="Arial"/>
                <a:ea typeface="Arial"/>
                <a:cs typeface="Arial"/>
                <a:sym typeface="Arial"/>
              </a:rPr>
              <a:t>all about the birds and animals.</a:t>
            </a:r>
            <a:endParaRPr b="0" i="0" sz="2000" u="none" cap="none" strike="noStrike">
              <a:solidFill>
                <a:srgbClr val="000000"/>
              </a:solidFill>
              <a:latin typeface="Arial"/>
              <a:ea typeface="Arial"/>
              <a:cs typeface="Arial"/>
              <a:sym typeface="Arial"/>
            </a:endParaRPr>
          </a:p>
        </p:txBody>
      </p:sp>
      <p:pic>
        <p:nvPicPr>
          <p:cNvPr id="98" name="Google Shape;98;p6"/>
          <p:cNvPicPr preferRelativeResize="0"/>
          <p:nvPr/>
        </p:nvPicPr>
        <p:blipFill rotWithShape="1">
          <a:blip r:embed="rId4">
            <a:alphaModFix/>
          </a:blip>
          <a:srcRect b="0" l="0" r="0" t="0"/>
          <a:stretch/>
        </p:blipFill>
        <p:spPr>
          <a:xfrm>
            <a:off x="7591632" y="63625"/>
            <a:ext cx="1232526" cy="611875"/>
          </a:xfrm>
          <a:prstGeom prst="rect">
            <a:avLst/>
          </a:prstGeom>
          <a:noFill/>
          <a:ln>
            <a:noFill/>
          </a:ln>
        </p:spPr>
      </p:pic>
      <p:pic>
        <p:nvPicPr>
          <p:cNvPr id="99" name="Google Shape;99;p6"/>
          <p:cNvPicPr preferRelativeResize="0"/>
          <p:nvPr/>
        </p:nvPicPr>
        <p:blipFill rotWithShape="1">
          <a:blip r:embed="rId5">
            <a:alphaModFix/>
          </a:blip>
          <a:srcRect b="0" l="0" r="0" t="0"/>
          <a:stretch/>
        </p:blipFill>
        <p:spPr>
          <a:xfrm>
            <a:off x="4767944" y="746605"/>
            <a:ext cx="4376056" cy="3724275"/>
          </a:xfrm>
          <a:prstGeom prst="rect">
            <a:avLst/>
          </a:prstGeom>
          <a:noFill/>
          <a:ln>
            <a:noFill/>
          </a:ln>
        </p:spPr>
      </p:pic>
      <p:sp>
        <p:nvSpPr>
          <p:cNvPr id="100" name="Google Shape;100;p6"/>
          <p:cNvSpPr/>
          <p:nvPr/>
        </p:nvSpPr>
        <p:spPr>
          <a:xfrm>
            <a:off x="4905302" y="1065950"/>
            <a:ext cx="3183621"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chemeClr val="lt1"/>
                </a:solidFill>
                <a:latin typeface="Arial"/>
                <a:ea typeface="Arial"/>
                <a:cs typeface="Arial"/>
                <a:sym typeface="Arial"/>
              </a:rPr>
              <a:t>The words in </a:t>
            </a:r>
            <a:r>
              <a:rPr b="1" i="0" lang="en-US" sz="2000" u="none" cap="none" strike="noStrike">
                <a:solidFill>
                  <a:srgbClr val="FF0000"/>
                </a:solidFill>
                <a:latin typeface="Arial"/>
                <a:ea typeface="Arial"/>
                <a:cs typeface="Arial"/>
                <a:sym typeface="Arial"/>
              </a:rPr>
              <a:t>red</a:t>
            </a:r>
            <a:r>
              <a:rPr b="0" i="0" lang="en-US" sz="2000" u="none" cap="none" strike="noStrike">
                <a:solidFill>
                  <a:schemeClr val="lt1"/>
                </a:solidFill>
                <a:latin typeface="Arial"/>
                <a:ea typeface="Arial"/>
                <a:cs typeface="Arial"/>
                <a:sym typeface="Arial"/>
              </a:rPr>
              <a:t> in the sentences - </a:t>
            </a:r>
            <a:r>
              <a:rPr b="1" i="0" lang="en-US" sz="2000" u="none" cap="none" strike="noStrike">
                <a:solidFill>
                  <a:srgbClr val="FF0000"/>
                </a:solidFill>
                <a:latin typeface="Arial"/>
                <a:ea typeface="Arial"/>
                <a:cs typeface="Arial"/>
                <a:sym typeface="Arial"/>
              </a:rPr>
              <a:t>is, are </a:t>
            </a:r>
            <a:r>
              <a:rPr b="0" i="0" lang="en-US" sz="2000" u="none" cap="none" strike="noStrike">
                <a:solidFill>
                  <a:schemeClr val="lt1"/>
                </a:solidFill>
                <a:latin typeface="Arial"/>
                <a:ea typeface="Arial"/>
                <a:cs typeface="Arial"/>
                <a:sym typeface="Arial"/>
              </a:rPr>
              <a:t>and</a:t>
            </a:r>
            <a:r>
              <a:rPr b="1" i="0" lang="en-US" sz="2000" u="none" cap="none" strike="noStrike">
                <a:solidFill>
                  <a:srgbClr val="FF0000"/>
                </a:solidFill>
                <a:latin typeface="Arial"/>
                <a:ea typeface="Arial"/>
                <a:cs typeface="Arial"/>
                <a:sym typeface="Arial"/>
              </a:rPr>
              <a:t> have – </a:t>
            </a:r>
            <a:r>
              <a:rPr b="0" i="0" lang="en-US" sz="2000" u="none" cap="none" strike="noStrike">
                <a:solidFill>
                  <a:schemeClr val="lt1"/>
                </a:solidFill>
                <a:latin typeface="Arial"/>
                <a:ea typeface="Arial"/>
                <a:cs typeface="Arial"/>
                <a:sym typeface="Arial"/>
              </a:rPr>
              <a:t>are</a:t>
            </a:r>
            <a:r>
              <a:rPr b="1" i="0" lang="en-US" sz="2000" u="none" cap="none" strike="noStrike">
                <a:solidFill>
                  <a:srgbClr val="FF0000"/>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called</a:t>
            </a:r>
            <a:r>
              <a:rPr b="1" i="0" lang="en-US" sz="2000" u="none" cap="none" strike="noStrike">
                <a:solidFill>
                  <a:srgbClr val="FF0000"/>
                </a:solidFill>
                <a:latin typeface="Arial"/>
                <a:ea typeface="Arial"/>
                <a:cs typeface="Arial"/>
                <a:sym typeface="Arial"/>
              </a:rPr>
              <a:t> auxiliary verbs</a:t>
            </a:r>
            <a:r>
              <a:rPr b="1" i="0" lang="en-US" sz="2000" u="none" cap="none" strike="noStrike">
                <a:solidFill>
                  <a:schemeClr val="lt1"/>
                </a:solidFill>
                <a:latin typeface="Arial"/>
                <a:ea typeface="Arial"/>
                <a:cs typeface="Arial"/>
                <a:sym typeface="Arial"/>
              </a:rPr>
              <a:t>. </a:t>
            </a:r>
            <a:endParaRPr/>
          </a:p>
          <a:p>
            <a:pPr indent="0" lvl="0" marL="0" marR="0" rtl="0" algn="l">
              <a:lnSpc>
                <a:spcPct val="100000"/>
              </a:lnSpc>
              <a:spcBef>
                <a:spcPts val="0"/>
              </a:spcBef>
              <a:spcAft>
                <a:spcPts val="0"/>
              </a:spcAft>
              <a:buNone/>
            </a:pPr>
            <a:r>
              <a:t/>
            </a:r>
            <a:endParaRPr b="1" i="0" sz="20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chemeClr val="lt1"/>
                </a:solidFill>
                <a:latin typeface="Arial"/>
                <a:ea typeface="Arial"/>
                <a:cs typeface="Arial"/>
                <a:sym typeface="Arial"/>
              </a:rPr>
              <a:t>Auxiliary</a:t>
            </a:r>
            <a:r>
              <a:rPr b="1" i="0" lang="en-US" sz="20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verbs</a:t>
            </a:r>
            <a:r>
              <a:rPr b="1" i="0" lang="en-US" sz="20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are</a:t>
            </a:r>
            <a:r>
              <a:rPr b="1" i="0" lang="en-US" sz="20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also</a:t>
            </a:r>
            <a:r>
              <a:rPr b="1" i="0" lang="en-US" sz="20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called</a:t>
            </a:r>
            <a:r>
              <a:rPr b="1" i="0" lang="en-US" sz="2000" u="none" cap="none" strike="noStrike">
                <a:solidFill>
                  <a:schemeClr val="lt1"/>
                </a:solidFill>
                <a:latin typeface="Arial"/>
                <a:ea typeface="Arial"/>
                <a:cs typeface="Arial"/>
                <a:sym typeface="Arial"/>
              </a:rPr>
              <a:t> </a:t>
            </a:r>
            <a:r>
              <a:rPr b="1" i="0" lang="en-US" sz="2000" u="none" cap="none" strike="noStrike">
                <a:solidFill>
                  <a:srgbClr val="FF0000"/>
                </a:solidFill>
                <a:latin typeface="Arial"/>
                <a:ea typeface="Arial"/>
                <a:cs typeface="Arial"/>
                <a:sym typeface="Arial"/>
              </a:rPr>
              <a:t>helping verbs</a:t>
            </a:r>
            <a:r>
              <a:rPr b="1" i="0" lang="en-US" sz="2000" u="none" cap="none" strike="noStrike">
                <a:solidFill>
                  <a:schemeClr val="lt1"/>
                </a:solidFill>
                <a:latin typeface="Arial"/>
                <a:ea typeface="Arial"/>
                <a:cs typeface="Arial"/>
                <a:sym typeface="Arial"/>
              </a:rPr>
              <a:t>.</a:t>
            </a:r>
            <a:r>
              <a:rPr b="1" i="0" lang="en-US" sz="2000" u="none" cap="none" strike="noStrike">
                <a:solidFill>
                  <a:srgbClr val="FF0000"/>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p:txBody>
      </p:sp>
      <p:sp>
        <p:nvSpPr>
          <p:cNvPr descr="Scenery Of Animals Sitting Under A Big Tree Royalty Free Cliparts, Vectors,  And Stock Illustration. Image 40398663." id="101" name="Google Shape;101;p6"/>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Scenery Of Animals Sitting Under A Big Tree Royalty Free Cliparts, Vectors,  And Stock Illustration. Image 40398663." id="102" name="Google Shape;102;p6"/>
          <p:cNvSpPr/>
          <p:nvPr/>
        </p:nvSpPr>
        <p:spPr>
          <a:xfrm>
            <a:off x="307975" y="7937"/>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103" name="Google Shape;103;p6"/>
          <p:cNvPicPr preferRelativeResize="0"/>
          <p:nvPr/>
        </p:nvPicPr>
        <p:blipFill rotWithShape="1">
          <a:blip r:embed="rId6">
            <a:alphaModFix/>
          </a:blip>
          <a:srcRect b="0" l="0" r="0" t="0"/>
          <a:stretch/>
        </p:blipFill>
        <p:spPr>
          <a:xfrm>
            <a:off x="460375" y="878207"/>
            <a:ext cx="3498676" cy="173053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20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20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20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20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id="108" name="Google Shape;108;p7"/>
          <p:cNvPicPr preferRelativeResize="0"/>
          <p:nvPr/>
        </p:nvPicPr>
        <p:blipFill rotWithShape="1">
          <a:blip r:embed="rId4">
            <a:alphaModFix/>
          </a:blip>
          <a:srcRect b="0" l="0" r="0" t="0"/>
          <a:stretch/>
        </p:blipFill>
        <p:spPr>
          <a:xfrm>
            <a:off x="7591632" y="63625"/>
            <a:ext cx="1232526" cy="611875"/>
          </a:xfrm>
          <a:prstGeom prst="rect">
            <a:avLst/>
          </a:prstGeom>
          <a:noFill/>
          <a:ln>
            <a:noFill/>
          </a:ln>
        </p:spPr>
      </p:pic>
      <p:sp>
        <p:nvSpPr>
          <p:cNvPr id="109" name="Google Shape;109;p7"/>
          <p:cNvSpPr/>
          <p:nvPr/>
        </p:nvSpPr>
        <p:spPr>
          <a:xfrm>
            <a:off x="257249" y="355184"/>
            <a:ext cx="7218725" cy="1005840"/>
          </a:xfrm>
          <a:prstGeom prst="rect">
            <a:avLst/>
          </a:prstGeom>
          <a:noFill/>
          <a:ln cap="sq" cmpd="dbl" w="57150">
            <a:solidFill>
              <a:srgbClr val="CC0000"/>
            </a:solidFill>
            <a:prstDash val="dash"/>
            <a:bevel/>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An auxiliary verb is often paired with the main verb to form the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tense.</a:t>
            </a:r>
            <a:endParaRPr b="0" i="0" sz="2000" u="none" cap="none" strike="noStrike">
              <a:solidFill>
                <a:srgbClr val="000000"/>
              </a:solidFill>
              <a:latin typeface="Arial"/>
              <a:ea typeface="Arial"/>
              <a:cs typeface="Arial"/>
              <a:sym typeface="Arial"/>
            </a:endParaRPr>
          </a:p>
        </p:txBody>
      </p:sp>
      <p:graphicFrame>
        <p:nvGraphicFramePr>
          <p:cNvPr id="110" name="Google Shape;110;p7"/>
          <p:cNvGraphicFramePr/>
          <p:nvPr/>
        </p:nvGraphicFramePr>
        <p:xfrm>
          <a:off x="418024" y="1306285"/>
          <a:ext cx="3000000" cy="3000000"/>
        </p:xfrm>
        <a:graphic>
          <a:graphicData uri="http://schemas.openxmlformats.org/drawingml/2006/table">
            <a:tbl>
              <a:tblPr bandRow="1" firstRow="1">
                <a:noFill/>
                <a:tableStyleId>{6E680A89-DFF9-429A-93DE-E6EAB94F4418}</a:tableStyleId>
              </a:tblPr>
              <a:tblGrid>
                <a:gridCol w="2755150"/>
                <a:gridCol w="2755150"/>
                <a:gridCol w="2755150"/>
              </a:tblGrid>
              <a:tr h="154075">
                <a:tc>
                  <a:txBody>
                    <a:bodyPr/>
                    <a:lstStyle/>
                    <a:p>
                      <a:pPr indent="0" lvl="0" marL="0" marR="0" rtl="0" algn="l">
                        <a:lnSpc>
                          <a:spcPct val="100000"/>
                        </a:lnSpc>
                        <a:spcBef>
                          <a:spcPts val="0"/>
                        </a:spcBef>
                        <a:spcAft>
                          <a:spcPts val="0"/>
                        </a:spcAft>
                        <a:buNone/>
                      </a:pPr>
                      <a:r>
                        <a:rPr lang="en-US" sz="1400" u="none" cap="none" strike="noStrike">
                          <a:solidFill>
                            <a:schemeClr val="dk1"/>
                          </a:solidFill>
                        </a:rPr>
                        <a:t>     AUXILIARY VERB</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US" sz="1400" u="none" cap="none" strike="noStrike">
                          <a:solidFill>
                            <a:schemeClr val="dk1"/>
                          </a:solidFill>
                        </a:rPr>
                        <a:t>      PRESENT  TENSE</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US" sz="1400" u="none" cap="none" strike="noStrike">
                          <a:solidFill>
                            <a:schemeClr val="dk1"/>
                          </a:solidFill>
                        </a:rPr>
                        <a:t>       PAST  TENSE</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00025">
                <a:tc>
                  <a:txBody>
                    <a:bodyPr/>
                    <a:lstStyle/>
                    <a:p>
                      <a:pPr indent="0" lvl="0" marL="0" marR="0" rtl="0" algn="l">
                        <a:lnSpc>
                          <a:spcPct val="100000"/>
                        </a:lnSpc>
                        <a:spcBef>
                          <a:spcPts val="0"/>
                        </a:spcBef>
                        <a:spcAft>
                          <a:spcPts val="0"/>
                        </a:spcAft>
                        <a:buNone/>
                      </a:pPr>
                      <a:r>
                        <a:rPr lang="en-US" sz="1600" u="none" cap="none" strike="noStrike">
                          <a:latin typeface="Calibri"/>
                          <a:ea typeface="Calibri"/>
                          <a:cs typeface="Calibri"/>
                          <a:sym typeface="Calibri"/>
                        </a:rPr>
                        <a:t>                   be</a:t>
                      </a:r>
                      <a:endParaRPr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1" lang="en-US" sz="1600" u="none" cap="none" strike="noStrike">
                          <a:latin typeface="Calibri"/>
                          <a:ea typeface="Calibri"/>
                          <a:cs typeface="Calibri"/>
                          <a:sym typeface="Calibri"/>
                        </a:rPr>
                        <a:t>Singular</a:t>
                      </a:r>
                      <a:r>
                        <a:rPr lang="en-US" sz="1600" u="none" cap="none" strike="noStrike">
                          <a:latin typeface="Calibri"/>
                          <a:ea typeface="Calibri"/>
                          <a:cs typeface="Calibri"/>
                          <a:sym typeface="Calibri"/>
                        </a:rPr>
                        <a:t> – </a:t>
                      </a:r>
                      <a:r>
                        <a:rPr lang="en-US" sz="1600" u="none" cap="none" strike="noStrike">
                          <a:solidFill>
                            <a:srgbClr val="FF0000"/>
                          </a:solidFill>
                          <a:latin typeface="Calibri"/>
                          <a:ea typeface="Calibri"/>
                          <a:cs typeface="Calibri"/>
                          <a:sym typeface="Calibri"/>
                        </a:rPr>
                        <a:t>am, is  </a:t>
                      </a:r>
                      <a:endParaRPr/>
                    </a:p>
                    <a:p>
                      <a:pPr indent="0" lvl="0" marL="0" marR="0" rtl="0" algn="l">
                        <a:lnSpc>
                          <a:spcPct val="100000"/>
                        </a:lnSpc>
                        <a:spcBef>
                          <a:spcPts val="0"/>
                        </a:spcBef>
                        <a:spcAft>
                          <a:spcPts val="0"/>
                        </a:spcAft>
                        <a:buNone/>
                      </a:pPr>
                      <a:r>
                        <a:t/>
                      </a:r>
                      <a:endParaRPr sz="1600" u="none" cap="none" strike="noStrike">
                        <a:latin typeface="Calibri"/>
                        <a:ea typeface="Calibri"/>
                        <a:cs typeface="Calibri"/>
                        <a:sym typeface="Calibri"/>
                      </a:endParaRPr>
                    </a:p>
                    <a:p>
                      <a:pPr indent="0" lvl="0" marL="0" marR="0" rtl="0" algn="l">
                        <a:lnSpc>
                          <a:spcPct val="100000"/>
                        </a:lnSpc>
                        <a:spcBef>
                          <a:spcPts val="0"/>
                        </a:spcBef>
                        <a:spcAft>
                          <a:spcPts val="0"/>
                        </a:spcAft>
                        <a:buNone/>
                      </a:pPr>
                      <a:r>
                        <a:rPr b="1" lang="en-US" sz="1600" u="none" cap="none" strike="noStrike">
                          <a:latin typeface="Calibri"/>
                          <a:ea typeface="Calibri"/>
                          <a:cs typeface="Calibri"/>
                          <a:sym typeface="Calibri"/>
                        </a:rPr>
                        <a:t>Examples :</a:t>
                      </a:r>
                      <a:endParaRPr/>
                    </a:p>
                    <a:p>
                      <a:pPr indent="0" lvl="0" marL="0" marR="0" rtl="0" algn="l">
                        <a:lnSpc>
                          <a:spcPct val="100000"/>
                        </a:lnSpc>
                        <a:spcBef>
                          <a:spcPts val="0"/>
                        </a:spcBef>
                        <a:spcAft>
                          <a:spcPts val="0"/>
                        </a:spcAft>
                        <a:buNone/>
                      </a:pPr>
                      <a:r>
                        <a:rPr b="1" lang="en-US" sz="1600" u="none" cap="none" strike="noStrike">
                          <a:latin typeface="Calibri"/>
                          <a:ea typeface="Calibri"/>
                          <a:cs typeface="Calibri"/>
                          <a:sym typeface="Calibri"/>
                        </a:rPr>
                        <a:t> </a:t>
                      </a:r>
                      <a:r>
                        <a:rPr b="0" lang="en-US" sz="1600" u="none" cap="none" strike="noStrike">
                          <a:latin typeface="Calibri"/>
                          <a:ea typeface="Calibri"/>
                          <a:cs typeface="Calibri"/>
                          <a:sym typeface="Calibri"/>
                        </a:rPr>
                        <a:t>I </a:t>
                      </a:r>
                      <a:r>
                        <a:rPr b="0" lang="en-US" sz="1600" u="none" cap="none" strike="noStrike">
                          <a:solidFill>
                            <a:srgbClr val="FF0000"/>
                          </a:solidFill>
                          <a:latin typeface="Calibri"/>
                          <a:ea typeface="Calibri"/>
                          <a:cs typeface="Calibri"/>
                          <a:sym typeface="Calibri"/>
                        </a:rPr>
                        <a:t>am </a:t>
                      </a:r>
                      <a:r>
                        <a:rPr b="1" lang="en-US" sz="1600" u="none" cap="none" strike="noStrike">
                          <a:latin typeface="Calibri"/>
                          <a:ea typeface="Calibri"/>
                          <a:cs typeface="Calibri"/>
                          <a:sym typeface="Calibri"/>
                        </a:rPr>
                        <a:t>watching</a:t>
                      </a:r>
                      <a:r>
                        <a:rPr b="0" lang="en-US" sz="1600" u="none" cap="none" strike="noStrike">
                          <a:latin typeface="Calibri"/>
                          <a:ea typeface="Calibri"/>
                          <a:cs typeface="Calibri"/>
                          <a:sym typeface="Calibri"/>
                        </a:rPr>
                        <a:t> a movie.</a:t>
                      </a:r>
                      <a:endParaRPr/>
                    </a:p>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p>
                      <a:pPr indent="0" lvl="0" marL="0" marR="0" rtl="0" algn="l">
                        <a:lnSpc>
                          <a:spcPct val="100000"/>
                        </a:lnSpc>
                        <a:spcBef>
                          <a:spcPts val="0"/>
                        </a:spcBef>
                        <a:spcAft>
                          <a:spcPts val="0"/>
                        </a:spcAft>
                        <a:buNone/>
                      </a:pPr>
                      <a:r>
                        <a:rPr b="0" lang="en-US" sz="1600" u="none" cap="none" strike="noStrike">
                          <a:latin typeface="Calibri"/>
                          <a:ea typeface="Calibri"/>
                          <a:cs typeface="Calibri"/>
                          <a:sym typeface="Calibri"/>
                        </a:rPr>
                        <a:t>He </a:t>
                      </a:r>
                      <a:r>
                        <a:rPr b="0" lang="en-US" sz="1600" u="none" cap="none" strike="noStrike">
                          <a:solidFill>
                            <a:srgbClr val="FF0000"/>
                          </a:solidFill>
                          <a:latin typeface="Calibri"/>
                          <a:ea typeface="Calibri"/>
                          <a:cs typeface="Calibri"/>
                          <a:sym typeface="Calibri"/>
                        </a:rPr>
                        <a:t>is</a:t>
                      </a:r>
                      <a:r>
                        <a:rPr b="0" lang="en-US" sz="1600" u="none" cap="none" strike="noStrike">
                          <a:latin typeface="Calibri"/>
                          <a:ea typeface="Calibri"/>
                          <a:cs typeface="Calibri"/>
                          <a:sym typeface="Calibri"/>
                        </a:rPr>
                        <a:t> </a:t>
                      </a:r>
                      <a:r>
                        <a:rPr b="1" lang="en-US" sz="1600" u="none" cap="none" strike="noStrike">
                          <a:latin typeface="Calibri"/>
                          <a:ea typeface="Calibri"/>
                          <a:cs typeface="Calibri"/>
                          <a:sym typeface="Calibri"/>
                        </a:rPr>
                        <a:t>watching</a:t>
                      </a:r>
                      <a:r>
                        <a:rPr b="0" lang="en-US" sz="1600" u="none" cap="none" strike="noStrike">
                          <a:latin typeface="Calibri"/>
                          <a:ea typeface="Calibri"/>
                          <a:cs typeface="Calibri"/>
                          <a:sym typeface="Calibri"/>
                        </a:rPr>
                        <a:t> a movie.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758125">
                <a:tc>
                  <a:txBody>
                    <a:bodyPr/>
                    <a:lstStyle/>
                    <a:p>
                      <a:pPr indent="0" lvl="0" marL="0" marR="0" rtl="0" algn="l">
                        <a:lnSpc>
                          <a:spcPct val="100000"/>
                        </a:lnSpc>
                        <a:spcBef>
                          <a:spcPts val="0"/>
                        </a:spcBef>
                        <a:spcAft>
                          <a:spcPts val="0"/>
                        </a:spcAft>
                        <a:buNone/>
                      </a:pPr>
                      <a:r>
                        <a:rPr lang="en-US" sz="1600" u="none" cap="none" strike="noStrike">
                          <a:latin typeface="Calibri"/>
                          <a:ea typeface="Calibri"/>
                          <a:cs typeface="Calibri"/>
                          <a:sym typeface="Calibri"/>
                        </a:rPr>
                        <a:t>                    be</a:t>
                      </a:r>
                      <a:endParaRPr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11" name="Google Shape;111;p7"/>
          <p:cNvSpPr/>
          <p:nvPr/>
        </p:nvSpPr>
        <p:spPr>
          <a:xfrm>
            <a:off x="5998865" y="1597899"/>
            <a:ext cx="2934119" cy="15392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Singular</a:t>
            </a:r>
            <a:r>
              <a:rPr b="0" i="0" lang="en-US" sz="1600" u="none" cap="none" strike="noStrike">
                <a:solidFill>
                  <a:srgbClr val="000000"/>
                </a:solidFill>
                <a:latin typeface="Calibri"/>
                <a:ea typeface="Calibri"/>
                <a:cs typeface="Calibri"/>
                <a:sym typeface="Calibri"/>
              </a:rPr>
              <a:t> – </a:t>
            </a:r>
            <a:r>
              <a:rPr b="0" i="0" lang="en-US" sz="1600" u="none" cap="none" strike="noStrike">
                <a:solidFill>
                  <a:srgbClr val="FF0000"/>
                </a:solidFill>
                <a:latin typeface="Calibri"/>
                <a:ea typeface="Calibri"/>
                <a:cs typeface="Calibri"/>
                <a:sym typeface="Calibri"/>
              </a:rPr>
              <a:t>was </a:t>
            </a:r>
            <a:r>
              <a:rPr b="0" i="0" lang="en-US" sz="16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a:t>
            </a:r>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I </a:t>
            </a:r>
            <a:r>
              <a:rPr lang="en-US" sz="1600">
                <a:solidFill>
                  <a:srgbClr val="FF0000"/>
                </a:solidFill>
                <a:latin typeface="Calibri"/>
                <a:ea typeface="Calibri"/>
                <a:cs typeface="Calibri"/>
                <a:sym typeface="Calibri"/>
              </a:rPr>
              <a:t>was</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He </a:t>
            </a:r>
            <a:r>
              <a:rPr lang="en-US" sz="1600">
                <a:solidFill>
                  <a:srgbClr val="FF0000"/>
                </a:solidFill>
                <a:latin typeface="Calibri"/>
                <a:ea typeface="Calibri"/>
                <a:cs typeface="Calibri"/>
                <a:sym typeface="Calibri"/>
              </a:rPr>
              <a:t>was</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 </a:t>
            </a:r>
            <a:endParaRPr/>
          </a:p>
        </p:txBody>
      </p:sp>
      <p:sp>
        <p:nvSpPr>
          <p:cNvPr id="112" name="Google Shape;112;p7"/>
          <p:cNvSpPr/>
          <p:nvPr/>
        </p:nvSpPr>
        <p:spPr>
          <a:xfrm>
            <a:off x="3140111" y="3167559"/>
            <a:ext cx="2627644" cy="15392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Plural</a:t>
            </a:r>
            <a:r>
              <a:rPr b="0" i="0" lang="en-US" sz="1600" u="none" cap="none" strike="noStrike">
                <a:solidFill>
                  <a:srgbClr val="000000"/>
                </a:solidFill>
                <a:latin typeface="Calibri"/>
                <a:ea typeface="Calibri"/>
                <a:cs typeface="Calibri"/>
                <a:sym typeface="Calibri"/>
              </a:rPr>
              <a:t> – are</a:t>
            </a:r>
            <a:endParaRPr/>
          </a:p>
          <a:p>
            <a:pPr indent="0" lvl="0" marL="0" marR="0" rtl="0" algn="l">
              <a:lnSpc>
                <a:spcPct val="100000"/>
              </a:lnSpc>
              <a:spcBef>
                <a:spcPts val="0"/>
              </a:spcBef>
              <a:spcAft>
                <a:spcPts val="0"/>
              </a:spcAft>
              <a:buNone/>
            </a:pPr>
            <a:r>
              <a:t/>
            </a:r>
            <a:endParaRPr b="1"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 </a:t>
            </a:r>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We </a:t>
            </a:r>
            <a:r>
              <a:rPr b="0" i="0" lang="en-US" sz="1600" u="none" cap="none" strike="noStrike">
                <a:solidFill>
                  <a:srgbClr val="FF0000"/>
                </a:solidFill>
                <a:latin typeface="Calibri"/>
                <a:ea typeface="Calibri"/>
                <a:cs typeface="Calibri"/>
                <a:sym typeface="Calibri"/>
              </a:rPr>
              <a:t>are</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They </a:t>
            </a:r>
            <a:r>
              <a:rPr b="0" i="0" lang="en-US" sz="1600" u="none" cap="none" strike="noStrike">
                <a:solidFill>
                  <a:srgbClr val="FF0000"/>
                </a:solidFill>
                <a:latin typeface="Calibri"/>
                <a:ea typeface="Calibri"/>
                <a:cs typeface="Calibri"/>
                <a:sym typeface="Calibri"/>
              </a:rPr>
              <a:t>are</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      </a:t>
            </a:r>
            <a:endParaRPr/>
          </a:p>
        </p:txBody>
      </p:sp>
      <p:sp>
        <p:nvSpPr>
          <p:cNvPr id="113" name="Google Shape;113;p7"/>
          <p:cNvSpPr/>
          <p:nvPr/>
        </p:nvSpPr>
        <p:spPr>
          <a:xfrm>
            <a:off x="5998865" y="3167559"/>
            <a:ext cx="2587451" cy="20218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Plural </a:t>
            </a:r>
            <a:r>
              <a:rPr b="0" i="0" lang="en-US" sz="1600" u="none" cap="none" strike="noStrike">
                <a:solidFill>
                  <a:srgbClr val="000000"/>
                </a:solidFill>
                <a:latin typeface="Calibri"/>
                <a:ea typeface="Calibri"/>
                <a:cs typeface="Calibri"/>
                <a:sym typeface="Calibri"/>
              </a:rPr>
              <a:t> – were  </a:t>
            </a:r>
            <a:endParaRPr/>
          </a:p>
          <a:p>
            <a:pPr indent="0" lvl="0" marL="0" marR="0" rtl="0" algn="l">
              <a:lnSpc>
                <a:spcPct val="100000"/>
              </a:lnSpc>
              <a:spcBef>
                <a:spcPts val="0"/>
              </a:spcBef>
              <a:spcAft>
                <a:spcPts val="0"/>
              </a:spcAft>
              <a:buNone/>
            </a:pPr>
            <a:r>
              <a:t/>
            </a:r>
            <a:endParaRPr b="1"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a:t>
            </a:r>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 </a:t>
            </a:r>
            <a:r>
              <a:rPr b="0" i="0" lang="en-US" sz="1600" u="none" cap="none" strike="noStrike">
                <a:solidFill>
                  <a:srgbClr val="000000"/>
                </a:solidFill>
                <a:latin typeface="Calibri"/>
                <a:ea typeface="Calibri"/>
                <a:cs typeface="Calibri"/>
                <a:sym typeface="Calibri"/>
              </a:rPr>
              <a:t>We </a:t>
            </a:r>
            <a:r>
              <a:rPr b="0" i="0" lang="en-US" sz="1600" u="none" cap="none" strike="noStrike">
                <a:solidFill>
                  <a:srgbClr val="FF0000"/>
                </a:solidFill>
                <a:latin typeface="Calibri"/>
                <a:ea typeface="Calibri"/>
                <a:cs typeface="Calibri"/>
                <a:sym typeface="Calibri"/>
              </a:rPr>
              <a:t>were</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They  </a:t>
            </a:r>
            <a:r>
              <a:rPr b="0" i="0" lang="en-US" sz="1600" u="none" cap="none" strike="noStrike">
                <a:solidFill>
                  <a:srgbClr val="FF0000"/>
                </a:solidFill>
                <a:latin typeface="Calibri"/>
                <a:ea typeface="Calibri"/>
                <a:cs typeface="Calibri"/>
                <a:sym typeface="Calibri"/>
              </a:rPr>
              <a:t>were</a:t>
            </a:r>
            <a:r>
              <a:rPr b="0" i="0" lang="en-US" sz="1600" u="none" cap="none" strike="noStrike">
                <a:solidFill>
                  <a:srgbClr val="000000"/>
                </a:solidFill>
                <a:latin typeface="Calibri"/>
                <a:ea typeface="Calibri"/>
                <a:cs typeface="Calibri"/>
                <a:sym typeface="Calibri"/>
              </a:rPr>
              <a:t> </a:t>
            </a:r>
            <a:r>
              <a:rPr b="1" i="0" lang="en-US" sz="1600" u="none" cap="none" strike="noStrike">
                <a:solidFill>
                  <a:srgbClr val="000000"/>
                </a:solidFill>
                <a:latin typeface="Calibri"/>
                <a:ea typeface="Calibri"/>
                <a:cs typeface="Calibri"/>
                <a:sym typeface="Calibri"/>
              </a:rPr>
              <a:t>watching</a:t>
            </a:r>
            <a:r>
              <a:rPr b="0" i="0" lang="en-US" sz="1600" u="none" cap="none" strike="noStrike">
                <a:solidFill>
                  <a:srgbClr val="000000"/>
                </a:solidFill>
                <a:latin typeface="Calibri"/>
                <a:ea typeface="Calibri"/>
                <a:cs typeface="Calibri"/>
                <a:sym typeface="Calibri"/>
              </a:rPr>
              <a:t> a movie. </a:t>
            </a:r>
            <a:endParaRPr/>
          </a:p>
        </p:txBody>
      </p:sp>
      <p:pic>
        <p:nvPicPr>
          <p:cNvPr id="114" name="Google Shape;114;p7"/>
          <p:cNvPicPr preferRelativeResize="0"/>
          <p:nvPr/>
        </p:nvPicPr>
        <p:blipFill rotWithShape="1">
          <a:blip r:embed="rId5">
            <a:alphaModFix/>
          </a:blip>
          <a:srcRect b="6137" l="0" r="0" t="0"/>
          <a:stretch/>
        </p:blipFill>
        <p:spPr>
          <a:xfrm>
            <a:off x="422030" y="3707152"/>
            <a:ext cx="2718081" cy="1189625"/>
          </a:xfrm>
          <a:prstGeom prst="rect">
            <a:avLst/>
          </a:prstGeom>
          <a:noFill/>
          <a:ln>
            <a:noFill/>
          </a:ln>
        </p:spPr>
      </p:pic>
      <p:pic>
        <p:nvPicPr>
          <p:cNvPr id="115" name="Google Shape;115;p7"/>
          <p:cNvPicPr preferRelativeResize="0"/>
          <p:nvPr/>
        </p:nvPicPr>
        <p:blipFill rotWithShape="1">
          <a:blip r:embed="rId6">
            <a:alphaModFix/>
          </a:blip>
          <a:srcRect b="0" l="0" r="0" t="0"/>
          <a:stretch/>
        </p:blipFill>
        <p:spPr>
          <a:xfrm>
            <a:off x="541825" y="1979997"/>
            <a:ext cx="2462631" cy="97401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10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1000"/>
                                        <p:tgtEl>
                                          <p:spTgt spid="1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500"/>
                                        <p:tgtEl>
                                          <p:spTgt spid="112"/>
                                        </p:tgtEl>
                                      </p:cBhvr>
                                    </p:animEffect>
                                  </p:childTnLst>
                                </p:cTn>
                              </p:par>
                              <p:par>
                                <p:cTn fill="hold" nodeType="with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500"/>
                                        <p:tgtEl>
                                          <p:spTgt spid="1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pic>
        <p:nvPicPr>
          <p:cNvPr id="120" name="Google Shape;120;p8"/>
          <p:cNvPicPr preferRelativeResize="0"/>
          <p:nvPr/>
        </p:nvPicPr>
        <p:blipFill rotWithShape="1">
          <a:blip r:embed="rId4">
            <a:alphaModFix/>
          </a:blip>
          <a:srcRect b="0" l="0" r="0" t="0"/>
          <a:stretch/>
        </p:blipFill>
        <p:spPr>
          <a:xfrm>
            <a:off x="7591632" y="63625"/>
            <a:ext cx="1232526" cy="611875"/>
          </a:xfrm>
          <a:prstGeom prst="rect">
            <a:avLst/>
          </a:prstGeom>
          <a:noFill/>
          <a:ln>
            <a:noFill/>
          </a:ln>
        </p:spPr>
      </p:pic>
      <p:graphicFrame>
        <p:nvGraphicFramePr>
          <p:cNvPr id="121" name="Google Shape;121;p8"/>
          <p:cNvGraphicFramePr/>
          <p:nvPr/>
        </p:nvGraphicFramePr>
        <p:xfrm>
          <a:off x="387879" y="753626"/>
          <a:ext cx="3000000" cy="3000000"/>
        </p:xfrm>
        <a:graphic>
          <a:graphicData uri="http://schemas.openxmlformats.org/drawingml/2006/table">
            <a:tbl>
              <a:tblPr bandRow="1" firstRow="1">
                <a:noFill/>
                <a:tableStyleId>{6E680A89-DFF9-429A-93DE-E6EAB94F4418}</a:tableStyleId>
              </a:tblPr>
              <a:tblGrid>
                <a:gridCol w="2755150"/>
                <a:gridCol w="2755150"/>
                <a:gridCol w="2755150"/>
              </a:tblGrid>
              <a:tr h="154075">
                <a:tc>
                  <a:txBody>
                    <a:bodyPr/>
                    <a:lstStyle/>
                    <a:p>
                      <a:pPr indent="0" lvl="0" marL="0" marR="0" rtl="0" algn="l">
                        <a:lnSpc>
                          <a:spcPct val="100000"/>
                        </a:lnSpc>
                        <a:spcBef>
                          <a:spcPts val="0"/>
                        </a:spcBef>
                        <a:spcAft>
                          <a:spcPts val="0"/>
                        </a:spcAft>
                        <a:buNone/>
                      </a:pPr>
                      <a:r>
                        <a:rPr lang="en-US" sz="1400" u="none" cap="none" strike="noStrike">
                          <a:solidFill>
                            <a:schemeClr val="dk1"/>
                          </a:solidFill>
                        </a:rPr>
                        <a:t>     AUXILIARY</a:t>
                      </a:r>
                      <a:r>
                        <a:rPr lang="en-US" sz="1400" u="none" cap="none" strike="noStrike">
                          <a:solidFill>
                            <a:schemeClr val="dk1"/>
                          </a:solidFill>
                        </a:rPr>
                        <a:t> VERB</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US" sz="1400" u="none" cap="none" strike="noStrike">
                          <a:solidFill>
                            <a:schemeClr val="dk1"/>
                          </a:solidFill>
                        </a:rPr>
                        <a:t>      PRESENT  TENSE</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US" sz="1400" u="none" cap="none" strike="noStrike">
                          <a:solidFill>
                            <a:schemeClr val="dk1"/>
                          </a:solidFill>
                        </a:rPr>
                        <a:t>       PAST  TENSE</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93850">
                <a:tc>
                  <a:txBody>
                    <a:bodyPr/>
                    <a:lstStyle/>
                    <a:p>
                      <a:pPr indent="0" lvl="0" marL="0" marR="0" rtl="0" algn="l">
                        <a:lnSpc>
                          <a:spcPct val="100000"/>
                        </a:lnSpc>
                        <a:spcBef>
                          <a:spcPts val="0"/>
                        </a:spcBef>
                        <a:spcAft>
                          <a:spcPts val="0"/>
                        </a:spcAft>
                        <a:buNone/>
                      </a:pPr>
                      <a:r>
                        <a:rPr lang="en-US" sz="1600" u="none" cap="none" strike="noStrike">
                          <a:latin typeface="Calibri"/>
                          <a:ea typeface="Calibri"/>
                          <a:cs typeface="Calibri"/>
                          <a:sym typeface="Calibri"/>
                        </a:rPr>
                        <a:t>                           do</a:t>
                      </a:r>
                      <a:endParaRPr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rowSpan="2">
                  <a:txBody>
                    <a:bodyPr/>
                    <a:lstStyle/>
                    <a:p>
                      <a:pPr indent="0" lvl="0" marL="0" marR="0" rtl="0" algn="l">
                        <a:lnSpc>
                          <a:spcPct val="100000"/>
                        </a:lnSpc>
                        <a:spcBef>
                          <a:spcPts val="0"/>
                        </a:spcBef>
                        <a:spcAft>
                          <a:spcPts val="0"/>
                        </a:spcAft>
                        <a:buNone/>
                      </a:pPr>
                      <a:r>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22150">
                <a:tc>
                  <a:txBody>
                    <a:bodyPr/>
                    <a:lstStyle/>
                    <a:p>
                      <a:pPr indent="0" lvl="0" marL="0" marR="0" rtl="0" algn="l">
                        <a:lnSpc>
                          <a:spcPct val="100000"/>
                        </a:lnSpc>
                        <a:spcBef>
                          <a:spcPts val="0"/>
                        </a:spcBef>
                        <a:spcAft>
                          <a:spcPts val="0"/>
                        </a:spcAft>
                        <a:buNone/>
                      </a:pPr>
                      <a:r>
                        <a:rPr lang="en-US" sz="1600" u="none" cap="none" strike="noStrike">
                          <a:latin typeface="Calibri"/>
                          <a:ea typeface="Calibri"/>
                          <a:cs typeface="Calibri"/>
                          <a:sym typeface="Calibri"/>
                        </a:rPr>
                        <a:t>                          do</a:t>
                      </a:r>
                      <a:endParaRPr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lang="en-US" sz="1600" u="none" cap="none" strike="noStrike">
                          <a:latin typeface="Calibri"/>
                          <a:ea typeface="Calibri"/>
                          <a:cs typeface="Calibri"/>
                          <a:sym typeface="Calibri"/>
                        </a:rPr>
                        <a:t>      </a:t>
                      </a:r>
                      <a:endParaRPr b="0" sz="16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vMerge="1"/>
              </a:tr>
            </a:tbl>
          </a:graphicData>
        </a:graphic>
      </p:graphicFrame>
      <p:sp>
        <p:nvSpPr>
          <p:cNvPr id="122" name="Google Shape;122;p8"/>
          <p:cNvSpPr/>
          <p:nvPr/>
        </p:nvSpPr>
        <p:spPr>
          <a:xfrm>
            <a:off x="3170255" y="1045240"/>
            <a:ext cx="2677886" cy="15392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Singular</a:t>
            </a:r>
            <a:r>
              <a:rPr b="0" i="0" lang="en-US" sz="1600" u="none" cap="none" strike="noStrike">
                <a:solidFill>
                  <a:srgbClr val="000000"/>
                </a:solidFill>
                <a:latin typeface="Calibri"/>
                <a:ea typeface="Calibri"/>
                <a:cs typeface="Calibri"/>
                <a:sym typeface="Calibri"/>
              </a:rPr>
              <a:t> – </a:t>
            </a:r>
            <a:r>
              <a:rPr b="0" i="0" lang="en-US" sz="1600" u="none" cap="none" strike="noStrike">
                <a:solidFill>
                  <a:srgbClr val="FF0000"/>
                </a:solidFill>
                <a:latin typeface="Calibri"/>
                <a:ea typeface="Calibri"/>
                <a:cs typeface="Calibri"/>
                <a:sym typeface="Calibri"/>
              </a:rPr>
              <a:t>does </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a:t>
            </a:r>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He </a:t>
            </a:r>
            <a:r>
              <a:rPr b="0" i="0" lang="en-US" sz="1600" u="none" cap="none" strike="noStrike">
                <a:solidFill>
                  <a:srgbClr val="FF0000"/>
                </a:solidFill>
                <a:latin typeface="Calibri"/>
                <a:ea typeface="Calibri"/>
                <a:cs typeface="Calibri"/>
                <a:sym typeface="Calibri"/>
              </a:rPr>
              <a:t>does</a:t>
            </a:r>
            <a:r>
              <a:rPr b="0" i="0" lang="en-US" sz="1600" u="none" cap="none" strike="noStrike">
                <a:solidFill>
                  <a:srgbClr val="000000"/>
                </a:solidFill>
                <a:latin typeface="Calibri"/>
                <a:ea typeface="Calibri"/>
                <a:cs typeface="Calibri"/>
                <a:sym typeface="Calibri"/>
              </a:rPr>
              <a:t> not </a:t>
            </a:r>
            <a:r>
              <a:rPr b="0" i="0" lang="en-US" sz="1600" u="none" cap="none" strike="noStrike">
                <a:solidFill>
                  <a:srgbClr val="FF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She </a:t>
            </a:r>
            <a:r>
              <a:rPr b="0" i="0" lang="en-US" sz="1600" u="none" cap="none" strike="noStrike">
                <a:solidFill>
                  <a:srgbClr val="FF0000"/>
                </a:solidFill>
                <a:latin typeface="Calibri"/>
                <a:ea typeface="Calibri"/>
                <a:cs typeface="Calibri"/>
                <a:sym typeface="Calibri"/>
              </a:rPr>
              <a:t>does</a:t>
            </a:r>
            <a:r>
              <a:rPr b="0" i="0" lang="en-US" sz="1600" u="none" cap="none" strike="noStrike">
                <a:solidFill>
                  <a:srgbClr val="000000"/>
                </a:solidFill>
                <a:latin typeface="Calibri"/>
                <a:ea typeface="Calibri"/>
                <a:cs typeface="Calibri"/>
                <a:sym typeface="Calibri"/>
              </a:rPr>
              <a:t> not </a:t>
            </a:r>
            <a:r>
              <a:rPr b="0" i="0" lang="en-US" sz="1600" u="none" cap="none" strike="noStrike">
                <a:solidFill>
                  <a:srgbClr val="FF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   </a:t>
            </a:r>
            <a:endParaRPr/>
          </a:p>
        </p:txBody>
      </p:sp>
      <p:sp>
        <p:nvSpPr>
          <p:cNvPr id="123" name="Google Shape;123;p8"/>
          <p:cNvSpPr/>
          <p:nvPr/>
        </p:nvSpPr>
        <p:spPr>
          <a:xfrm>
            <a:off x="3170255" y="2625160"/>
            <a:ext cx="2486967" cy="15392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Personal &amp; Plural</a:t>
            </a:r>
            <a:r>
              <a:rPr b="0" i="0" lang="en-US" sz="1600" u="none" cap="none" strike="noStrike">
                <a:solidFill>
                  <a:srgbClr val="000000"/>
                </a:solidFill>
                <a:latin typeface="Calibri"/>
                <a:ea typeface="Calibri"/>
                <a:cs typeface="Calibri"/>
                <a:sym typeface="Calibri"/>
              </a:rPr>
              <a:t> – do</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 </a:t>
            </a:r>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I </a:t>
            </a:r>
            <a:r>
              <a:rPr b="0" i="0" lang="en-US" sz="1600" u="none" cap="none" strike="noStrike">
                <a:solidFill>
                  <a:srgbClr val="FF0000"/>
                </a:solidFill>
                <a:latin typeface="Calibri"/>
                <a:ea typeface="Calibri"/>
                <a:cs typeface="Calibri"/>
                <a:sym typeface="Calibri"/>
              </a:rPr>
              <a:t>do</a:t>
            </a:r>
            <a:r>
              <a:rPr b="0" i="0" lang="en-US" sz="1600" u="none" cap="none" strike="noStrike">
                <a:solidFill>
                  <a:srgbClr val="000000"/>
                </a:solidFill>
                <a:latin typeface="Calibri"/>
                <a:ea typeface="Calibri"/>
                <a:cs typeface="Calibri"/>
                <a:sym typeface="Calibri"/>
              </a:rPr>
              <a:t> not </a:t>
            </a:r>
            <a:r>
              <a:rPr b="0" i="0" lang="en-US" sz="1600" u="none" cap="none" strike="noStrike">
                <a:solidFill>
                  <a:srgbClr val="FF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a:p>
            <a:pPr indent="0" lvl="0" marL="0" marR="0" rtl="0" algn="l">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You </a:t>
            </a:r>
            <a:r>
              <a:rPr b="0" i="0" lang="en-US" sz="1600" u="none" cap="none" strike="noStrike">
                <a:solidFill>
                  <a:srgbClr val="FF0000"/>
                </a:solidFill>
                <a:latin typeface="Calibri"/>
                <a:ea typeface="Calibri"/>
                <a:cs typeface="Calibri"/>
                <a:sym typeface="Calibri"/>
              </a:rPr>
              <a:t>do</a:t>
            </a:r>
            <a:r>
              <a:rPr b="0" i="0" lang="en-US" sz="1600" u="none" cap="none" strike="noStrike">
                <a:solidFill>
                  <a:srgbClr val="000000"/>
                </a:solidFill>
                <a:latin typeface="Calibri"/>
                <a:ea typeface="Calibri"/>
                <a:cs typeface="Calibri"/>
                <a:sym typeface="Calibri"/>
              </a:rPr>
              <a:t> not </a:t>
            </a:r>
            <a:r>
              <a:rPr b="0" i="0" lang="en-US" sz="1600" u="none" cap="none" strike="noStrike">
                <a:solidFill>
                  <a:srgbClr val="FF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a:p>
            <a:pPr indent="0" lvl="0" marL="0" marR="0" rtl="0" algn="l">
              <a:lnSpc>
                <a:spcPct val="100000"/>
              </a:lnSpc>
              <a:spcBef>
                <a:spcPts val="0"/>
              </a:spcBef>
              <a:spcAft>
                <a:spcPts val="0"/>
              </a:spcAft>
              <a:buNone/>
            </a:pPr>
            <a:r>
              <a:rPr b="0" i="0" lang="en-US" sz="1600" u="none" cap="none" strike="noStrike">
                <a:solidFill>
                  <a:srgbClr val="000000"/>
                </a:solidFill>
                <a:latin typeface="Calibri"/>
                <a:ea typeface="Calibri"/>
                <a:cs typeface="Calibri"/>
                <a:sym typeface="Calibri"/>
              </a:rPr>
              <a:t>They  </a:t>
            </a:r>
            <a:r>
              <a:rPr b="0" i="0" lang="en-US" sz="1600" u="none" cap="none" strike="noStrike">
                <a:solidFill>
                  <a:srgbClr val="FF0000"/>
                </a:solidFill>
                <a:latin typeface="Calibri"/>
                <a:ea typeface="Calibri"/>
                <a:cs typeface="Calibri"/>
                <a:sym typeface="Calibri"/>
              </a:rPr>
              <a:t>do</a:t>
            </a:r>
            <a:r>
              <a:rPr b="0" i="0" lang="en-US" sz="1600" u="none" cap="none" strike="noStrike">
                <a:solidFill>
                  <a:srgbClr val="000000"/>
                </a:solidFill>
                <a:latin typeface="Calibri"/>
                <a:ea typeface="Calibri"/>
                <a:cs typeface="Calibri"/>
                <a:sym typeface="Calibri"/>
              </a:rPr>
              <a:t> not </a:t>
            </a:r>
            <a:r>
              <a:rPr b="0" i="0" lang="en-US" sz="1600" u="none" cap="none" strike="noStrike">
                <a:solidFill>
                  <a:srgbClr val="FF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p:txBody>
      </p:sp>
      <p:sp>
        <p:nvSpPr>
          <p:cNvPr id="124" name="Google Shape;124;p8"/>
          <p:cNvSpPr/>
          <p:nvPr/>
        </p:nvSpPr>
        <p:spPr>
          <a:xfrm>
            <a:off x="6072619" y="1207843"/>
            <a:ext cx="2135275" cy="17805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Singular</a:t>
            </a:r>
            <a:r>
              <a:rPr b="0" i="0" lang="en-US" sz="1600" u="none" cap="none" strike="noStrike">
                <a:solidFill>
                  <a:srgbClr val="000000"/>
                </a:solidFill>
                <a:latin typeface="Calibri"/>
                <a:ea typeface="Calibri"/>
                <a:cs typeface="Calibri"/>
                <a:sym typeface="Calibri"/>
              </a:rPr>
              <a:t> &amp; </a:t>
            </a:r>
            <a:r>
              <a:rPr b="1" i="0" lang="en-US" sz="1600" u="none" cap="none" strike="noStrike">
                <a:solidFill>
                  <a:schemeClr val="dk1"/>
                </a:solidFill>
                <a:latin typeface="Calibri"/>
                <a:ea typeface="Calibri"/>
                <a:cs typeface="Calibri"/>
                <a:sym typeface="Calibri"/>
              </a:rPr>
              <a:t>Plural </a:t>
            </a:r>
            <a:r>
              <a:rPr b="0" i="0" lang="en-US" sz="1600" u="none" cap="none" strike="noStrike">
                <a:solidFill>
                  <a:srgbClr val="000000"/>
                </a:solidFill>
                <a:latin typeface="Calibri"/>
                <a:ea typeface="Calibri"/>
                <a:cs typeface="Calibri"/>
                <a:sym typeface="Calibri"/>
              </a:rPr>
              <a:t>– </a:t>
            </a:r>
            <a:r>
              <a:rPr b="0" i="0" lang="en-US" sz="1600" u="none" cap="none" strike="noStrike">
                <a:solidFill>
                  <a:srgbClr val="FF0000"/>
                </a:solidFill>
                <a:latin typeface="Calibri"/>
                <a:ea typeface="Calibri"/>
                <a:cs typeface="Calibri"/>
                <a:sym typeface="Calibri"/>
              </a:rPr>
              <a:t>did  </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600" u="none" cap="none" strike="noStrike">
                <a:solidFill>
                  <a:srgbClr val="000000"/>
                </a:solidFill>
                <a:latin typeface="Calibri"/>
                <a:ea typeface="Calibri"/>
                <a:cs typeface="Calibri"/>
                <a:sym typeface="Calibri"/>
              </a:rPr>
              <a:t>Examples :</a:t>
            </a:r>
            <a:endParaRPr/>
          </a:p>
          <a:p>
            <a:pPr indent="0" lvl="0" marL="0" marR="0" rtl="0" algn="l">
              <a:lnSpc>
                <a:spcPct val="100000"/>
              </a:lnSpc>
              <a:spcBef>
                <a:spcPts val="0"/>
              </a:spcBef>
              <a:spcAft>
                <a:spcPts val="0"/>
              </a:spcAft>
              <a:buNone/>
            </a:pPr>
            <a:r>
              <a:rPr b="0" i="0" lang="en-US" sz="1600" u="none" cap="none" strike="noStrike">
                <a:solidFill>
                  <a:srgbClr val="FF0000"/>
                </a:solidFill>
                <a:latin typeface="Calibri"/>
                <a:ea typeface="Calibri"/>
                <a:cs typeface="Calibri"/>
                <a:sym typeface="Calibri"/>
              </a:rPr>
              <a:t>Did</a:t>
            </a:r>
            <a:r>
              <a:rPr b="0" i="0" lang="en-US" sz="1600" u="none" cap="none" strike="noStrike">
                <a:solidFill>
                  <a:srgbClr val="000000"/>
                </a:solidFill>
                <a:latin typeface="Calibri"/>
                <a:ea typeface="Calibri"/>
                <a:cs typeface="Calibri"/>
                <a:sym typeface="Calibri"/>
              </a:rPr>
              <a:t> you </a:t>
            </a:r>
            <a:r>
              <a:rPr b="1" i="0" lang="en-US" sz="1600" u="none" cap="none" strike="noStrike">
                <a:solidFill>
                  <a:srgbClr val="00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a:p>
            <a:pPr indent="0" lvl="0" marL="0" marR="0" rtl="0" algn="l">
              <a:lnSpc>
                <a:spcPct val="100000"/>
              </a:lnSpc>
              <a:spcBef>
                <a:spcPts val="0"/>
              </a:spcBef>
              <a:spcAft>
                <a:spcPts val="0"/>
              </a:spcAft>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rgbClr val="FF0000"/>
                </a:solidFill>
                <a:latin typeface="Calibri"/>
                <a:ea typeface="Calibri"/>
                <a:cs typeface="Calibri"/>
                <a:sym typeface="Calibri"/>
              </a:rPr>
              <a:t>Did</a:t>
            </a:r>
            <a:r>
              <a:rPr b="0" i="0" lang="en-US" sz="1600" u="none" cap="none" strike="noStrike">
                <a:solidFill>
                  <a:srgbClr val="000000"/>
                </a:solidFill>
                <a:latin typeface="Calibri"/>
                <a:ea typeface="Calibri"/>
                <a:cs typeface="Calibri"/>
                <a:sym typeface="Calibri"/>
              </a:rPr>
              <a:t> they </a:t>
            </a:r>
            <a:r>
              <a:rPr b="1" i="0" lang="en-US" sz="1600" u="none" cap="none" strike="noStrike">
                <a:solidFill>
                  <a:srgbClr val="000000"/>
                </a:solidFill>
                <a:latin typeface="Calibri"/>
                <a:ea typeface="Calibri"/>
                <a:cs typeface="Calibri"/>
                <a:sym typeface="Calibri"/>
              </a:rPr>
              <a:t>eat </a:t>
            </a:r>
            <a:r>
              <a:rPr b="0" i="0" lang="en-US" sz="1600" u="none" cap="none" strike="noStrike">
                <a:solidFill>
                  <a:srgbClr val="000000"/>
                </a:solidFill>
                <a:latin typeface="Calibri"/>
                <a:ea typeface="Calibri"/>
                <a:cs typeface="Calibri"/>
                <a:sym typeface="Calibri"/>
              </a:rPr>
              <a:t>pizza?</a:t>
            </a:r>
            <a:endParaRPr/>
          </a:p>
        </p:txBody>
      </p:sp>
      <p:pic>
        <p:nvPicPr>
          <p:cNvPr id="125" name="Google Shape;125;p8"/>
          <p:cNvPicPr preferRelativeResize="0"/>
          <p:nvPr/>
        </p:nvPicPr>
        <p:blipFill rotWithShape="1">
          <a:blip r:embed="rId5">
            <a:alphaModFix/>
          </a:blip>
          <a:srcRect b="22833" l="0" r="0" t="0"/>
          <a:stretch/>
        </p:blipFill>
        <p:spPr>
          <a:xfrm>
            <a:off x="6072619" y="2939143"/>
            <a:ext cx="2398141" cy="1457011"/>
          </a:xfrm>
          <a:prstGeom prst="rect">
            <a:avLst/>
          </a:prstGeom>
          <a:noFill/>
          <a:ln>
            <a:noFill/>
          </a:ln>
        </p:spPr>
      </p:pic>
      <p:pic>
        <p:nvPicPr>
          <p:cNvPr id="126" name="Google Shape;126;p8"/>
          <p:cNvPicPr preferRelativeResize="0"/>
          <p:nvPr/>
        </p:nvPicPr>
        <p:blipFill rotWithShape="1">
          <a:blip r:embed="rId6">
            <a:alphaModFix/>
          </a:blip>
          <a:srcRect b="0" l="0" r="0" t="0"/>
          <a:stretch/>
        </p:blipFill>
        <p:spPr>
          <a:xfrm>
            <a:off x="871896" y="1384812"/>
            <a:ext cx="2112464" cy="1215721"/>
          </a:xfrm>
          <a:prstGeom prst="rect">
            <a:avLst/>
          </a:prstGeom>
          <a:noFill/>
          <a:ln>
            <a:noFill/>
          </a:ln>
        </p:spPr>
      </p:pic>
      <p:pic>
        <p:nvPicPr>
          <p:cNvPr id="127" name="Google Shape;127;p8"/>
          <p:cNvPicPr preferRelativeResize="0"/>
          <p:nvPr/>
        </p:nvPicPr>
        <p:blipFill rotWithShape="1">
          <a:blip r:embed="rId7">
            <a:alphaModFix/>
          </a:blip>
          <a:srcRect b="0" l="0" r="0" t="0"/>
          <a:stretch/>
        </p:blipFill>
        <p:spPr>
          <a:xfrm>
            <a:off x="442127" y="3099917"/>
            <a:ext cx="2080009" cy="129623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2000"/>
                                        <p:tgtEl>
                                          <p:spTgt spid="122"/>
                                        </p:tgtEl>
                                      </p:cBhvr>
                                    </p:animEffect>
                                  </p:childTnLst>
                                </p:cTn>
                              </p:par>
                              <p:par>
                                <p:cTn fill="hold" nodeType="withEffect" presetClass="entr" presetID="2" presetSubtype="4">
                                  <p:stCondLst>
                                    <p:cond delay="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2000"/>
                                        <p:tgtEl>
                                          <p:spTgt spid="123"/>
                                        </p:tgtEl>
                                      </p:cBhvr>
                                    </p:animEffect>
                                  </p:childTnLst>
                                </p:cTn>
                              </p:par>
                              <p:par>
                                <p:cTn fill="hold" nodeType="withEffect" presetClass="entr" presetID="2" presetSubtype="4">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pic>
        <p:nvPicPr>
          <p:cNvPr id="132" name="Google Shape;132;p9"/>
          <p:cNvPicPr preferRelativeResize="0"/>
          <p:nvPr/>
        </p:nvPicPr>
        <p:blipFill rotWithShape="1">
          <a:blip r:embed="rId4">
            <a:alphaModFix/>
          </a:blip>
          <a:srcRect b="0" l="0" r="0" t="0"/>
          <a:stretch/>
        </p:blipFill>
        <p:spPr>
          <a:xfrm>
            <a:off x="7911474" y="157749"/>
            <a:ext cx="1232526" cy="611875"/>
          </a:xfrm>
          <a:prstGeom prst="rect">
            <a:avLst/>
          </a:prstGeom>
          <a:noFill/>
          <a:ln>
            <a:noFill/>
          </a:ln>
        </p:spPr>
      </p:pic>
      <p:sp>
        <p:nvSpPr>
          <p:cNvPr id="133" name="Google Shape;133;p9"/>
          <p:cNvSpPr txBox="1"/>
          <p:nvPr/>
        </p:nvSpPr>
        <p:spPr>
          <a:xfrm>
            <a:off x="30398" y="293653"/>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US" sz="2000" u="none" cap="none" strike="noStrike">
                <a:solidFill>
                  <a:srgbClr val="FF0000"/>
                </a:solidFill>
                <a:latin typeface="Calibri"/>
                <a:ea typeface="Calibri"/>
                <a:cs typeface="Calibri"/>
                <a:sym typeface="Calibri"/>
              </a:rPr>
              <a:t> 1. In the sentences given below, find out whether the words in red are    main</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2000" u="none" cap="none" strike="noStrike">
                <a:solidFill>
                  <a:srgbClr val="FF0000"/>
                </a:solidFill>
                <a:latin typeface="Arial"/>
                <a:ea typeface="Arial"/>
                <a:cs typeface="Arial"/>
                <a:sym typeface="Arial"/>
              </a:rPr>
              <a:t>     </a:t>
            </a:r>
            <a:r>
              <a:rPr b="1" i="0" lang="en-US" sz="2000" u="none" cap="none" strike="noStrike">
                <a:solidFill>
                  <a:srgbClr val="FF0000"/>
                </a:solidFill>
                <a:latin typeface="Calibri"/>
                <a:ea typeface="Calibri"/>
                <a:cs typeface="Calibri"/>
                <a:sym typeface="Calibri"/>
              </a:rPr>
              <a:t>verbs or auxiliary verbs. Tick the correct answer. </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000" u="none" cap="none" strike="noStrike">
              <a:solidFill>
                <a:srgbClr val="FF0000"/>
              </a:solidFill>
              <a:latin typeface="Arial"/>
              <a:ea typeface="Arial"/>
              <a:cs typeface="Arial"/>
              <a:sym typeface="Arial"/>
            </a:endParaRPr>
          </a:p>
        </p:txBody>
      </p:sp>
      <p:sp>
        <p:nvSpPr>
          <p:cNvPr id="134" name="Google Shape;134;p9"/>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graphicFrame>
        <p:nvGraphicFramePr>
          <p:cNvPr id="135" name="Google Shape;135;p9"/>
          <p:cNvGraphicFramePr/>
          <p:nvPr/>
        </p:nvGraphicFramePr>
        <p:xfrm>
          <a:off x="411983" y="1276140"/>
          <a:ext cx="3000000" cy="3000000"/>
        </p:xfrm>
        <a:graphic>
          <a:graphicData uri="http://schemas.openxmlformats.org/drawingml/2006/table">
            <a:tbl>
              <a:tblPr bandRow="1" firstCol="1" firstRow="1">
                <a:noFill/>
                <a:tableStyleId>{CD830500-EC9D-427F-915D-2F23397B34D4}</a:tableStyleId>
              </a:tblPr>
              <a:tblGrid>
                <a:gridCol w="693325"/>
                <a:gridCol w="4350925"/>
                <a:gridCol w="2964275"/>
              </a:tblGrid>
              <a:tr h="628850">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a)</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I will </a:t>
                      </a:r>
                      <a:r>
                        <a:rPr b="0" lang="en-US" sz="1800" u="none" cap="none" strike="noStrike">
                          <a:solidFill>
                            <a:srgbClr val="FF0000"/>
                          </a:solidFill>
                          <a:latin typeface="Calibri"/>
                          <a:ea typeface="Calibri"/>
                          <a:cs typeface="Calibri"/>
                          <a:sym typeface="Calibri"/>
                        </a:rPr>
                        <a:t>have</a:t>
                      </a:r>
                      <a:r>
                        <a:rPr b="0" lang="en-US" sz="1800" u="none" cap="none" strike="noStrike">
                          <a:latin typeface="Calibri"/>
                          <a:ea typeface="Calibri"/>
                          <a:cs typeface="Calibri"/>
                          <a:sym typeface="Calibri"/>
                        </a:rPr>
                        <a:t> the chicken curry.</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main verb         </a:t>
                      </a:r>
                      <a:endParaRPr b="0" sz="1800" u="none" cap="none" strike="noStrike">
                        <a:latin typeface="Calibri"/>
                        <a:ea typeface="Calibri"/>
                        <a:cs typeface="Calibri"/>
                        <a:sym typeface="Calibri"/>
                      </a:endParaRPr>
                    </a:p>
                    <a:p>
                      <a:pPr indent="0" lvl="0" marL="0" marR="0" rtl="0" algn="l">
                        <a:lnSpc>
                          <a:spcPct val="115000"/>
                        </a:lnSpc>
                        <a:spcBef>
                          <a:spcPts val="1000"/>
                        </a:spcBef>
                        <a:spcAft>
                          <a:spcPts val="0"/>
                        </a:spcAft>
                        <a:buNone/>
                      </a:pPr>
                      <a:r>
                        <a:rPr b="0" lang="en-US" sz="1800" u="none" cap="none" strike="noStrike">
                          <a:latin typeface="Calibri"/>
                          <a:ea typeface="Calibri"/>
                          <a:cs typeface="Calibri"/>
                          <a:sym typeface="Calibri"/>
                        </a:rPr>
                        <a:t>auxiliary verb </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782975">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b)</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The police </a:t>
                      </a:r>
                      <a:r>
                        <a:rPr b="0" lang="en-US" sz="1800" u="none" cap="none" strike="noStrike">
                          <a:solidFill>
                            <a:srgbClr val="FF0000"/>
                          </a:solidFill>
                          <a:latin typeface="Calibri"/>
                          <a:ea typeface="Calibri"/>
                          <a:cs typeface="Calibri"/>
                          <a:sym typeface="Calibri"/>
                        </a:rPr>
                        <a:t>are</a:t>
                      </a:r>
                      <a:r>
                        <a:rPr b="0" lang="en-US" sz="1800" u="none" cap="none" strike="noStrike">
                          <a:latin typeface="Calibri"/>
                          <a:ea typeface="Calibri"/>
                          <a:cs typeface="Calibri"/>
                          <a:sym typeface="Calibri"/>
                        </a:rPr>
                        <a:t> coming to arrest the thief.</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main verb  </a:t>
                      </a:r>
                      <a:endParaRPr b="0" sz="1800" u="none" cap="none" strike="noStrike">
                        <a:latin typeface="Calibri"/>
                        <a:ea typeface="Calibri"/>
                        <a:cs typeface="Calibri"/>
                        <a:sym typeface="Calibri"/>
                      </a:endParaRPr>
                    </a:p>
                    <a:p>
                      <a:pPr indent="0" lvl="0" marL="0" marR="0" rtl="0" algn="l">
                        <a:lnSpc>
                          <a:spcPct val="100000"/>
                        </a:lnSpc>
                        <a:spcBef>
                          <a:spcPts val="1000"/>
                        </a:spcBef>
                        <a:spcAft>
                          <a:spcPts val="0"/>
                        </a:spcAft>
                        <a:buNone/>
                      </a:pPr>
                      <a:r>
                        <a:rPr b="0" lang="en-US" sz="1800" u="none" cap="none" strike="noStrike">
                          <a:latin typeface="Calibri"/>
                          <a:ea typeface="Calibri"/>
                          <a:cs typeface="Calibri"/>
                          <a:sym typeface="Calibri"/>
                        </a:rPr>
                        <a:t>auxiliary verb </a:t>
                      </a:r>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720875">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c)</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Hema </a:t>
                      </a:r>
                      <a:r>
                        <a:rPr b="0" lang="en-US" sz="1800" u="none" cap="none" strike="noStrike">
                          <a:solidFill>
                            <a:srgbClr val="FF0000"/>
                          </a:solidFill>
                          <a:latin typeface="Calibri"/>
                          <a:ea typeface="Calibri"/>
                          <a:cs typeface="Calibri"/>
                          <a:sym typeface="Calibri"/>
                        </a:rPr>
                        <a:t>is</a:t>
                      </a:r>
                      <a:r>
                        <a:rPr b="0" lang="en-US" sz="1800" u="none" cap="none" strike="noStrike">
                          <a:latin typeface="Calibri"/>
                          <a:ea typeface="Calibri"/>
                          <a:cs typeface="Calibri"/>
                          <a:sym typeface="Calibri"/>
                        </a:rPr>
                        <a:t> feeding the birds.</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main verb  </a:t>
                      </a:r>
                      <a:endParaRPr b="0" sz="1800" u="none" cap="none" strike="noStrike">
                        <a:latin typeface="Calibri"/>
                        <a:ea typeface="Calibri"/>
                        <a:cs typeface="Calibri"/>
                        <a:sym typeface="Calibri"/>
                      </a:endParaRPr>
                    </a:p>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auxiliary verb </a:t>
                      </a:r>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720875">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d)</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Where does your mother </a:t>
                      </a:r>
                      <a:r>
                        <a:rPr b="0" lang="en-US" sz="1800" u="none" cap="none" strike="noStrike">
                          <a:solidFill>
                            <a:srgbClr val="FF0000"/>
                          </a:solidFill>
                          <a:latin typeface="Calibri"/>
                          <a:ea typeface="Calibri"/>
                          <a:cs typeface="Calibri"/>
                          <a:sym typeface="Calibri"/>
                        </a:rPr>
                        <a:t>teach</a:t>
                      </a:r>
                      <a:r>
                        <a:rPr b="0" lang="en-US" sz="1800" u="none" cap="none" strike="noStrike">
                          <a:latin typeface="Calibri"/>
                          <a:ea typeface="Calibri"/>
                          <a:cs typeface="Calibri"/>
                          <a:sym typeface="Calibri"/>
                        </a:rPr>
                        <a:t>?</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main verb  </a:t>
                      </a:r>
                      <a:endParaRPr b="0" sz="1800" u="none" cap="none" strike="noStrike">
                        <a:latin typeface="Calibri"/>
                        <a:ea typeface="Calibri"/>
                        <a:cs typeface="Calibri"/>
                        <a:sym typeface="Calibri"/>
                      </a:endParaRPr>
                    </a:p>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auxiliary verb </a:t>
                      </a:r>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720875">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e)</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 He </a:t>
                      </a:r>
                      <a:r>
                        <a:rPr b="0" lang="en-US" sz="1800" u="none" cap="none" strike="noStrike">
                          <a:solidFill>
                            <a:srgbClr val="FF0000"/>
                          </a:solidFill>
                          <a:latin typeface="Calibri"/>
                          <a:ea typeface="Calibri"/>
                          <a:cs typeface="Calibri"/>
                          <a:sym typeface="Calibri"/>
                        </a:rPr>
                        <a:t>does</a:t>
                      </a:r>
                      <a:r>
                        <a:rPr b="0" lang="en-US" sz="1800" u="none" cap="none" strike="noStrike">
                          <a:latin typeface="Calibri"/>
                          <a:ea typeface="Calibri"/>
                          <a:cs typeface="Calibri"/>
                          <a:sym typeface="Calibri"/>
                        </a:rPr>
                        <a:t> his homework before going to bed.</a:t>
                      </a:r>
                      <a:endParaRPr b="0" sz="1800" u="none" cap="none" strike="noStrike">
                        <a:latin typeface="Calibri"/>
                        <a:ea typeface="Calibri"/>
                        <a:cs typeface="Calibri"/>
                        <a:sym typeface="Calibri"/>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main verb  </a:t>
                      </a:r>
                      <a:endParaRPr b="0" sz="1800" u="none" cap="none" strike="noStrike">
                        <a:latin typeface="Calibri"/>
                        <a:ea typeface="Calibri"/>
                        <a:cs typeface="Calibri"/>
                        <a:sym typeface="Calibri"/>
                      </a:endParaRPr>
                    </a:p>
                    <a:p>
                      <a:pPr indent="0" lvl="0" marL="0" marR="0" rtl="0" algn="l">
                        <a:lnSpc>
                          <a:spcPct val="115000"/>
                        </a:lnSpc>
                        <a:spcBef>
                          <a:spcPts val="0"/>
                        </a:spcBef>
                        <a:spcAft>
                          <a:spcPts val="0"/>
                        </a:spcAft>
                        <a:buNone/>
                      </a:pPr>
                      <a:r>
                        <a:rPr b="0" lang="en-US" sz="1800" u="none" cap="none" strike="noStrike">
                          <a:latin typeface="Calibri"/>
                          <a:ea typeface="Calibri"/>
                          <a:cs typeface="Calibri"/>
                          <a:sym typeface="Calibri"/>
                        </a:rPr>
                        <a:t>auxiliary verb </a:t>
                      </a:r>
                      <a:endParaRPr/>
                    </a:p>
                  </a:txBody>
                  <a:tcPr marT="0" marB="0" marR="40350" marL="403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36" name="Google Shape;136;p9"/>
          <p:cNvSpPr txBox="1"/>
          <p:nvPr/>
        </p:nvSpPr>
        <p:spPr>
          <a:xfrm>
            <a:off x="6920784" y="1283811"/>
            <a:ext cx="83497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9"/>
          <p:cNvSpPr txBox="1"/>
          <p:nvPr/>
        </p:nvSpPr>
        <p:spPr>
          <a:xfrm>
            <a:off x="6954351" y="1669054"/>
            <a:ext cx="772868"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9"/>
          <p:cNvSpPr txBox="1"/>
          <p:nvPr/>
        </p:nvSpPr>
        <p:spPr>
          <a:xfrm>
            <a:off x="7038799" y="4284604"/>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9" name="Google Shape;139;p9"/>
          <p:cNvSpPr txBox="1"/>
          <p:nvPr/>
        </p:nvSpPr>
        <p:spPr>
          <a:xfrm>
            <a:off x="7038799" y="4629023"/>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 name="Google Shape;140;p9"/>
          <p:cNvSpPr txBox="1"/>
          <p:nvPr/>
        </p:nvSpPr>
        <p:spPr>
          <a:xfrm>
            <a:off x="6963472" y="2799122"/>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 name="Google Shape;141;p9"/>
          <p:cNvSpPr txBox="1"/>
          <p:nvPr/>
        </p:nvSpPr>
        <p:spPr>
          <a:xfrm>
            <a:off x="6987026" y="3209700"/>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 name="Google Shape;142;p9"/>
          <p:cNvSpPr txBox="1"/>
          <p:nvPr/>
        </p:nvSpPr>
        <p:spPr>
          <a:xfrm>
            <a:off x="6987026" y="3533206"/>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9"/>
          <p:cNvSpPr txBox="1"/>
          <p:nvPr/>
        </p:nvSpPr>
        <p:spPr>
          <a:xfrm>
            <a:off x="6992014" y="3866761"/>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9"/>
          <p:cNvSpPr txBox="1"/>
          <p:nvPr/>
        </p:nvSpPr>
        <p:spPr>
          <a:xfrm>
            <a:off x="6998749" y="2458321"/>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 name="Google Shape;145;p9"/>
          <p:cNvSpPr txBox="1"/>
          <p:nvPr/>
        </p:nvSpPr>
        <p:spPr>
          <a:xfrm>
            <a:off x="7012039" y="2047171"/>
            <a:ext cx="763746" cy="30777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cxnSp>
        <p:nvCxnSpPr>
          <p:cNvPr id="146" name="Google Shape;146;p9"/>
          <p:cNvCxnSpPr/>
          <p:nvPr/>
        </p:nvCxnSpPr>
        <p:spPr>
          <a:xfrm>
            <a:off x="6826206" y="1294856"/>
            <a:ext cx="296400" cy="153900"/>
          </a:xfrm>
          <a:prstGeom prst="straightConnector1">
            <a:avLst/>
          </a:prstGeom>
          <a:noFill/>
          <a:ln cap="flat" cmpd="sng" w="38100">
            <a:solidFill>
              <a:srgbClr val="FF0000"/>
            </a:solidFill>
            <a:prstDash val="solid"/>
            <a:round/>
            <a:headEnd len="sm" w="sm" type="none"/>
            <a:tailEnd len="sm" w="sm" type="none"/>
          </a:ln>
        </p:spPr>
      </p:cxnSp>
      <p:cxnSp>
        <p:nvCxnSpPr>
          <p:cNvPr id="147" name="Google Shape;147;p9"/>
          <p:cNvCxnSpPr/>
          <p:nvPr/>
        </p:nvCxnSpPr>
        <p:spPr>
          <a:xfrm flipH="1" rot="10800000">
            <a:off x="7081535" y="1179220"/>
            <a:ext cx="381900" cy="385200"/>
          </a:xfrm>
          <a:prstGeom prst="straightConnector1">
            <a:avLst/>
          </a:prstGeom>
          <a:noFill/>
          <a:ln cap="flat" cmpd="sng" w="38100">
            <a:solidFill>
              <a:srgbClr val="FF0000"/>
            </a:solidFill>
            <a:prstDash val="solid"/>
            <a:round/>
            <a:headEnd len="sm" w="sm" type="none"/>
            <a:tailEnd len="sm" w="sm" type="none"/>
          </a:ln>
        </p:spPr>
      </p:cxnSp>
      <p:cxnSp>
        <p:nvCxnSpPr>
          <p:cNvPr id="148" name="Google Shape;148;p9"/>
          <p:cNvCxnSpPr/>
          <p:nvPr/>
        </p:nvCxnSpPr>
        <p:spPr>
          <a:xfrm>
            <a:off x="7112737" y="2645233"/>
            <a:ext cx="296391" cy="153889"/>
          </a:xfrm>
          <a:prstGeom prst="straightConnector1">
            <a:avLst/>
          </a:prstGeom>
          <a:noFill/>
          <a:ln cap="flat" cmpd="sng" w="38100">
            <a:solidFill>
              <a:srgbClr val="FF0000"/>
            </a:solidFill>
            <a:prstDash val="solid"/>
            <a:round/>
            <a:headEnd len="sm" w="sm" type="none"/>
            <a:tailEnd len="sm" w="sm" type="none"/>
          </a:ln>
        </p:spPr>
      </p:cxnSp>
      <p:cxnSp>
        <p:nvCxnSpPr>
          <p:cNvPr id="149" name="Google Shape;149;p9"/>
          <p:cNvCxnSpPr/>
          <p:nvPr/>
        </p:nvCxnSpPr>
        <p:spPr>
          <a:xfrm flipH="1" rot="10800000">
            <a:off x="7409128" y="2413878"/>
            <a:ext cx="381873" cy="385244"/>
          </a:xfrm>
          <a:prstGeom prst="straightConnector1">
            <a:avLst/>
          </a:prstGeom>
          <a:noFill/>
          <a:ln cap="flat" cmpd="sng" w="38100">
            <a:solidFill>
              <a:srgbClr val="FF0000"/>
            </a:solidFill>
            <a:prstDash val="solid"/>
            <a:round/>
            <a:headEnd len="sm" w="sm" type="none"/>
            <a:tailEnd len="sm" w="sm" type="none"/>
          </a:ln>
        </p:spPr>
      </p:cxnSp>
      <p:cxnSp>
        <p:nvCxnSpPr>
          <p:cNvPr id="150" name="Google Shape;150;p9"/>
          <p:cNvCxnSpPr/>
          <p:nvPr/>
        </p:nvCxnSpPr>
        <p:spPr>
          <a:xfrm>
            <a:off x="7055617" y="3358821"/>
            <a:ext cx="296391" cy="153889"/>
          </a:xfrm>
          <a:prstGeom prst="straightConnector1">
            <a:avLst/>
          </a:prstGeom>
          <a:noFill/>
          <a:ln cap="flat" cmpd="sng" w="38100">
            <a:solidFill>
              <a:srgbClr val="FF0000"/>
            </a:solidFill>
            <a:prstDash val="solid"/>
            <a:round/>
            <a:headEnd len="sm" w="sm" type="none"/>
            <a:tailEnd len="sm" w="sm" type="none"/>
          </a:ln>
        </p:spPr>
      </p:cxnSp>
      <p:cxnSp>
        <p:nvCxnSpPr>
          <p:cNvPr id="151" name="Google Shape;151;p9"/>
          <p:cNvCxnSpPr/>
          <p:nvPr/>
        </p:nvCxnSpPr>
        <p:spPr>
          <a:xfrm flipH="1" rot="10800000">
            <a:off x="7352008" y="3127466"/>
            <a:ext cx="381873" cy="385244"/>
          </a:xfrm>
          <a:prstGeom prst="straightConnector1">
            <a:avLst/>
          </a:prstGeom>
          <a:noFill/>
          <a:ln cap="flat" cmpd="sng" w="38100">
            <a:solidFill>
              <a:srgbClr val="FF0000"/>
            </a:solidFill>
            <a:prstDash val="solid"/>
            <a:round/>
            <a:headEnd len="sm" w="sm" type="none"/>
            <a:tailEnd len="sm" w="sm" type="none"/>
          </a:ln>
        </p:spPr>
      </p:cxnSp>
      <p:cxnSp>
        <p:nvCxnSpPr>
          <p:cNvPr id="152" name="Google Shape;152;p9"/>
          <p:cNvCxnSpPr/>
          <p:nvPr/>
        </p:nvCxnSpPr>
        <p:spPr>
          <a:xfrm>
            <a:off x="7122588" y="3672770"/>
            <a:ext cx="296391" cy="153889"/>
          </a:xfrm>
          <a:prstGeom prst="straightConnector1">
            <a:avLst/>
          </a:prstGeom>
          <a:noFill/>
          <a:ln cap="flat" cmpd="sng" w="38100">
            <a:solidFill>
              <a:srgbClr val="FF0000"/>
            </a:solidFill>
            <a:prstDash val="solid"/>
            <a:round/>
            <a:headEnd len="sm" w="sm" type="none"/>
            <a:tailEnd len="sm" w="sm" type="none"/>
          </a:ln>
        </p:spPr>
      </p:cxnSp>
      <p:cxnSp>
        <p:nvCxnSpPr>
          <p:cNvPr id="153" name="Google Shape;153;p9"/>
          <p:cNvCxnSpPr/>
          <p:nvPr/>
        </p:nvCxnSpPr>
        <p:spPr>
          <a:xfrm flipH="1" rot="10800000">
            <a:off x="7418943" y="3441415"/>
            <a:ext cx="381873" cy="385244"/>
          </a:xfrm>
          <a:prstGeom prst="straightConnector1">
            <a:avLst/>
          </a:prstGeom>
          <a:noFill/>
          <a:ln cap="flat" cmpd="sng" w="38100">
            <a:solidFill>
              <a:srgbClr val="FF0000"/>
            </a:solidFill>
            <a:prstDash val="solid"/>
            <a:round/>
            <a:headEnd len="sm" w="sm" type="none"/>
            <a:tailEnd len="sm" w="sm" type="none"/>
          </a:ln>
        </p:spPr>
      </p:cxnSp>
      <p:cxnSp>
        <p:nvCxnSpPr>
          <p:cNvPr id="154" name="Google Shape;154;p9"/>
          <p:cNvCxnSpPr/>
          <p:nvPr/>
        </p:nvCxnSpPr>
        <p:spPr>
          <a:xfrm>
            <a:off x="7112717" y="4523835"/>
            <a:ext cx="296400" cy="153900"/>
          </a:xfrm>
          <a:prstGeom prst="straightConnector1">
            <a:avLst/>
          </a:prstGeom>
          <a:noFill/>
          <a:ln cap="flat" cmpd="sng" w="38100">
            <a:solidFill>
              <a:srgbClr val="FF0000"/>
            </a:solidFill>
            <a:prstDash val="solid"/>
            <a:round/>
            <a:headEnd len="sm" w="sm" type="none"/>
            <a:tailEnd len="sm" w="sm" type="none"/>
          </a:ln>
        </p:spPr>
      </p:cxnSp>
      <p:cxnSp>
        <p:nvCxnSpPr>
          <p:cNvPr id="155" name="Google Shape;155;p9"/>
          <p:cNvCxnSpPr/>
          <p:nvPr/>
        </p:nvCxnSpPr>
        <p:spPr>
          <a:xfrm flipH="1" rot="10800000">
            <a:off x="7409121" y="4209187"/>
            <a:ext cx="381900" cy="385200"/>
          </a:xfrm>
          <a:prstGeom prst="straightConnector1">
            <a:avLst/>
          </a:prstGeom>
          <a:noFill/>
          <a:ln cap="flat" cmpd="sng" w="38100">
            <a:solidFill>
              <a:srgbClr val="FF0000"/>
            </a:solidFill>
            <a:prstDash val="solid"/>
            <a:round/>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10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par>
                                <p:cTn fill="hold" nodeType="with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500"/>
                                        <p:tgtEl>
                                          <p:spTgt spid="136"/>
                                        </p:tgtEl>
                                      </p:cBhvr>
                                    </p:animEffect>
                                  </p:childTnLst>
                                </p:cTn>
                              </p:par>
                              <p:par>
                                <p:cTn fill="hold" nodeType="with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par>
                                <p:cTn fill="hold" nodeType="with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par>
                                <p:cTn fill="hold" nodeType="with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par>
                                <p:cTn fill="hold" nodeType="with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500"/>
                                        <p:tgtEl>
                                          <p:spTgt spid="141"/>
                                        </p:tgtEl>
                                      </p:cBhvr>
                                    </p:animEffect>
                                  </p:childTnLst>
                                </p:cTn>
                              </p:par>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par>
                                <p:cTn fill="hold" nodeType="with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par>
                                <p:cTn fill="hold" nodeType="with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500"/>
                                        <p:tgtEl>
                                          <p:spTgt spid="138"/>
                                        </p:tgtEl>
                                      </p:cBhvr>
                                    </p:animEffect>
                                  </p:childTnLst>
                                </p:cTn>
                              </p:par>
                              <p:par>
                                <p:cTn fill="hold" nodeType="with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500"/>
                                        <p:tgtEl>
                                          <p:spTgt spid="146"/>
                                        </p:tgtEl>
                                      </p:cBhvr>
                                    </p:animEffect>
                                  </p:childTnLst>
                                </p:cTn>
                              </p:par>
                              <p:par>
                                <p:cTn fill="hold" nodeType="with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500"/>
                                        <p:tgtEl>
                                          <p:spTgt spid="1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5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par>
                                <p:cTn fill="hold" nodeType="with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500"/>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5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2022-09-26T09:46:05Z</dcterms:created>
  <dc:creator>ONEPLUS A5010</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1241d5c9b3184f1d9933568d24bef530</vt:lpwstr>
  </property>
</Properties>
</file>