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notesSlides/notesSlide4.xml" ContentType="application/vnd.openxmlformats-officedocument.presentationml.notesSlide+xml"/>
  <Override PartName="/ppt/comments/comment2.xml" ContentType="application/vnd.openxmlformats-officedocument.presentationml.comments+xml"/>
  <Override PartName="/ppt/notesSlides/notesSlide5.xml" ContentType="application/vnd.openxmlformats-officedocument.presentationml.notesSlide+xml"/>
  <Override PartName="/ppt/comments/comment3.xml" ContentType="application/vnd.openxmlformats-officedocument.presentationml.comments+xml"/>
  <Override PartName="/ppt/notesSlides/notesSlide6.xml" ContentType="application/vnd.openxmlformats-officedocument.presentationml.notesSlide+xml"/>
  <Override PartName="/ppt/comments/comment4.xml" ContentType="application/vnd.openxmlformats-officedocument.presentationml.comments+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3"/>
  </p:notesMasterIdLst>
  <p:sldIdLst>
    <p:sldId id="256" r:id="rId2"/>
    <p:sldId id="257" r:id="rId3"/>
    <p:sldId id="263" r:id="rId4"/>
    <p:sldId id="287" r:id="rId5"/>
    <p:sldId id="297" r:id="rId6"/>
    <p:sldId id="298" r:id="rId7"/>
    <p:sldId id="299" r:id="rId8"/>
    <p:sldId id="300" r:id="rId9"/>
    <p:sldId id="293" r:id="rId10"/>
    <p:sldId id="261" r:id="rId11"/>
    <p:sldId id="262" r:id="rId1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1620">
          <p15:clr>
            <a:srgbClr val="A4A3A4"/>
          </p15:clr>
        </p15:guide>
        <p15:guide id="2" pos="288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2" roundtripDataSignature="AMtx7miBRxx7YsQbpVBoiKa3rwiHaZUD2A=="/>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99"/>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98" d="100"/>
          <a:sy n="98" d="100"/>
        </p:scale>
        <p:origin x="-576" y="12"/>
      </p:cViewPr>
      <p:guideLst>
        <p:guide orient="horz" pos="162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26"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5"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23" Type="http://schemas.openxmlformats.org/officeDocument/2006/relationships/commentAuthors" Target="commentAuthor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22" Type="http://customschemas.google.com/relationships/presentationmetadata" Target="metadata"/><Relationship Id="rId27"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imeZoneBias="0"/>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commentPostId="AAAAIDaGs1E"/>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3">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20-06-17T16:35:54.682" idx="4">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4.xml><?xml version="1.0" encoding="utf-8"?>
<p:cmLst xmlns:a="http://schemas.openxmlformats.org/drawingml/2006/main" xmlns:r="http://schemas.openxmlformats.org/officeDocument/2006/relationships" xmlns:p="http://schemas.openxmlformats.org/presentationml/2006/main">
  <p:cm authorId="0" dt="2020-06-17T16:35:54.682" idx="2">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imeZoneBias="0"/>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commentPostId="AAAAIDaGs1I"/>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274568599"/>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5" name="Google Shape;95;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9"/>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9"/>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8"/>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8"/>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1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10"/>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11"/>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9" name="Google Shape;19;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12"/>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12"/>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12"/>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1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1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14"/>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14"/>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1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15"/>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1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16"/>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16"/>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16"/>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16"/>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1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7"/>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8"/>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8"/>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comments" Target="../comments/comment4.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9.jpg"/><Relationship Id="rId3" Type="http://schemas.openxmlformats.org/officeDocument/2006/relationships/image" Target="../media/image2.png"/><Relationship Id="rId7" Type="http://schemas.openxmlformats.org/officeDocument/2006/relationships/image" Target="../media/image8.gif"/><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7.gif"/><Relationship Id="rId5" Type="http://schemas.openxmlformats.org/officeDocument/2006/relationships/image" Target="../media/image6.gif"/><Relationship Id="rId10" Type="http://schemas.openxmlformats.org/officeDocument/2006/relationships/comments" Target="../comments/comment2.xml"/><Relationship Id="rId4" Type="http://schemas.openxmlformats.org/officeDocument/2006/relationships/image" Target="../media/image5.jpg"/><Relationship Id="rId9" Type="http://schemas.openxmlformats.org/officeDocument/2006/relationships/image" Target="../media/image10.gif"/></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comments" Target="../comments/comment3.xml"/><Relationship Id="rId5" Type="http://schemas.openxmlformats.org/officeDocument/2006/relationships/image" Target="../media/image11.jpg"/><Relationship Id="rId4" Type="http://schemas.openxmlformats.org/officeDocument/2006/relationships/image" Target="../media/image5.jp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a:stretch/>
        </p:blipFill>
        <p:spPr>
          <a:xfrm>
            <a:off x="0" y="3777640"/>
            <a:ext cx="9144000" cy="1365860"/>
          </a:xfrm>
          <a:prstGeom prst="rect">
            <a:avLst/>
          </a:prstGeom>
          <a:noFill/>
          <a:ln>
            <a:noFill/>
          </a:ln>
        </p:spPr>
      </p:pic>
      <p:pic>
        <p:nvPicPr>
          <p:cNvPr id="55" name="Google Shape;55;p1"/>
          <p:cNvPicPr preferRelativeResize="0"/>
          <p:nvPr/>
        </p:nvPicPr>
        <p:blipFill rotWithShape="1">
          <a:blip r:embed="rId4">
            <a:alphaModFix/>
          </a:blip>
          <a:srcRect/>
          <a:stretch/>
        </p:blipFill>
        <p:spPr>
          <a:xfrm>
            <a:off x="222675" y="214225"/>
            <a:ext cx="1578401" cy="783575"/>
          </a:xfrm>
          <a:prstGeom prst="rect">
            <a:avLst/>
          </a:prstGeom>
          <a:noFill/>
          <a:ln>
            <a:noFill/>
          </a:ln>
        </p:spPr>
      </p:pic>
      <p:sp>
        <p:nvSpPr>
          <p:cNvPr id="56" name="Google Shape;56;p1"/>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7" name="Google Shape;57;p1"/>
          <p:cNvSpPr txBox="1"/>
          <p:nvPr/>
        </p:nvSpPr>
        <p:spPr>
          <a:xfrm>
            <a:off x="2054872" y="1942654"/>
            <a:ext cx="5283220" cy="172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1400" b="1" i="0" u="none" strike="noStrike" cap="none" dirty="0" smtClean="0">
                <a:solidFill>
                  <a:srgbClr val="000000"/>
                </a:solidFill>
                <a:latin typeface="Arial"/>
                <a:ea typeface="Arial"/>
                <a:cs typeface="Arial"/>
                <a:sym typeface="Arial"/>
              </a:rPr>
              <a:t>SESSION </a:t>
            </a:r>
            <a:r>
              <a:rPr lang="en" sz="1400" b="1" i="0" u="none" strike="noStrike" cap="none">
                <a:solidFill>
                  <a:srgbClr val="000000"/>
                </a:solidFill>
                <a:latin typeface="Arial"/>
                <a:ea typeface="Arial"/>
                <a:cs typeface="Arial"/>
                <a:sym typeface="Arial"/>
              </a:rPr>
              <a:t>: </a:t>
            </a:r>
            <a:r>
              <a:rPr lang="en" sz="1400" b="1" i="0" u="none" strike="noStrike" cap="none" smtClean="0">
                <a:solidFill>
                  <a:srgbClr val="000000"/>
                </a:solidFill>
                <a:latin typeface="Arial"/>
                <a:ea typeface="Arial"/>
                <a:cs typeface="Arial"/>
                <a:sym typeface="Arial"/>
              </a:rPr>
              <a:t>1</a:t>
            </a:r>
            <a:r>
              <a:rPr lang="en" b="1" smtClean="0"/>
              <a:t>3</a:t>
            </a:r>
            <a:endParaRPr dirty="0"/>
          </a:p>
          <a:p>
            <a:pPr marL="0" marR="0" lvl="0" indent="0" algn="l" rtl="0">
              <a:lnSpc>
                <a:spcPct val="100000"/>
              </a:lnSpc>
              <a:spcBef>
                <a:spcPts val="0"/>
              </a:spcBef>
              <a:spcAft>
                <a:spcPts val="0"/>
              </a:spcAft>
              <a:buClr>
                <a:srgbClr val="000000"/>
              </a:buClr>
              <a:buSzPts val="1400"/>
              <a:buFont typeface="Arial"/>
              <a:buNone/>
            </a:pPr>
            <a:r>
              <a:rPr lang="en" sz="1400" b="1" i="0" u="none" strike="noStrike" cap="none" dirty="0">
                <a:solidFill>
                  <a:srgbClr val="000000"/>
                </a:solidFill>
                <a:latin typeface="Arial"/>
                <a:ea typeface="Arial"/>
                <a:cs typeface="Arial"/>
                <a:sym typeface="Arial"/>
              </a:rPr>
              <a:t>CLASS : </a:t>
            </a:r>
            <a:r>
              <a:rPr lang="en" sz="1400" b="1" i="0" u="none" strike="noStrike" cap="none" dirty="0" smtClean="0">
                <a:solidFill>
                  <a:srgbClr val="000000"/>
                </a:solidFill>
                <a:latin typeface="Arial"/>
                <a:ea typeface="Arial"/>
                <a:cs typeface="Arial"/>
                <a:sym typeface="Arial"/>
              </a:rPr>
              <a:t>II</a:t>
            </a:r>
            <a:endParaRPr sz="1400" b="1"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r>
              <a:rPr lang="en" sz="1400" b="1" i="0" u="none" strike="noStrike" cap="none" dirty="0">
                <a:solidFill>
                  <a:srgbClr val="000000"/>
                </a:solidFill>
                <a:latin typeface="Arial"/>
                <a:ea typeface="Arial"/>
                <a:cs typeface="Arial"/>
                <a:sym typeface="Arial"/>
              </a:rPr>
              <a:t>SUBJECT : </a:t>
            </a:r>
            <a:r>
              <a:rPr lang="en" b="1" dirty="0" smtClean="0"/>
              <a:t>ENGLISH</a:t>
            </a:r>
            <a:endParaRPr sz="1400" b="1"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r>
              <a:rPr lang="en" sz="1400" b="1" i="0" u="none" strike="noStrike" cap="none" dirty="0">
                <a:solidFill>
                  <a:srgbClr val="000000"/>
                </a:solidFill>
                <a:latin typeface="Arial"/>
                <a:ea typeface="Arial"/>
                <a:cs typeface="Arial"/>
                <a:sym typeface="Arial"/>
              </a:rPr>
              <a:t>CHAPTER NUMBER</a:t>
            </a:r>
            <a:r>
              <a:rPr lang="en" sz="1400" b="1" i="0" u="none" strike="noStrike" cap="none" dirty="0" smtClean="0">
                <a:solidFill>
                  <a:srgbClr val="000000"/>
                </a:solidFill>
                <a:latin typeface="Arial"/>
                <a:ea typeface="Arial"/>
                <a:cs typeface="Arial"/>
                <a:sym typeface="Arial"/>
              </a:rPr>
              <a:t>: 3 </a:t>
            </a:r>
            <a:endParaRPr sz="1400" b="1"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r>
              <a:rPr lang="en" sz="1400" b="1" i="0" u="none" strike="noStrike" cap="none" dirty="0" smtClean="0">
                <a:solidFill>
                  <a:srgbClr val="000000"/>
                </a:solidFill>
                <a:latin typeface="Arial"/>
                <a:ea typeface="Arial"/>
                <a:cs typeface="Arial"/>
                <a:sym typeface="Arial"/>
              </a:rPr>
              <a:t>CHAPTER NAME : </a:t>
            </a:r>
            <a:r>
              <a:rPr lang="en-IN" sz="1400" b="1" i="0" u="none" strike="noStrike" cap="none" dirty="0" smtClean="0">
                <a:solidFill>
                  <a:srgbClr val="000000"/>
                </a:solidFill>
                <a:latin typeface="Arial"/>
                <a:ea typeface="Arial"/>
                <a:cs typeface="Arial"/>
                <a:sym typeface="Arial"/>
              </a:rPr>
              <a:t>LEARNING TOGETHER</a:t>
            </a:r>
            <a:endParaRPr dirty="0"/>
          </a:p>
          <a:p>
            <a:pPr marL="0" marR="0" lvl="0" indent="0" algn="l" rtl="0">
              <a:lnSpc>
                <a:spcPct val="100000"/>
              </a:lnSpc>
              <a:spcBef>
                <a:spcPts val="0"/>
              </a:spcBef>
              <a:spcAft>
                <a:spcPts val="0"/>
              </a:spcAft>
              <a:buClr>
                <a:srgbClr val="000000"/>
              </a:buClr>
              <a:buSzPts val="1400"/>
              <a:buFont typeface="Arial"/>
              <a:buNone/>
            </a:pPr>
            <a:r>
              <a:rPr lang="en" sz="1400" b="1" i="0" u="none" strike="noStrike" cap="none" dirty="0">
                <a:solidFill>
                  <a:srgbClr val="000000"/>
                </a:solidFill>
                <a:latin typeface="Arial"/>
                <a:ea typeface="Arial"/>
                <a:cs typeface="Arial"/>
                <a:sym typeface="Arial"/>
              </a:rPr>
              <a:t>SUBTOPIC </a:t>
            </a:r>
            <a:r>
              <a:rPr lang="en" sz="1400" b="1" i="0" u="none" strike="noStrike" cap="none" dirty="0" smtClean="0">
                <a:solidFill>
                  <a:srgbClr val="000000"/>
                </a:solidFill>
                <a:latin typeface="Arial"/>
                <a:ea typeface="Arial"/>
                <a:cs typeface="Arial"/>
                <a:sym typeface="Arial"/>
              </a:rPr>
              <a:t>: WORD BASKET AND BOOK EXERCISE</a:t>
            </a:r>
            <a:endParaRPr sz="1400" b="1" i="0" u="none" strike="noStrike" cap="none" dirty="0">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91" name="Google Shape;91;p6"/>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dirty="0">
                <a:solidFill>
                  <a:srgbClr val="FF0000"/>
                </a:solidFill>
                <a:latin typeface="Arial"/>
                <a:ea typeface="Arial"/>
                <a:cs typeface="Arial"/>
                <a:sym typeface="Arial"/>
              </a:rPr>
              <a:t>LEARNING OUTCOME:</a:t>
            </a: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251655" y="870141"/>
            <a:ext cx="8688300" cy="2889600"/>
          </a:xfrm>
          <a:prstGeom prst="rect">
            <a:avLst/>
          </a:prstGeom>
          <a:noFill/>
          <a:ln>
            <a:noFill/>
          </a:ln>
        </p:spPr>
        <p:txBody>
          <a:bodyPr spcFirstLastPara="1" wrap="square" lIns="91425" tIns="91425" rIns="91425" bIns="91425" anchor="t" anchorCtr="0">
            <a:noAutofit/>
          </a:bodyPr>
          <a:lstStyle/>
          <a:p>
            <a:pPr>
              <a:buSzPts val="1400"/>
            </a:pPr>
            <a:r>
              <a:rPr lang="en" sz="1800" b="0" i="0" u="none" strike="noStrike" cap="none" dirty="0" smtClean="0">
                <a:solidFill>
                  <a:srgbClr val="000000"/>
                </a:solidFill>
                <a:latin typeface="Calibri"/>
                <a:ea typeface="Calibri"/>
                <a:cs typeface="Calibri"/>
                <a:sym typeface="Calibri"/>
              </a:rPr>
              <a:t>The children </a:t>
            </a:r>
            <a:r>
              <a:rPr lang="en-IN" sz="1800" b="0" i="0" u="none" strike="noStrike" cap="none" dirty="0" smtClean="0">
                <a:solidFill>
                  <a:srgbClr val="000000"/>
                </a:solidFill>
                <a:latin typeface="Calibri"/>
                <a:ea typeface="Calibri"/>
                <a:cs typeface="Calibri"/>
                <a:sym typeface="Calibri"/>
              </a:rPr>
              <a:t>enhance their vocabulary skills and answer the questions related to the topic</a:t>
            </a:r>
            <a:r>
              <a:rPr lang="en-US" sz="1800" dirty="0" smtClean="0">
                <a:latin typeface="Calibri" pitchFamily="34" charset="0"/>
                <a:cs typeface="Calibri" pitchFamily="34" charset="0"/>
              </a:rPr>
              <a:t>.</a:t>
            </a:r>
            <a:endParaRPr lang="en-IN" sz="1800" b="1" dirty="0">
              <a:latin typeface="Calibri" pitchFamily="34" charset="0"/>
              <a:cs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800" b="0" i="0" u="none" strike="noStrike" cap="none" dirty="0">
              <a:solidFill>
                <a:srgbClr val="000000"/>
              </a:solidFill>
              <a:latin typeface="Calibri"/>
              <a:ea typeface="Calibri"/>
              <a:cs typeface="Calibri"/>
              <a:sym typeface="Calibri"/>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pic>
        <p:nvPicPr>
          <p:cNvPr id="97" name="Google Shape;97;p7"/>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98" name="Google Shape;98;p7"/>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63" name="Google Shape;63;p2"/>
          <p:cNvSpPr txBox="1"/>
          <p:nvPr/>
        </p:nvSpPr>
        <p:spPr>
          <a:xfrm>
            <a:off x="279918" y="913863"/>
            <a:ext cx="8606412" cy="3764436"/>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dirty="0">
                <a:solidFill>
                  <a:srgbClr val="FF0000"/>
                </a:solidFill>
                <a:latin typeface="Calibri" pitchFamily="34" charset="0"/>
                <a:cs typeface="Calibri" pitchFamily="34" charset="0"/>
                <a:sym typeface="Arial"/>
              </a:rPr>
              <a:t>LEARNING OBJECTIVE </a:t>
            </a:r>
            <a:r>
              <a:rPr lang="en" sz="2200" b="1" i="0" u="none" strike="noStrike" cap="none" dirty="0" smtClean="0">
                <a:solidFill>
                  <a:srgbClr val="FF0000"/>
                </a:solidFill>
                <a:latin typeface="Calibri" pitchFamily="34" charset="0"/>
                <a:cs typeface="Calibri" pitchFamily="34" charset="0"/>
                <a:sym typeface="Arial"/>
              </a:rPr>
              <a:t>:</a:t>
            </a:r>
          </a:p>
          <a:p>
            <a:pPr marL="0" marR="0" lvl="0" indent="0" algn="l" rtl="0">
              <a:lnSpc>
                <a:spcPct val="100000"/>
              </a:lnSpc>
              <a:spcBef>
                <a:spcPts val="0"/>
              </a:spcBef>
              <a:spcAft>
                <a:spcPts val="0"/>
              </a:spcAft>
              <a:buClr>
                <a:srgbClr val="000000"/>
              </a:buClr>
              <a:buSzPts val="2200"/>
              <a:buFont typeface="Arial"/>
              <a:buNone/>
            </a:pPr>
            <a:endParaRPr lang="en" sz="2200" b="1" dirty="0" smtClean="0">
              <a:solidFill>
                <a:srgbClr val="FF0000"/>
              </a:solidFill>
            </a:endParaRPr>
          </a:p>
          <a:p>
            <a:pPr marL="342900" marR="0" lvl="0" indent="-342900" algn="l" rtl="0">
              <a:lnSpc>
                <a:spcPct val="100000"/>
              </a:lnSpc>
              <a:spcBef>
                <a:spcPts val="0"/>
              </a:spcBef>
              <a:spcAft>
                <a:spcPts val="0"/>
              </a:spcAft>
              <a:buClr>
                <a:srgbClr val="000000"/>
              </a:buClr>
              <a:buSzPts val="2200"/>
              <a:buFont typeface="Wingdings" pitchFamily="2" charset="2"/>
              <a:buChar char="Ø"/>
            </a:pPr>
            <a:r>
              <a:rPr lang="en" sz="2200" i="0" u="none" strike="noStrike" cap="none" dirty="0" smtClean="0">
                <a:solidFill>
                  <a:schemeClr val="tx1"/>
                </a:solidFill>
                <a:latin typeface="Calibri" pitchFamily="34" charset="0"/>
                <a:sym typeface="Arial"/>
              </a:rPr>
              <a:t>Be able to </a:t>
            </a:r>
            <a:r>
              <a:rPr lang="en" sz="2200" dirty="0" smtClean="0">
                <a:solidFill>
                  <a:schemeClr val="tx1"/>
                </a:solidFill>
                <a:latin typeface="Calibri" pitchFamily="34" charset="0"/>
              </a:rPr>
              <a:t>learn the difficult words and enhance vocabulary skills.</a:t>
            </a:r>
          </a:p>
          <a:p>
            <a:pPr marL="342900" marR="0" lvl="0" indent="-342900" algn="l" rtl="0">
              <a:lnSpc>
                <a:spcPct val="100000"/>
              </a:lnSpc>
              <a:spcBef>
                <a:spcPts val="0"/>
              </a:spcBef>
              <a:spcAft>
                <a:spcPts val="0"/>
              </a:spcAft>
              <a:buClr>
                <a:srgbClr val="000000"/>
              </a:buClr>
              <a:buSzPts val="2200"/>
              <a:buFont typeface="Wingdings" pitchFamily="2" charset="2"/>
              <a:buChar char="Ø"/>
            </a:pPr>
            <a:r>
              <a:rPr lang="en" sz="2200" dirty="0" smtClean="0">
                <a:solidFill>
                  <a:schemeClr val="tx1"/>
                </a:solidFill>
                <a:latin typeface="Calibri" pitchFamily="34" charset="0"/>
              </a:rPr>
              <a:t>Be able to brainstorm the answers from the text.     </a:t>
            </a:r>
            <a:endParaRPr sz="2200" i="0" u="none" strike="noStrike" cap="none" dirty="0">
              <a:solidFill>
                <a:schemeClr val="tx1"/>
              </a:solidFill>
              <a:latin typeface="Calibri" pitchFamily="34" charset="0"/>
              <a:sym typeface="Arial"/>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4"/>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8" name="Google Shape;78;p4"/>
          <p:cNvSpPr txBox="1"/>
          <p:nvPr/>
        </p:nvSpPr>
        <p:spPr>
          <a:xfrm>
            <a:off x="123385" y="597945"/>
            <a:ext cx="8688300" cy="503067"/>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020111" y="335594"/>
            <a:ext cx="4341778" cy="4043281"/>
          </a:xfrm>
          <a:prstGeom prst="rect">
            <a:avLst/>
          </a:prstGeom>
        </p:spPr>
      </p:pic>
      <p:sp>
        <p:nvSpPr>
          <p:cNvPr id="4" name="TextBox 3"/>
          <p:cNvSpPr txBox="1"/>
          <p:nvPr/>
        </p:nvSpPr>
        <p:spPr>
          <a:xfrm>
            <a:off x="2295729" y="2049904"/>
            <a:ext cx="4192620" cy="461665"/>
          </a:xfrm>
          <a:prstGeom prst="rect">
            <a:avLst/>
          </a:prstGeom>
          <a:noFill/>
        </p:spPr>
        <p:txBody>
          <a:bodyPr wrap="square" rtlCol="0">
            <a:spAutoFit/>
          </a:bodyPr>
          <a:lstStyle/>
          <a:p>
            <a:r>
              <a:rPr lang="en-IN" sz="2400" b="1" dirty="0" smtClean="0">
                <a:solidFill>
                  <a:srgbClr val="FF3399"/>
                </a:solidFill>
                <a:latin typeface="Calibri" pitchFamily="34" charset="0"/>
                <a:cs typeface="Calibri" pitchFamily="34" charset="0"/>
              </a:rPr>
              <a:t>CH-3 LEARNING TOGETHER</a:t>
            </a:r>
            <a:endParaRPr lang="en-IN" sz="2400" b="1" dirty="0">
              <a:solidFill>
                <a:srgbClr val="FF3399"/>
              </a:solidFill>
              <a:latin typeface="Calibri" pitchFamily="34" charset="0"/>
              <a:cs typeface="Calibri"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Calibri" pitchFamily="34" charset="0"/>
                <a:cs typeface="Calibri" pitchFamily="34" charset="0"/>
              </a:rPr>
              <a:t>Let’s summarize the chapter </a:t>
            </a:r>
            <a:endParaRPr lang="en-IN" dirty="0">
              <a:latin typeface="Calibri" pitchFamily="34" charset="0"/>
              <a:cs typeface="Calibri" pitchFamily="34" charset="0"/>
            </a:endParaRPr>
          </a:p>
        </p:txBody>
      </p:sp>
      <p:pic>
        <p:nvPicPr>
          <p:cNvPr id="9" name="Google Shape;90;p6"/>
          <p:cNvPicPr preferRelativeResize="0"/>
          <p:nvPr/>
        </p:nvPicPr>
        <p:blipFill rotWithShape="1">
          <a:blip r:embed="rId2">
            <a:alphaModFix/>
          </a:blip>
          <a:srcRect/>
          <a:stretch/>
        </p:blipFill>
        <p:spPr>
          <a:xfrm>
            <a:off x="7787575" y="4378875"/>
            <a:ext cx="1232526" cy="611875"/>
          </a:xfrm>
          <a:prstGeom prst="rect">
            <a:avLst/>
          </a:prstGeom>
          <a:noFill/>
          <a:ln>
            <a:noFill/>
          </a:ln>
        </p:spPr>
      </p:pic>
      <p:sp>
        <p:nvSpPr>
          <p:cNvPr id="11" name="Rectangle 10"/>
          <p:cNvSpPr/>
          <p:nvPr/>
        </p:nvSpPr>
        <p:spPr>
          <a:xfrm>
            <a:off x="437743" y="1117257"/>
            <a:ext cx="8093413" cy="2554545"/>
          </a:xfrm>
          <a:prstGeom prst="rect">
            <a:avLst/>
          </a:prstGeom>
        </p:spPr>
        <p:txBody>
          <a:bodyPr wrap="square">
            <a:spAutoFit/>
          </a:bodyPr>
          <a:lstStyle/>
          <a:p>
            <a:pPr lvl="0"/>
            <a:r>
              <a:rPr lang="en-US" sz="2000" dirty="0">
                <a:latin typeface="Calibri" pitchFamily="34" charset="0"/>
                <a:cs typeface="Calibri" pitchFamily="34" charset="0"/>
              </a:rPr>
              <a:t>This is a story about a little </a:t>
            </a:r>
            <a:r>
              <a:rPr lang="en-US" sz="2000" dirty="0" smtClean="0">
                <a:latin typeface="Calibri" pitchFamily="34" charset="0"/>
                <a:cs typeface="Calibri" pitchFamily="34" charset="0"/>
              </a:rPr>
              <a:t>girl called </a:t>
            </a:r>
            <a:r>
              <a:rPr lang="en-US" sz="2000" dirty="0">
                <a:latin typeface="Calibri" pitchFamily="34" charset="0"/>
                <a:cs typeface="Calibri" pitchFamily="34" charset="0"/>
              </a:rPr>
              <a:t>Rama who learns to read and write.</a:t>
            </a:r>
            <a:endParaRPr lang="en-IN" sz="2000" dirty="0">
              <a:latin typeface="Calibri" pitchFamily="34" charset="0"/>
              <a:cs typeface="Calibri" pitchFamily="34" charset="0"/>
            </a:endParaRPr>
          </a:p>
          <a:p>
            <a:pPr lvl="0"/>
            <a:r>
              <a:rPr lang="en-US" sz="2000" dirty="0">
                <a:latin typeface="Calibri" pitchFamily="34" charset="0"/>
                <a:cs typeface="Calibri" pitchFamily="34" charset="0"/>
              </a:rPr>
              <a:t>One day </a:t>
            </a:r>
            <a:r>
              <a:rPr lang="en-US" sz="2000" dirty="0" err="1">
                <a:latin typeface="Calibri" pitchFamily="34" charset="0"/>
                <a:cs typeface="Calibri" pitchFamily="34" charset="0"/>
              </a:rPr>
              <a:t>Gia</a:t>
            </a:r>
            <a:r>
              <a:rPr lang="en-US" sz="2000" dirty="0">
                <a:latin typeface="Calibri" pitchFamily="34" charset="0"/>
                <a:cs typeface="Calibri" pitchFamily="34" charset="0"/>
              </a:rPr>
              <a:t> and </a:t>
            </a:r>
            <a:r>
              <a:rPr lang="en-US" sz="2000" dirty="0" err="1">
                <a:latin typeface="Calibri" pitchFamily="34" charset="0"/>
                <a:cs typeface="Calibri" pitchFamily="34" charset="0"/>
              </a:rPr>
              <a:t>Hussain</a:t>
            </a:r>
            <a:r>
              <a:rPr lang="en-US" sz="2000" dirty="0">
                <a:latin typeface="Calibri" pitchFamily="34" charset="0"/>
                <a:cs typeface="Calibri" pitchFamily="34" charset="0"/>
              </a:rPr>
              <a:t> went to playground after lunch.</a:t>
            </a:r>
            <a:endParaRPr lang="en-IN" sz="2000" dirty="0">
              <a:latin typeface="Calibri" pitchFamily="34" charset="0"/>
              <a:cs typeface="Calibri" pitchFamily="34" charset="0"/>
            </a:endParaRPr>
          </a:p>
          <a:p>
            <a:pPr lvl="0"/>
            <a:r>
              <a:rPr lang="en-US" sz="2000" dirty="0">
                <a:latin typeface="Calibri" pitchFamily="34" charset="0"/>
                <a:cs typeface="Calibri" pitchFamily="34" charset="0"/>
              </a:rPr>
              <a:t>They saw Rama grazing her goats.</a:t>
            </a:r>
            <a:endParaRPr lang="en-IN" sz="2000" dirty="0">
              <a:latin typeface="Calibri" pitchFamily="34" charset="0"/>
              <a:cs typeface="Calibri" pitchFamily="34" charset="0"/>
            </a:endParaRPr>
          </a:p>
          <a:p>
            <a:pPr lvl="0"/>
            <a:r>
              <a:rPr lang="en-US" sz="2000" dirty="0">
                <a:latin typeface="Calibri" pitchFamily="34" charset="0"/>
                <a:cs typeface="Calibri" pitchFamily="34" charset="0"/>
              </a:rPr>
              <a:t>Rama </a:t>
            </a:r>
            <a:r>
              <a:rPr lang="en-US" sz="2000" dirty="0" smtClean="0">
                <a:latin typeface="Calibri" pitchFamily="34" charset="0"/>
                <a:cs typeface="Calibri" pitchFamily="34" charset="0"/>
              </a:rPr>
              <a:t>said </a:t>
            </a:r>
            <a:r>
              <a:rPr lang="en-US" sz="2000" dirty="0">
                <a:latin typeface="Calibri" pitchFamily="34" charset="0"/>
                <a:cs typeface="Calibri" pitchFamily="34" charset="0"/>
              </a:rPr>
              <a:t>them that she likes to go to school and read books.</a:t>
            </a:r>
            <a:endParaRPr lang="en-IN" sz="2000" dirty="0">
              <a:latin typeface="Calibri" pitchFamily="34" charset="0"/>
              <a:cs typeface="Calibri" pitchFamily="34" charset="0"/>
            </a:endParaRPr>
          </a:p>
          <a:p>
            <a:pPr lvl="0"/>
            <a:r>
              <a:rPr lang="en-US" sz="2000" dirty="0" err="1">
                <a:latin typeface="Calibri" pitchFamily="34" charset="0"/>
                <a:cs typeface="Calibri" pitchFamily="34" charset="0"/>
              </a:rPr>
              <a:t>Gia</a:t>
            </a:r>
            <a:r>
              <a:rPr lang="en-US" sz="2000" dirty="0">
                <a:latin typeface="Calibri" pitchFamily="34" charset="0"/>
                <a:cs typeface="Calibri" pitchFamily="34" charset="0"/>
              </a:rPr>
              <a:t> and </a:t>
            </a:r>
            <a:r>
              <a:rPr lang="en-US" sz="2000" dirty="0" err="1">
                <a:latin typeface="Calibri" pitchFamily="34" charset="0"/>
                <a:cs typeface="Calibri" pitchFamily="34" charset="0"/>
              </a:rPr>
              <a:t>Hussain</a:t>
            </a:r>
            <a:r>
              <a:rPr lang="en-US" sz="2000" dirty="0">
                <a:latin typeface="Calibri" pitchFamily="34" charset="0"/>
                <a:cs typeface="Calibri" pitchFamily="34" charset="0"/>
              </a:rPr>
              <a:t> started helping Rama to read adventure stories and fairy tales.</a:t>
            </a:r>
            <a:endParaRPr lang="en-IN" sz="2000" dirty="0">
              <a:latin typeface="Calibri" pitchFamily="34" charset="0"/>
              <a:cs typeface="Calibri" pitchFamily="34" charset="0"/>
            </a:endParaRPr>
          </a:p>
          <a:p>
            <a:pPr lvl="0"/>
            <a:r>
              <a:rPr lang="en-US" sz="2000" dirty="0">
                <a:latin typeface="Calibri" pitchFamily="34" charset="0"/>
                <a:cs typeface="Calibri" pitchFamily="34" charset="0"/>
              </a:rPr>
              <a:t>They also solved math problems and played number games too.</a:t>
            </a:r>
            <a:endParaRPr lang="en-IN" sz="2000" dirty="0">
              <a:latin typeface="Calibri" pitchFamily="34" charset="0"/>
              <a:cs typeface="Calibri" pitchFamily="34" charset="0"/>
            </a:endParaRPr>
          </a:p>
          <a:p>
            <a:r>
              <a:rPr lang="en-US" sz="2000" dirty="0">
                <a:latin typeface="Calibri" pitchFamily="34" charset="0"/>
                <a:cs typeface="Calibri" pitchFamily="34" charset="0"/>
              </a:rPr>
              <a:t>If we learn together it will be more fun.</a:t>
            </a:r>
            <a:endParaRPr lang="en-IN" sz="2000" b="1" dirty="0">
              <a:latin typeface="Calibri" pitchFamily="34" charset="0"/>
              <a:cs typeface="Calibri" pitchFamily="34" charset="0"/>
            </a:endParaRPr>
          </a:p>
        </p:txBody>
      </p:sp>
      <p:pic>
        <p:nvPicPr>
          <p:cNvPr id="6" name="Picture 5"/>
          <p:cNvPicPr/>
          <p:nvPr/>
        </p:nvPicPr>
        <p:blipFill>
          <a:blip r:embed="rId3" cstate="print">
            <a:extLst>
              <a:ext uri="{28A0092B-C50C-407E-A947-70E740481C1C}">
                <a14:useLocalDpi xmlns:a14="http://schemas.microsoft.com/office/drawing/2010/main" val="0"/>
              </a:ext>
            </a:extLst>
          </a:blip>
          <a:stretch>
            <a:fillRect/>
          </a:stretch>
        </p:blipFill>
        <p:spPr>
          <a:xfrm>
            <a:off x="3261225" y="3671802"/>
            <a:ext cx="1998980" cy="1414145"/>
          </a:xfrm>
          <a:prstGeom prst="rect">
            <a:avLst/>
          </a:prstGeom>
        </p:spPr>
      </p:pic>
    </p:spTree>
    <p:extLst>
      <p:ext uri="{BB962C8B-B14F-4D97-AF65-F5344CB8AC3E}">
        <p14:creationId xmlns:p14="http://schemas.microsoft.com/office/powerpoint/2010/main" val="2152160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4" presetClass="entr" presetSubtype="10" fill="hold" grpId="0" nodeType="clickEffect">
                                  <p:stCondLst>
                                    <p:cond delay="0"/>
                                  </p:stCondLst>
                                  <p:childTnLst>
                                    <p:set>
                                      <p:cBhvr>
                                        <p:cTn id="10" dur="1" fill="hold">
                                          <p:stCondLst>
                                            <p:cond delay="0"/>
                                          </p:stCondLst>
                                        </p:cTn>
                                        <p:tgtEl>
                                          <p:spTgt spid="11">
                                            <p:txEl>
                                              <p:pRg st="0" end="0"/>
                                            </p:txEl>
                                          </p:spTgt>
                                        </p:tgtEl>
                                        <p:attrNameLst>
                                          <p:attrName>style.visibility</p:attrName>
                                        </p:attrNameLst>
                                      </p:cBhvr>
                                      <p:to>
                                        <p:strVal val="visible"/>
                                      </p:to>
                                    </p:set>
                                    <p:animEffect transition="in" filter="randombar(horizontal)">
                                      <p:cBhvr>
                                        <p:cTn id="11" dur="500"/>
                                        <p:tgtEl>
                                          <p:spTgt spid="11">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4" presetClass="entr" presetSubtype="10" fill="hold" grpId="0" nodeType="clickEffect">
                                  <p:stCondLst>
                                    <p:cond delay="0"/>
                                  </p:stCondLst>
                                  <p:childTnLst>
                                    <p:set>
                                      <p:cBhvr>
                                        <p:cTn id="15" dur="1" fill="hold">
                                          <p:stCondLst>
                                            <p:cond delay="0"/>
                                          </p:stCondLst>
                                        </p:cTn>
                                        <p:tgtEl>
                                          <p:spTgt spid="11">
                                            <p:txEl>
                                              <p:pRg st="1" end="1"/>
                                            </p:txEl>
                                          </p:spTgt>
                                        </p:tgtEl>
                                        <p:attrNameLst>
                                          <p:attrName>style.visibility</p:attrName>
                                        </p:attrNameLst>
                                      </p:cBhvr>
                                      <p:to>
                                        <p:strVal val="visible"/>
                                      </p:to>
                                    </p:set>
                                    <p:animEffect transition="in" filter="randombar(horizontal)">
                                      <p:cBhvr>
                                        <p:cTn id="16" dur="500"/>
                                        <p:tgtEl>
                                          <p:spTgt spid="11">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4" presetClass="entr" presetSubtype="10" fill="hold" grpId="0" nodeType="clickEffect">
                                  <p:stCondLst>
                                    <p:cond delay="0"/>
                                  </p:stCondLst>
                                  <p:childTnLst>
                                    <p:set>
                                      <p:cBhvr>
                                        <p:cTn id="20" dur="1" fill="hold">
                                          <p:stCondLst>
                                            <p:cond delay="0"/>
                                          </p:stCondLst>
                                        </p:cTn>
                                        <p:tgtEl>
                                          <p:spTgt spid="11">
                                            <p:txEl>
                                              <p:pRg st="2" end="2"/>
                                            </p:txEl>
                                          </p:spTgt>
                                        </p:tgtEl>
                                        <p:attrNameLst>
                                          <p:attrName>style.visibility</p:attrName>
                                        </p:attrNameLst>
                                      </p:cBhvr>
                                      <p:to>
                                        <p:strVal val="visible"/>
                                      </p:to>
                                    </p:set>
                                    <p:animEffect transition="in" filter="randombar(horizontal)">
                                      <p:cBhvr>
                                        <p:cTn id="21" dur="500"/>
                                        <p:tgtEl>
                                          <p:spTgt spid="11">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4" presetClass="entr" presetSubtype="10" fill="hold" grpId="0" nodeType="clickEffect">
                                  <p:stCondLst>
                                    <p:cond delay="0"/>
                                  </p:stCondLst>
                                  <p:childTnLst>
                                    <p:set>
                                      <p:cBhvr>
                                        <p:cTn id="25" dur="1" fill="hold">
                                          <p:stCondLst>
                                            <p:cond delay="0"/>
                                          </p:stCondLst>
                                        </p:cTn>
                                        <p:tgtEl>
                                          <p:spTgt spid="11">
                                            <p:txEl>
                                              <p:pRg st="3" end="3"/>
                                            </p:txEl>
                                          </p:spTgt>
                                        </p:tgtEl>
                                        <p:attrNameLst>
                                          <p:attrName>style.visibility</p:attrName>
                                        </p:attrNameLst>
                                      </p:cBhvr>
                                      <p:to>
                                        <p:strVal val="visible"/>
                                      </p:to>
                                    </p:set>
                                    <p:animEffect transition="in" filter="randombar(horizontal)">
                                      <p:cBhvr>
                                        <p:cTn id="26" dur="500"/>
                                        <p:tgtEl>
                                          <p:spTgt spid="11">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4" presetClass="entr" presetSubtype="10" fill="hold" grpId="0" nodeType="clickEffect">
                                  <p:stCondLst>
                                    <p:cond delay="0"/>
                                  </p:stCondLst>
                                  <p:childTnLst>
                                    <p:set>
                                      <p:cBhvr>
                                        <p:cTn id="30" dur="1" fill="hold">
                                          <p:stCondLst>
                                            <p:cond delay="0"/>
                                          </p:stCondLst>
                                        </p:cTn>
                                        <p:tgtEl>
                                          <p:spTgt spid="11">
                                            <p:txEl>
                                              <p:pRg st="4" end="4"/>
                                            </p:txEl>
                                          </p:spTgt>
                                        </p:tgtEl>
                                        <p:attrNameLst>
                                          <p:attrName>style.visibility</p:attrName>
                                        </p:attrNameLst>
                                      </p:cBhvr>
                                      <p:to>
                                        <p:strVal val="visible"/>
                                      </p:to>
                                    </p:set>
                                    <p:animEffect transition="in" filter="randombar(horizontal)">
                                      <p:cBhvr>
                                        <p:cTn id="31" dur="500"/>
                                        <p:tgtEl>
                                          <p:spTgt spid="11">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4" presetClass="entr" presetSubtype="10" fill="hold" grpId="0" nodeType="clickEffect">
                                  <p:stCondLst>
                                    <p:cond delay="0"/>
                                  </p:stCondLst>
                                  <p:childTnLst>
                                    <p:set>
                                      <p:cBhvr>
                                        <p:cTn id="35" dur="1" fill="hold">
                                          <p:stCondLst>
                                            <p:cond delay="0"/>
                                          </p:stCondLst>
                                        </p:cTn>
                                        <p:tgtEl>
                                          <p:spTgt spid="11">
                                            <p:txEl>
                                              <p:pRg st="5" end="5"/>
                                            </p:txEl>
                                          </p:spTgt>
                                        </p:tgtEl>
                                        <p:attrNameLst>
                                          <p:attrName>style.visibility</p:attrName>
                                        </p:attrNameLst>
                                      </p:cBhvr>
                                      <p:to>
                                        <p:strVal val="visible"/>
                                      </p:to>
                                    </p:set>
                                    <p:animEffect transition="in" filter="randombar(horizontal)">
                                      <p:cBhvr>
                                        <p:cTn id="36" dur="500"/>
                                        <p:tgtEl>
                                          <p:spTgt spid="11">
                                            <p:txEl>
                                              <p:pRg st="5" end="5"/>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4" presetClass="entr" presetSubtype="10" fill="hold" grpId="0" nodeType="clickEffect">
                                  <p:stCondLst>
                                    <p:cond delay="0"/>
                                  </p:stCondLst>
                                  <p:childTnLst>
                                    <p:set>
                                      <p:cBhvr>
                                        <p:cTn id="40" dur="1" fill="hold">
                                          <p:stCondLst>
                                            <p:cond delay="0"/>
                                          </p:stCondLst>
                                        </p:cTn>
                                        <p:tgtEl>
                                          <p:spTgt spid="11">
                                            <p:txEl>
                                              <p:pRg st="6" end="6"/>
                                            </p:txEl>
                                          </p:spTgt>
                                        </p:tgtEl>
                                        <p:attrNameLst>
                                          <p:attrName>style.visibility</p:attrName>
                                        </p:attrNameLst>
                                      </p:cBhvr>
                                      <p:to>
                                        <p:strVal val="visible"/>
                                      </p:to>
                                    </p:set>
                                    <p:animEffect transition="in" filter="randombar(horizontal)">
                                      <p:cBhvr>
                                        <p:cTn id="41" dur="500"/>
                                        <p:tgtEl>
                                          <p:spTgt spid="11">
                                            <p:txEl>
                                              <p:pRg st="6" end="6"/>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nodeType="clickEffect">
                                  <p:stCondLst>
                                    <p:cond delay="0"/>
                                  </p:stCondLst>
                                  <p:childTnLst>
                                    <p:set>
                                      <p:cBhvr>
                                        <p:cTn id="45"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1"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2" name="AutoShape 2" descr="Notebook Page Free Stock Photo - Public Domain Pictures"/>
          <p:cNvSpPr>
            <a:spLocks noChangeAspect="1" noChangeArrowheads="1"/>
          </p:cNvSpPr>
          <p:nvPr/>
        </p:nvSpPr>
        <p:spPr bwMode="auto">
          <a:xfrm>
            <a:off x="330262" y="-449264"/>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4" descr="Notebook Page"/>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4" name="Picture 3"/>
          <p:cNvPicPr>
            <a:picLocks noChangeAspect="1"/>
          </p:cNvPicPr>
          <p:nvPr/>
        </p:nvPicPr>
        <p:blipFill rotWithShape="1">
          <a:blip r:embed="rId4">
            <a:extLst>
              <a:ext uri="{28A0092B-C50C-407E-A947-70E740481C1C}">
                <a14:useLocalDpi xmlns:a14="http://schemas.microsoft.com/office/drawing/2010/main" val="0"/>
              </a:ext>
            </a:extLst>
          </a:blip>
          <a:srcRect t="1" b="46820"/>
          <a:stretch/>
        </p:blipFill>
        <p:spPr>
          <a:xfrm>
            <a:off x="0" y="23091"/>
            <a:ext cx="7674949" cy="5135563"/>
          </a:xfrm>
          <a:prstGeom prst="rect">
            <a:avLst/>
          </a:prstGeom>
        </p:spPr>
      </p:pic>
      <p:sp>
        <p:nvSpPr>
          <p:cNvPr id="6" name="Rectangle 5"/>
          <p:cNvSpPr/>
          <p:nvPr/>
        </p:nvSpPr>
        <p:spPr>
          <a:xfrm>
            <a:off x="187297" y="83392"/>
            <a:ext cx="679994" cy="400110"/>
          </a:xfrm>
          <a:prstGeom prst="rect">
            <a:avLst/>
          </a:prstGeom>
        </p:spPr>
        <p:txBody>
          <a:bodyPr wrap="none">
            <a:spAutoFit/>
          </a:bodyPr>
          <a:lstStyle/>
          <a:p>
            <a:r>
              <a:rPr lang="en-US" sz="2000" b="1" u="sng" dirty="0">
                <a:solidFill>
                  <a:srgbClr val="FF0000"/>
                </a:solidFill>
                <a:latin typeface="Calibri" pitchFamily="34" charset="0"/>
                <a:cs typeface="Calibri" pitchFamily="34" charset="0"/>
              </a:rPr>
              <a:t>C.W </a:t>
            </a:r>
            <a:endParaRPr lang="en-US" sz="2000" u="sng" dirty="0"/>
          </a:p>
        </p:txBody>
      </p:sp>
      <p:sp>
        <p:nvSpPr>
          <p:cNvPr id="7" name="Rectangle 6"/>
          <p:cNvSpPr/>
          <p:nvPr/>
        </p:nvSpPr>
        <p:spPr>
          <a:xfrm>
            <a:off x="2871059" y="312738"/>
            <a:ext cx="2951449" cy="830997"/>
          </a:xfrm>
          <a:prstGeom prst="rect">
            <a:avLst/>
          </a:prstGeom>
        </p:spPr>
        <p:txBody>
          <a:bodyPr wrap="none">
            <a:spAutoFit/>
          </a:bodyPr>
          <a:lstStyle/>
          <a:p>
            <a:r>
              <a:rPr lang="en-US" sz="2400" b="1" dirty="0" smtClean="0">
                <a:solidFill>
                  <a:srgbClr val="FF0000"/>
                </a:solidFill>
                <a:latin typeface="Calibri" pitchFamily="34" charset="0"/>
                <a:cs typeface="Calibri" pitchFamily="34" charset="0"/>
              </a:rPr>
              <a:t>          CH </a:t>
            </a:r>
            <a:r>
              <a:rPr lang="en-US" sz="2400" b="1" dirty="0">
                <a:solidFill>
                  <a:srgbClr val="FF0000"/>
                </a:solidFill>
                <a:latin typeface="Calibri" pitchFamily="34" charset="0"/>
                <a:cs typeface="Calibri" pitchFamily="34" charset="0"/>
              </a:rPr>
              <a:t>– 3</a:t>
            </a:r>
            <a:r>
              <a:rPr lang="en-US" sz="2400" b="1" dirty="0" smtClean="0">
                <a:solidFill>
                  <a:srgbClr val="FF0000"/>
                </a:solidFill>
                <a:latin typeface="Calibri" pitchFamily="34" charset="0"/>
                <a:cs typeface="Calibri" pitchFamily="34" charset="0"/>
              </a:rPr>
              <a:t> </a:t>
            </a:r>
            <a:br>
              <a:rPr lang="en-US" sz="2400" b="1" dirty="0" smtClean="0">
                <a:solidFill>
                  <a:srgbClr val="FF0000"/>
                </a:solidFill>
                <a:latin typeface="Calibri" pitchFamily="34" charset="0"/>
                <a:cs typeface="Calibri" pitchFamily="34" charset="0"/>
              </a:rPr>
            </a:br>
            <a:r>
              <a:rPr lang="en-US" sz="2400" b="1" dirty="0" smtClean="0">
                <a:solidFill>
                  <a:srgbClr val="FF0000"/>
                </a:solidFill>
                <a:latin typeface="Calibri" pitchFamily="34" charset="0"/>
                <a:cs typeface="Calibri" pitchFamily="34" charset="0"/>
              </a:rPr>
              <a:t>LEARNING TOGETHER</a:t>
            </a:r>
            <a:endParaRPr lang="en-US" sz="2400" b="1" dirty="0">
              <a:solidFill>
                <a:srgbClr val="FF0000"/>
              </a:solidFill>
              <a:latin typeface="Calibri" pitchFamily="34" charset="0"/>
              <a:cs typeface="Calibri" pitchFamily="34" charset="0"/>
            </a:endParaRPr>
          </a:p>
        </p:txBody>
      </p:sp>
      <p:sp>
        <p:nvSpPr>
          <p:cNvPr id="11" name="Title 1"/>
          <p:cNvSpPr>
            <a:spLocks noGrp="1"/>
          </p:cNvSpPr>
          <p:nvPr>
            <p:ph type="title"/>
          </p:nvPr>
        </p:nvSpPr>
        <p:spPr>
          <a:xfrm>
            <a:off x="978350" y="907947"/>
            <a:ext cx="8520600" cy="572700"/>
          </a:xfrm>
        </p:spPr>
        <p:txBody>
          <a:bodyPr/>
          <a:lstStyle/>
          <a:p>
            <a:r>
              <a:rPr lang="en-IN" sz="2400" b="1" u="sng" dirty="0" smtClean="0">
                <a:solidFill>
                  <a:srgbClr val="00B050"/>
                </a:solidFill>
                <a:latin typeface="Calibri" pitchFamily="34" charset="0"/>
                <a:cs typeface="Calibri" pitchFamily="34" charset="0"/>
              </a:rPr>
              <a:t>Word Basket:</a:t>
            </a:r>
            <a:endParaRPr lang="en-IN" sz="2400" b="1" u="sng" dirty="0">
              <a:solidFill>
                <a:srgbClr val="00B050"/>
              </a:solidFill>
              <a:latin typeface="Calibri" pitchFamily="34" charset="0"/>
              <a:cs typeface="Calibri" pitchFamily="34" charset="0"/>
            </a:endParaRPr>
          </a:p>
        </p:txBody>
      </p:sp>
      <p:sp>
        <p:nvSpPr>
          <p:cNvPr id="8" name="Rectangle 7"/>
          <p:cNvSpPr/>
          <p:nvPr/>
        </p:nvSpPr>
        <p:spPr>
          <a:xfrm>
            <a:off x="498151" y="1108374"/>
            <a:ext cx="3175161" cy="866071"/>
          </a:xfrm>
          <a:prstGeom prst="rect">
            <a:avLst/>
          </a:prstGeom>
        </p:spPr>
        <p:txBody>
          <a:bodyPr wrap="square">
            <a:spAutoFit/>
          </a:bodyPr>
          <a:lstStyle/>
          <a:p>
            <a:pPr marL="114300">
              <a:lnSpc>
                <a:spcPct val="250000"/>
              </a:lnSpc>
            </a:pPr>
            <a:r>
              <a:rPr lang="en-US" sz="2400" dirty="0" smtClean="0">
                <a:solidFill>
                  <a:srgbClr val="002060"/>
                </a:solidFill>
                <a:latin typeface="Calibri" pitchFamily="34" charset="0"/>
                <a:cs typeface="Calibri" pitchFamily="34" charset="0"/>
              </a:rPr>
              <a:t>1.   recess    </a:t>
            </a:r>
            <a:endParaRPr lang="en-US" sz="2400" dirty="0">
              <a:solidFill>
                <a:srgbClr val="002060"/>
              </a:solidFill>
              <a:latin typeface="Calibri" pitchFamily="34" charset="0"/>
              <a:cs typeface="Calibri" pitchFamily="34" charset="0"/>
            </a:endParaRPr>
          </a:p>
        </p:txBody>
      </p:sp>
      <p:sp>
        <p:nvSpPr>
          <p:cNvPr id="10" name="Rectangle 9"/>
          <p:cNvSpPr/>
          <p:nvPr/>
        </p:nvSpPr>
        <p:spPr>
          <a:xfrm>
            <a:off x="459966" y="2242164"/>
            <a:ext cx="2448604" cy="866071"/>
          </a:xfrm>
          <a:prstGeom prst="rect">
            <a:avLst/>
          </a:prstGeom>
        </p:spPr>
        <p:txBody>
          <a:bodyPr wrap="square">
            <a:spAutoFit/>
          </a:bodyPr>
          <a:lstStyle/>
          <a:p>
            <a:pPr marL="114300" indent="0">
              <a:lnSpc>
                <a:spcPct val="250000"/>
              </a:lnSpc>
              <a:buNone/>
            </a:pPr>
            <a:r>
              <a:rPr lang="en-US" sz="2400" dirty="0">
                <a:solidFill>
                  <a:srgbClr val="002060"/>
                </a:solidFill>
                <a:latin typeface="Calibri" pitchFamily="34" charset="0"/>
                <a:cs typeface="Calibri" pitchFamily="34" charset="0"/>
              </a:rPr>
              <a:t>3. </a:t>
            </a:r>
            <a:r>
              <a:rPr lang="en-US" sz="2400" dirty="0" smtClean="0">
                <a:solidFill>
                  <a:srgbClr val="002060"/>
                </a:solidFill>
                <a:latin typeface="Calibri" pitchFamily="34" charset="0"/>
                <a:cs typeface="Calibri" pitchFamily="34" charset="0"/>
              </a:rPr>
              <a:t>   smiled </a:t>
            </a:r>
            <a:endParaRPr lang="en-US" sz="2400" dirty="0">
              <a:solidFill>
                <a:srgbClr val="002060"/>
              </a:solidFill>
              <a:latin typeface="Calibri" pitchFamily="34" charset="0"/>
              <a:cs typeface="Calibri" pitchFamily="34" charset="0"/>
            </a:endParaRPr>
          </a:p>
        </p:txBody>
      </p:sp>
      <p:sp>
        <p:nvSpPr>
          <p:cNvPr id="12" name="Rectangle 11"/>
          <p:cNvSpPr/>
          <p:nvPr/>
        </p:nvSpPr>
        <p:spPr>
          <a:xfrm>
            <a:off x="593319" y="3206869"/>
            <a:ext cx="1515158" cy="461665"/>
          </a:xfrm>
          <a:prstGeom prst="rect">
            <a:avLst/>
          </a:prstGeom>
        </p:spPr>
        <p:txBody>
          <a:bodyPr wrap="none">
            <a:spAutoFit/>
          </a:bodyPr>
          <a:lstStyle/>
          <a:p>
            <a:r>
              <a:rPr lang="en-US" sz="2400" dirty="0">
                <a:solidFill>
                  <a:srgbClr val="002060"/>
                </a:solidFill>
                <a:latin typeface="Calibri" pitchFamily="34" charset="0"/>
                <a:cs typeface="Calibri" pitchFamily="34" charset="0"/>
              </a:rPr>
              <a:t>4. </a:t>
            </a:r>
            <a:r>
              <a:rPr lang="en-US" sz="2400" dirty="0" smtClean="0">
                <a:solidFill>
                  <a:srgbClr val="002060"/>
                </a:solidFill>
                <a:latin typeface="Calibri" pitchFamily="34" charset="0"/>
                <a:cs typeface="Calibri" pitchFamily="34" charset="0"/>
              </a:rPr>
              <a:t>   waved</a:t>
            </a:r>
            <a:endParaRPr lang="en-US" sz="2400" dirty="0">
              <a:latin typeface="Calibri" pitchFamily="34" charset="0"/>
              <a:cs typeface="Calibri" pitchFamily="34" charset="0"/>
            </a:endParaRPr>
          </a:p>
        </p:txBody>
      </p:sp>
      <p:sp>
        <p:nvSpPr>
          <p:cNvPr id="19" name="Rectangle 18"/>
          <p:cNvSpPr/>
          <p:nvPr/>
        </p:nvSpPr>
        <p:spPr>
          <a:xfrm>
            <a:off x="612775" y="3749616"/>
            <a:ext cx="1459054" cy="461665"/>
          </a:xfrm>
          <a:prstGeom prst="rect">
            <a:avLst/>
          </a:prstGeom>
        </p:spPr>
        <p:txBody>
          <a:bodyPr wrap="none">
            <a:spAutoFit/>
          </a:bodyPr>
          <a:lstStyle/>
          <a:p>
            <a:r>
              <a:rPr lang="en-US" sz="2400" dirty="0">
                <a:solidFill>
                  <a:srgbClr val="002060"/>
                </a:solidFill>
                <a:latin typeface="Calibri" pitchFamily="34" charset="0"/>
                <a:cs typeface="Calibri" pitchFamily="34" charset="0"/>
              </a:rPr>
              <a:t>5</a:t>
            </a:r>
            <a:r>
              <a:rPr lang="en-US" sz="2400" dirty="0" smtClean="0">
                <a:solidFill>
                  <a:srgbClr val="002060"/>
                </a:solidFill>
                <a:latin typeface="Calibri" pitchFamily="34" charset="0"/>
                <a:cs typeface="Calibri" pitchFamily="34" charset="0"/>
              </a:rPr>
              <a:t>.   </a:t>
            </a:r>
            <a:r>
              <a:rPr lang="en-US" sz="2400" dirty="0">
                <a:solidFill>
                  <a:srgbClr val="002060"/>
                </a:solidFill>
                <a:latin typeface="Calibri" pitchFamily="34" charset="0"/>
                <a:cs typeface="Calibri" pitchFamily="34" charset="0"/>
              </a:rPr>
              <a:t>i</a:t>
            </a:r>
            <a:r>
              <a:rPr lang="en-US" sz="2400" dirty="0" smtClean="0">
                <a:solidFill>
                  <a:srgbClr val="002060"/>
                </a:solidFill>
                <a:latin typeface="Calibri" pitchFamily="34" charset="0"/>
                <a:cs typeface="Calibri" pitchFamily="34" charset="0"/>
              </a:rPr>
              <a:t>n turn</a:t>
            </a:r>
            <a:endParaRPr lang="en-US" sz="2400" dirty="0">
              <a:latin typeface="Calibri" pitchFamily="34" charset="0"/>
              <a:cs typeface="Calibri" pitchFamily="34" charset="0"/>
            </a:endParaRPr>
          </a:p>
        </p:txBody>
      </p:sp>
      <p:sp>
        <p:nvSpPr>
          <p:cNvPr id="21" name="Rectangle 20"/>
          <p:cNvSpPr/>
          <p:nvPr/>
        </p:nvSpPr>
        <p:spPr>
          <a:xfrm>
            <a:off x="218009" y="483502"/>
            <a:ext cx="1526380" cy="400110"/>
          </a:xfrm>
          <a:prstGeom prst="rect">
            <a:avLst/>
          </a:prstGeom>
        </p:spPr>
        <p:txBody>
          <a:bodyPr wrap="none">
            <a:spAutoFit/>
          </a:bodyPr>
          <a:lstStyle/>
          <a:p>
            <a:r>
              <a:rPr lang="en-US" sz="2000" b="1" u="sng" dirty="0" smtClean="0">
                <a:solidFill>
                  <a:srgbClr val="FF0000"/>
                </a:solidFill>
                <a:latin typeface="Calibri" pitchFamily="34" charset="0"/>
                <a:cs typeface="Calibri" pitchFamily="34" charset="0"/>
              </a:rPr>
              <a:t>DT- 20.07.21</a:t>
            </a:r>
            <a:endParaRPr lang="en-US" sz="2000" u="sng" dirty="0"/>
          </a:p>
        </p:txBody>
      </p:sp>
      <p:sp>
        <p:nvSpPr>
          <p:cNvPr id="23" name="Rectangle 22"/>
          <p:cNvSpPr/>
          <p:nvPr/>
        </p:nvSpPr>
        <p:spPr>
          <a:xfrm>
            <a:off x="514359" y="1649894"/>
            <a:ext cx="3175161" cy="866071"/>
          </a:xfrm>
          <a:prstGeom prst="rect">
            <a:avLst/>
          </a:prstGeom>
        </p:spPr>
        <p:txBody>
          <a:bodyPr wrap="square">
            <a:spAutoFit/>
          </a:bodyPr>
          <a:lstStyle/>
          <a:p>
            <a:pPr marL="114300">
              <a:lnSpc>
                <a:spcPct val="250000"/>
              </a:lnSpc>
            </a:pPr>
            <a:r>
              <a:rPr lang="en-US" sz="2400" dirty="0">
                <a:solidFill>
                  <a:srgbClr val="002060"/>
                </a:solidFill>
                <a:latin typeface="Calibri" pitchFamily="34" charset="0"/>
                <a:cs typeface="Calibri" pitchFamily="34" charset="0"/>
              </a:rPr>
              <a:t>2</a:t>
            </a:r>
            <a:r>
              <a:rPr lang="en-US" sz="2400" dirty="0" smtClean="0">
                <a:solidFill>
                  <a:srgbClr val="002060"/>
                </a:solidFill>
                <a:latin typeface="Calibri" pitchFamily="34" charset="0"/>
                <a:cs typeface="Calibri" pitchFamily="34" charset="0"/>
              </a:rPr>
              <a:t>.   grazing </a:t>
            </a:r>
            <a:endParaRPr lang="en-US" sz="2400" dirty="0">
              <a:solidFill>
                <a:srgbClr val="002060"/>
              </a:solidFill>
              <a:latin typeface="Calibri" pitchFamily="34" charset="0"/>
              <a:cs typeface="Calibri" pitchFamily="34" charset="0"/>
            </a:endParaRPr>
          </a:p>
        </p:txBody>
      </p:sp>
      <p:sp>
        <p:nvSpPr>
          <p:cNvPr id="27" name="Rectangle 26"/>
          <p:cNvSpPr/>
          <p:nvPr/>
        </p:nvSpPr>
        <p:spPr>
          <a:xfrm>
            <a:off x="479137" y="3877967"/>
            <a:ext cx="3175161" cy="1015663"/>
          </a:xfrm>
          <a:prstGeom prst="rect">
            <a:avLst/>
          </a:prstGeom>
        </p:spPr>
        <p:txBody>
          <a:bodyPr wrap="square">
            <a:spAutoFit/>
          </a:bodyPr>
          <a:lstStyle/>
          <a:p>
            <a:pPr marL="114300">
              <a:lnSpc>
                <a:spcPct val="250000"/>
              </a:lnSpc>
            </a:pPr>
            <a:r>
              <a:rPr lang="en-US" sz="2400" dirty="0">
                <a:solidFill>
                  <a:srgbClr val="002060"/>
                </a:solidFill>
                <a:latin typeface="Calibri" pitchFamily="34" charset="0"/>
                <a:cs typeface="Calibri" pitchFamily="34" charset="0"/>
              </a:rPr>
              <a:t>6</a:t>
            </a:r>
            <a:r>
              <a:rPr lang="en-US" sz="2400" dirty="0" smtClean="0">
                <a:solidFill>
                  <a:srgbClr val="002060"/>
                </a:solidFill>
                <a:latin typeface="Calibri" pitchFamily="34" charset="0"/>
                <a:cs typeface="Calibri" pitchFamily="34" charset="0"/>
              </a:rPr>
              <a:t>.    security guard</a:t>
            </a:r>
            <a:endParaRPr lang="en-US" sz="2400" dirty="0">
              <a:solidFill>
                <a:srgbClr val="002060"/>
              </a:solidFill>
              <a:latin typeface="Calibri" pitchFamily="34" charset="0"/>
              <a:cs typeface="Calibri" pitchFamily="34" charset="0"/>
            </a:endParaRPr>
          </a:p>
        </p:txBody>
      </p:sp>
      <p:pic>
        <p:nvPicPr>
          <p:cNvPr id="5" name="Picture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975620" y="2675199"/>
            <a:ext cx="1436856" cy="2396937"/>
          </a:xfrm>
          <a:prstGeom prst="rect">
            <a:avLst/>
          </a:prstGeom>
        </p:spPr>
      </p:pic>
      <p:pic>
        <p:nvPicPr>
          <p:cNvPr id="14" name="Picture 13"/>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187817" y="3144659"/>
            <a:ext cx="1047750" cy="1047750"/>
          </a:xfrm>
          <a:prstGeom prst="rect">
            <a:avLst/>
          </a:prstGeom>
        </p:spPr>
      </p:pic>
      <p:pic>
        <p:nvPicPr>
          <p:cNvPr id="16" name="Picture 15"/>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654298" y="2515965"/>
            <a:ext cx="1138718" cy="1138718"/>
          </a:xfrm>
          <a:prstGeom prst="rect">
            <a:avLst/>
          </a:prstGeom>
        </p:spPr>
      </p:pic>
      <p:pic>
        <p:nvPicPr>
          <p:cNvPr id="17" name="Picture 16"/>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686798" y="1666091"/>
            <a:ext cx="1288822" cy="1032669"/>
          </a:xfrm>
          <a:prstGeom prst="rect">
            <a:avLst/>
          </a:prstGeom>
        </p:spPr>
      </p:pic>
      <p:pic>
        <p:nvPicPr>
          <p:cNvPr id="18" name="Picture 1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2291784" y="1398888"/>
            <a:ext cx="1397736" cy="1018272"/>
          </a:xfrm>
          <a:prstGeom prst="rect">
            <a:avLst/>
          </a:prstGeom>
        </p:spPr>
      </p:pic>
    </p:spTree>
    <p:extLst>
      <p:ext uri="{BB962C8B-B14F-4D97-AF65-F5344CB8AC3E}">
        <p14:creationId xmlns:p14="http://schemas.microsoft.com/office/powerpoint/2010/main" val="25770719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1"/>
                                        </p:tgtEl>
                                        <p:attrNameLst>
                                          <p:attrName>style.visibility</p:attrName>
                                        </p:attrNameLst>
                                      </p:cBhvr>
                                      <p:to>
                                        <p:strVal val="visible"/>
                                      </p:to>
                                    </p:set>
                                    <p:animEffect transition="in" filter="fade">
                                      <p:cBhvr>
                                        <p:cTn id="14" dur="1000"/>
                                        <p:tgtEl>
                                          <p:spTgt spid="21"/>
                                        </p:tgtEl>
                                      </p:cBhvr>
                                    </p:animEffect>
                                    <p:anim calcmode="lin" valueType="num">
                                      <p:cBhvr>
                                        <p:cTn id="15" dur="1000" fill="hold"/>
                                        <p:tgtEl>
                                          <p:spTgt spid="21"/>
                                        </p:tgtEl>
                                        <p:attrNameLst>
                                          <p:attrName>ppt_x</p:attrName>
                                        </p:attrNameLst>
                                      </p:cBhvr>
                                      <p:tavLst>
                                        <p:tav tm="0">
                                          <p:val>
                                            <p:strVal val="#ppt_x"/>
                                          </p:val>
                                        </p:tav>
                                        <p:tav tm="100000">
                                          <p:val>
                                            <p:strVal val="#ppt_x"/>
                                          </p:val>
                                        </p:tav>
                                      </p:tavLst>
                                    </p:anim>
                                    <p:anim calcmode="lin" valueType="num">
                                      <p:cBhvr>
                                        <p:cTn id="16"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1000"/>
                                        <p:tgtEl>
                                          <p:spTgt spid="7"/>
                                        </p:tgtEl>
                                      </p:cBhvr>
                                    </p:animEffect>
                                    <p:anim calcmode="lin" valueType="num">
                                      <p:cBhvr>
                                        <p:cTn id="22" dur="1000" fill="hold"/>
                                        <p:tgtEl>
                                          <p:spTgt spid="7"/>
                                        </p:tgtEl>
                                        <p:attrNameLst>
                                          <p:attrName>ppt_x</p:attrName>
                                        </p:attrNameLst>
                                      </p:cBhvr>
                                      <p:tavLst>
                                        <p:tav tm="0">
                                          <p:val>
                                            <p:strVal val="#ppt_x"/>
                                          </p:val>
                                        </p:tav>
                                        <p:tav tm="100000">
                                          <p:val>
                                            <p:strVal val="#ppt_x"/>
                                          </p:val>
                                        </p:tav>
                                      </p:tavLst>
                                    </p:anim>
                                    <p:anim calcmode="lin" valueType="num">
                                      <p:cBhvr>
                                        <p:cTn id="2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11"/>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wipe(down)">
                                      <p:cBhvr>
                                        <p:cTn id="32" dur="500"/>
                                        <p:tgtEl>
                                          <p:spTgt spid="8"/>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18"/>
                                        </p:tgtEl>
                                        <p:attrNameLst>
                                          <p:attrName>style.visibility</p:attrName>
                                        </p:attrNameLst>
                                      </p:cBhvr>
                                      <p:to>
                                        <p:strVal val="visible"/>
                                      </p:to>
                                    </p:set>
                                    <p:animEffect transition="in" filter="barn(inVertical)">
                                      <p:cBhvr>
                                        <p:cTn id="37" dur="500"/>
                                        <p:tgtEl>
                                          <p:spTgt spid="18"/>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23"/>
                                        </p:tgtEl>
                                        <p:attrNameLst>
                                          <p:attrName>style.visibility</p:attrName>
                                        </p:attrNameLst>
                                      </p:cBhvr>
                                      <p:to>
                                        <p:strVal val="visible"/>
                                      </p:to>
                                    </p:set>
                                    <p:animEffect transition="in" filter="wipe(down)">
                                      <p:cBhvr>
                                        <p:cTn id="42" dur="500"/>
                                        <p:tgtEl>
                                          <p:spTgt spid="23"/>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17"/>
                                        </p:tgtEl>
                                        <p:attrNameLst>
                                          <p:attrName>style.visibility</p:attrName>
                                        </p:attrNameLst>
                                      </p:cBhvr>
                                      <p:to>
                                        <p:strVal val="visible"/>
                                      </p:to>
                                    </p:set>
                                    <p:animEffect transition="in" filter="barn(inVertical)">
                                      <p:cBhvr>
                                        <p:cTn id="47" dur="500"/>
                                        <p:tgtEl>
                                          <p:spTgt spid="17"/>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10"/>
                                        </p:tgtEl>
                                        <p:attrNameLst>
                                          <p:attrName>style.visibility</p:attrName>
                                        </p:attrNameLst>
                                      </p:cBhvr>
                                      <p:to>
                                        <p:strVal val="visible"/>
                                      </p:to>
                                    </p:set>
                                    <p:animEffect transition="in" filter="wipe(down)">
                                      <p:cBhvr>
                                        <p:cTn id="52" dur="500"/>
                                        <p:tgtEl>
                                          <p:spTgt spid="10"/>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nodeType="clickEffect">
                                  <p:stCondLst>
                                    <p:cond delay="0"/>
                                  </p:stCondLst>
                                  <p:childTnLst>
                                    <p:set>
                                      <p:cBhvr>
                                        <p:cTn id="56" dur="1" fill="hold">
                                          <p:stCondLst>
                                            <p:cond delay="0"/>
                                          </p:stCondLst>
                                        </p:cTn>
                                        <p:tgtEl>
                                          <p:spTgt spid="16"/>
                                        </p:tgtEl>
                                        <p:attrNameLst>
                                          <p:attrName>style.visibility</p:attrName>
                                        </p:attrNameLst>
                                      </p:cBhvr>
                                      <p:to>
                                        <p:strVal val="visible"/>
                                      </p:to>
                                    </p:set>
                                    <p:animEffect transition="in" filter="barn(inVertical)">
                                      <p:cBhvr>
                                        <p:cTn id="57" dur="500"/>
                                        <p:tgtEl>
                                          <p:spTgt spid="16"/>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grpId="0" nodeType="clickEffect">
                                  <p:stCondLst>
                                    <p:cond delay="0"/>
                                  </p:stCondLst>
                                  <p:childTnLst>
                                    <p:set>
                                      <p:cBhvr>
                                        <p:cTn id="61" dur="1" fill="hold">
                                          <p:stCondLst>
                                            <p:cond delay="0"/>
                                          </p:stCondLst>
                                        </p:cTn>
                                        <p:tgtEl>
                                          <p:spTgt spid="12"/>
                                        </p:tgtEl>
                                        <p:attrNameLst>
                                          <p:attrName>style.visibility</p:attrName>
                                        </p:attrNameLst>
                                      </p:cBhvr>
                                      <p:to>
                                        <p:strVal val="visible"/>
                                      </p:to>
                                    </p:set>
                                    <p:animEffect transition="in" filter="wipe(down)">
                                      <p:cBhvr>
                                        <p:cTn id="62" dur="500"/>
                                        <p:tgtEl>
                                          <p:spTgt spid="12"/>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nodeType="clickEffect">
                                  <p:stCondLst>
                                    <p:cond delay="0"/>
                                  </p:stCondLst>
                                  <p:childTnLst>
                                    <p:set>
                                      <p:cBhvr>
                                        <p:cTn id="66" dur="1" fill="hold">
                                          <p:stCondLst>
                                            <p:cond delay="0"/>
                                          </p:stCondLst>
                                        </p:cTn>
                                        <p:tgtEl>
                                          <p:spTgt spid="14"/>
                                        </p:tgtEl>
                                        <p:attrNameLst>
                                          <p:attrName>style.visibility</p:attrName>
                                        </p:attrNameLst>
                                      </p:cBhvr>
                                      <p:to>
                                        <p:strVal val="visible"/>
                                      </p:to>
                                    </p:set>
                                    <p:animEffect transition="in" filter="barn(inVertical)">
                                      <p:cBhvr>
                                        <p:cTn id="67" dur="500"/>
                                        <p:tgtEl>
                                          <p:spTgt spid="14"/>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4" fill="hold" grpId="0" nodeType="clickEffect">
                                  <p:stCondLst>
                                    <p:cond delay="0"/>
                                  </p:stCondLst>
                                  <p:childTnLst>
                                    <p:set>
                                      <p:cBhvr>
                                        <p:cTn id="71" dur="1" fill="hold">
                                          <p:stCondLst>
                                            <p:cond delay="0"/>
                                          </p:stCondLst>
                                        </p:cTn>
                                        <p:tgtEl>
                                          <p:spTgt spid="19"/>
                                        </p:tgtEl>
                                        <p:attrNameLst>
                                          <p:attrName>style.visibility</p:attrName>
                                        </p:attrNameLst>
                                      </p:cBhvr>
                                      <p:to>
                                        <p:strVal val="visible"/>
                                      </p:to>
                                    </p:set>
                                    <p:animEffect transition="in" filter="wipe(down)">
                                      <p:cBhvr>
                                        <p:cTn id="72" dur="500"/>
                                        <p:tgtEl>
                                          <p:spTgt spid="19"/>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4" fill="hold" grpId="0" nodeType="clickEffect">
                                  <p:stCondLst>
                                    <p:cond delay="0"/>
                                  </p:stCondLst>
                                  <p:childTnLst>
                                    <p:set>
                                      <p:cBhvr>
                                        <p:cTn id="76" dur="1" fill="hold">
                                          <p:stCondLst>
                                            <p:cond delay="0"/>
                                          </p:stCondLst>
                                        </p:cTn>
                                        <p:tgtEl>
                                          <p:spTgt spid="27"/>
                                        </p:tgtEl>
                                        <p:attrNameLst>
                                          <p:attrName>style.visibility</p:attrName>
                                        </p:attrNameLst>
                                      </p:cBhvr>
                                      <p:to>
                                        <p:strVal val="visible"/>
                                      </p:to>
                                    </p:set>
                                    <p:animEffect transition="in" filter="wipe(down)">
                                      <p:cBhvr>
                                        <p:cTn id="77" dur="500"/>
                                        <p:tgtEl>
                                          <p:spTgt spid="27"/>
                                        </p:tgtEl>
                                      </p:cBhvr>
                                    </p:animEffect>
                                  </p:childTnLst>
                                </p:cTn>
                              </p:par>
                            </p:childTnLst>
                          </p:cTn>
                        </p:par>
                      </p:childTnLst>
                    </p:cTn>
                  </p:par>
                  <p:par>
                    <p:cTn id="78" fill="hold">
                      <p:stCondLst>
                        <p:cond delay="indefinite"/>
                      </p:stCondLst>
                      <p:childTnLst>
                        <p:par>
                          <p:cTn id="79" fill="hold">
                            <p:stCondLst>
                              <p:cond delay="0"/>
                            </p:stCondLst>
                            <p:childTnLst>
                              <p:par>
                                <p:cTn id="80" presetID="16" presetClass="entr" presetSubtype="21" fill="hold" nodeType="clickEffect">
                                  <p:stCondLst>
                                    <p:cond delay="0"/>
                                  </p:stCondLst>
                                  <p:childTnLst>
                                    <p:set>
                                      <p:cBhvr>
                                        <p:cTn id="81" dur="1" fill="hold">
                                          <p:stCondLst>
                                            <p:cond delay="0"/>
                                          </p:stCondLst>
                                        </p:cTn>
                                        <p:tgtEl>
                                          <p:spTgt spid="5"/>
                                        </p:tgtEl>
                                        <p:attrNameLst>
                                          <p:attrName>style.visibility</p:attrName>
                                        </p:attrNameLst>
                                      </p:cBhvr>
                                      <p:to>
                                        <p:strVal val="visible"/>
                                      </p:to>
                                    </p:set>
                                    <p:animEffect transition="in" filter="barn(inVertical)">
                                      <p:cBhvr>
                                        <p:cTn id="8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11" grpId="0"/>
      <p:bldP spid="8" grpId="0"/>
      <p:bldP spid="10" grpId="0"/>
      <p:bldP spid="12" grpId="0"/>
      <p:bldP spid="19" grpId="0"/>
      <p:bldP spid="21" grpId="0"/>
      <p:bldP spid="23" grpId="0"/>
      <p:bldP spid="2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2" name="AutoShape 2" descr="Notebook Page Free Stock Photo - Public Domain Picture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4" descr="Notebook Page"/>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4" name="Picture 3"/>
          <p:cNvPicPr>
            <a:picLocks noChangeAspect="1"/>
          </p:cNvPicPr>
          <p:nvPr/>
        </p:nvPicPr>
        <p:blipFill rotWithShape="1">
          <a:blip r:embed="rId4">
            <a:extLst>
              <a:ext uri="{28A0092B-C50C-407E-A947-70E740481C1C}">
                <a14:useLocalDpi xmlns:a14="http://schemas.microsoft.com/office/drawing/2010/main" val="0"/>
              </a:ext>
            </a:extLst>
          </a:blip>
          <a:srcRect t="10897" b="46819"/>
          <a:stretch/>
        </p:blipFill>
        <p:spPr>
          <a:xfrm>
            <a:off x="112625" y="134644"/>
            <a:ext cx="7674949" cy="4083387"/>
          </a:xfrm>
          <a:prstGeom prst="rect">
            <a:avLst/>
          </a:prstGeom>
        </p:spPr>
      </p:pic>
      <p:sp>
        <p:nvSpPr>
          <p:cNvPr id="15" name="Rectangle 14"/>
          <p:cNvSpPr/>
          <p:nvPr/>
        </p:nvSpPr>
        <p:spPr>
          <a:xfrm>
            <a:off x="792039" y="570036"/>
            <a:ext cx="2023311" cy="461665"/>
          </a:xfrm>
          <a:prstGeom prst="rect">
            <a:avLst/>
          </a:prstGeom>
        </p:spPr>
        <p:txBody>
          <a:bodyPr wrap="none">
            <a:spAutoFit/>
          </a:bodyPr>
          <a:lstStyle/>
          <a:p>
            <a:r>
              <a:rPr lang="en-US" sz="2400" dirty="0" smtClean="0">
                <a:solidFill>
                  <a:srgbClr val="002060"/>
                </a:solidFill>
                <a:latin typeface="Calibri" pitchFamily="34" charset="0"/>
                <a:cs typeface="Calibri" pitchFamily="34" charset="0"/>
              </a:rPr>
              <a:t>7.    apartment</a:t>
            </a:r>
            <a:endParaRPr lang="en-US" sz="2400" dirty="0">
              <a:latin typeface="Calibri" pitchFamily="34" charset="0"/>
              <a:cs typeface="Calibri" pitchFamily="34" charset="0"/>
            </a:endParaRPr>
          </a:p>
        </p:txBody>
      </p:sp>
      <p:sp>
        <p:nvSpPr>
          <p:cNvPr id="16" name="Rectangle 15"/>
          <p:cNvSpPr/>
          <p:nvPr/>
        </p:nvSpPr>
        <p:spPr>
          <a:xfrm>
            <a:off x="661415" y="755287"/>
            <a:ext cx="2071401" cy="1015663"/>
          </a:xfrm>
          <a:prstGeom prst="rect">
            <a:avLst/>
          </a:prstGeom>
        </p:spPr>
        <p:txBody>
          <a:bodyPr wrap="none">
            <a:spAutoFit/>
          </a:bodyPr>
          <a:lstStyle/>
          <a:p>
            <a:pPr marL="114300" indent="0">
              <a:lnSpc>
                <a:spcPct val="250000"/>
              </a:lnSpc>
              <a:buNone/>
            </a:pPr>
            <a:r>
              <a:rPr lang="en-US" sz="2400" dirty="0">
                <a:solidFill>
                  <a:srgbClr val="002060"/>
                </a:solidFill>
                <a:latin typeface="Calibri" pitchFamily="34" charset="0"/>
                <a:cs typeface="Calibri" pitchFamily="34" charset="0"/>
              </a:rPr>
              <a:t>8</a:t>
            </a:r>
            <a:r>
              <a:rPr lang="en-US" sz="2400" dirty="0" smtClean="0">
                <a:solidFill>
                  <a:srgbClr val="002060"/>
                </a:solidFill>
                <a:latin typeface="Calibri" pitchFamily="34" charset="0"/>
                <a:cs typeface="Calibri" pitchFamily="34" charset="0"/>
              </a:rPr>
              <a:t>.   suggested </a:t>
            </a:r>
            <a:endParaRPr lang="en-US" sz="2400" dirty="0">
              <a:solidFill>
                <a:srgbClr val="002060"/>
              </a:solidFill>
              <a:latin typeface="Calibri" pitchFamily="34" charset="0"/>
              <a:cs typeface="Calibri" pitchFamily="34" charset="0"/>
            </a:endParaRPr>
          </a:p>
        </p:txBody>
      </p:sp>
      <p:sp>
        <p:nvSpPr>
          <p:cNvPr id="11" name="Rectangle 10"/>
          <p:cNvSpPr/>
          <p:nvPr/>
        </p:nvSpPr>
        <p:spPr>
          <a:xfrm>
            <a:off x="787229" y="1707327"/>
            <a:ext cx="1645002" cy="461665"/>
          </a:xfrm>
          <a:prstGeom prst="rect">
            <a:avLst/>
          </a:prstGeom>
        </p:spPr>
        <p:txBody>
          <a:bodyPr wrap="none">
            <a:spAutoFit/>
          </a:bodyPr>
          <a:lstStyle/>
          <a:p>
            <a:r>
              <a:rPr lang="en-US" sz="2400" dirty="0">
                <a:solidFill>
                  <a:srgbClr val="002060"/>
                </a:solidFill>
                <a:latin typeface="Calibri" pitchFamily="34" charset="0"/>
                <a:cs typeface="Calibri" pitchFamily="34" charset="0"/>
              </a:rPr>
              <a:t>9</a:t>
            </a:r>
            <a:r>
              <a:rPr lang="en-US" sz="2400" dirty="0" smtClean="0">
                <a:solidFill>
                  <a:srgbClr val="002060"/>
                </a:solidFill>
                <a:latin typeface="Calibri" pitchFamily="34" charset="0"/>
                <a:cs typeface="Calibri" pitchFamily="34" charset="0"/>
              </a:rPr>
              <a:t>.   promise</a:t>
            </a:r>
            <a:endParaRPr lang="en-US" sz="2400" dirty="0">
              <a:latin typeface="Calibri" pitchFamily="34" charset="0"/>
              <a:cs typeface="Calibri" pitchFamily="34" charset="0"/>
            </a:endParaRPr>
          </a:p>
        </p:txBody>
      </p:sp>
      <p:sp>
        <p:nvSpPr>
          <p:cNvPr id="12" name="Rectangle 11"/>
          <p:cNvSpPr/>
          <p:nvPr/>
        </p:nvSpPr>
        <p:spPr>
          <a:xfrm>
            <a:off x="614079" y="2245279"/>
            <a:ext cx="1947996" cy="461665"/>
          </a:xfrm>
          <a:prstGeom prst="rect">
            <a:avLst/>
          </a:prstGeom>
        </p:spPr>
        <p:txBody>
          <a:bodyPr wrap="square">
            <a:spAutoFit/>
          </a:bodyPr>
          <a:lstStyle/>
          <a:p>
            <a:r>
              <a:rPr lang="en-US" sz="2400" dirty="0" smtClean="0">
                <a:solidFill>
                  <a:srgbClr val="002060"/>
                </a:solidFill>
                <a:latin typeface="Calibri" pitchFamily="34" charset="0"/>
                <a:cs typeface="Calibri" pitchFamily="34" charset="0"/>
              </a:rPr>
              <a:t>10.   ripe</a:t>
            </a:r>
            <a:endParaRPr lang="en-US" sz="2400" dirty="0">
              <a:latin typeface="Calibri" pitchFamily="34" charset="0"/>
              <a:cs typeface="Calibri" pitchFamily="34" charset="0"/>
            </a:endParaRPr>
          </a:p>
        </p:txBody>
      </p:sp>
      <p:sp>
        <p:nvSpPr>
          <p:cNvPr id="13" name="Rectangle 12"/>
          <p:cNvSpPr/>
          <p:nvPr/>
        </p:nvSpPr>
        <p:spPr>
          <a:xfrm>
            <a:off x="650617" y="2812738"/>
            <a:ext cx="2069797" cy="461665"/>
          </a:xfrm>
          <a:prstGeom prst="rect">
            <a:avLst/>
          </a:prstGeom>
        </p:spPr>
        <p:txBody>
          <a:bodyPr wrap="none">
            <a:spAutoFit/>
          </a:bodyPr>
          <a:lstStyle/>
          <a:p>
            <a:r>
              <a:rPr lang="en-US" sz="2400" dirty="0" smtClean="0">
                <a:solidFill>
                  <a:srgbClr val="002060"/>
                </a:solidFill>
                <a:latin typeface="Calibri" pitchFamily="34" charset="0"/>
                <a:cs typeface="Calibri" pitchFamily="34" charset="0"/>
              </a:rPr>
              <a:t>11.   adventure</a:t>
            </a:r>
            <a:endParaRPr lang="en-US" sz="2400" dirty="0">
              <a:latin typeface="Calibri" pitchFamily="34" charset="0"/>
              <a:cs typeface="Calibri" pitchFamily="34" charset="0"/>
            </a:endParaRPr>
          </a:p>
        </p:txBody>
      </p:sp>
      <p:sp>
        <p:nvSpPr>
          <p:cNvPr id="17" name="Rectangle 16"/>
          <p:cNvSpPr/>
          <p:nvPr/>
        </p:nvSpPr>
        <p:spPr>
          <a:xfrm>
            <a:off x="544820" y="2939712"/>
            <a:ext cx="1758815" cy="1015663"/>
          </a:xfrm>
          <a:prstGeom prst="rect">
            <a:avLst/>
          </a:prstGeom>
        </p:spPr>
        <p:txBody>
          <a:bodyPr wrap="none">
            <a:spAutoFit/>
          </a:bodyPr>
          <a:lstStyle/>
          <a:p>
            <a:pPr marL="114300" indent="0">
              <a:lnSpc>
                <a:spcPct val="250000"/>
              </a:lnSpc>
              <a:buNone/>
            </a:pPr>
            <a:r>
              <a:rPr lang="en-US" sz="2400" dirty="0" smtClean="0">
                <a:solidFill>
                  <a:srgbClr val="002060"/>
                </a:solidFill>
                <a:latin typeface="Calibri" pitchFamily="34" charset="0"/>
                <a:cs typeface="Calibri" pitchFamily="34" charset="0"/>
              </a:rPr>
              <a:t>12.   indeed</a:t>
            </a:r>
            <a:endParaRPr lang="en-US" sz="2400" dirty="0">
              <a:solidFill>
                <a:srgbClr val="002060"/>
              </a:solidFill>
              <a:latin typeface="Calibri" pitchFamily="34" charset="0"/>
              <a:cs typeface="Calibri" pitchFamily="34" charset="0"/>
            </a:endParaRPr>
          </a:p>
        </p:txBody>
      </p:sp>
      <p:pic>
        <p:nvPicPr>
          <p:cNvPr id="14" name="Picture 1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786592" y="357558"/>
            <a:ext cx="2524125" cy="1809750"/>
          </a:xfrm>
          <a:prstGeom prst="rect">
            <a:avLst/>
          </a:prstGeom>
        </p:spPr>
      </p:pic>
    </p:spTree>
    <p:extLst>
      <p:ext uri="{BB962C8B-B14F-4D97-AF65-F5344CB8AC3E}">
        <p14:creationId xmlns:p14="http://schemas.microsoft.com/office/powerpoint/2010/main" val="2615451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wipe(down)">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barn(inVertical)">
                                      <p:cBhvr>
                                        <p:cTn id="12" dur="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wipe(down)">
                                      <p:cBhvr>
                                        <p:cTn id="17" dur="500"/>
                                        <p:tgtEl>
                                          <p:spTgt spid="16"/>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wipe(down)">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wipe(down)">
                                      <p:cBhvr>
                                        <p:cTn id="27" dur="500"/>
                                        <p:tgtEl>
                                          <p:spTgt spid="12"/>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wipe(down)">
                                      <p:cBhvr>
                                        <p:cTn id="32" dur="500"/>
                                        <p:tgtEl>
                                          <p:spTgt spid="13"/>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17"/>
                                        </p:tgtEl>
                                        <p:attrNameLst>
                                          <p:attrName>style.visibility</p:attrName>
                                        </p:attrNameLst>
                                      </p:cBhvr>
                                      <p:to>
                                        <p:strVal val="visible"/>
                                      </p:to>
                                    </p:set>
                                    <p:animEffect transition="in" filter="wipe(down)">
                                      <p:cBhvr>
                                        <p:cTn id="3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11" grpId="0"/>
      <p:bldP spid="12" grpId="0"/>
      <p:bldP spid="13" grpId="0"/>
      <p:bldP spid="1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18"/>
          <p:cNvPicPr>
            <a:picLocks noChangeAspect="1"/>
          </p:cNvPicPr>
          <p:nvPr/>
        </p:nvPicPr>
        <p:blipFill rotWithShape="1">
          <a:blip r:embed="rId2">
            <a:extLst>
              <a:ext uri="{28A0092B-C50C-407E-A947-70E740481C1C}">
                <a14:useLocalDpi xmlns:a14="http://schemas.microsoft.com/office/drawing/2010/main" val="0"/>
              </a:ext>
            </a:extLst>
          </a:blip>
          <a:srcRect t="1" b="46820"/>
          <a:stretch/>
        </p:blipFill>
        <p:spPr>
          <a:xfrm>
            <a:off x="112626" y="7937"/>
            <a:ext cx="8768727" cy="5135563"/>
          </a:xfrm>
          <a:prstGeom prst="rect">
            <a:avLst/>
          </a:prstGeom>
        </p:spPr>
      </p:pic>
      <p:sp>
        <p:nvSpPr>
          <p:cNvPr id="20" name="Title 1"/>
          <p:cNvSpPr>
            <a:spLocks noGrp="1"/>
          </p:cNvSpPr>
          <p:nvPr>
            <p:ph type="title"/>
          </p:nvPr>
        </p:nvSpPr>
        <p:spPr>
          <a:xfrm>
            <a:off x="875905" y="689139"/>
            <a:ext cx="4357576" cy="572700"/>
          </a:xfr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r>
              <a:rPr lang="en-IN" sz="2000" b="1" dirty="0">
                <a:latin typeface="Calibri" pitchFamily="34" charset="0"/>
                <a:cs typeface="Calibri" pitchFamily="34" charset="0"/>
              </a:rPr>
              <a:t>1. </a:t>
            </a:r>
            <a:r>
              <a:rPr lang="en-IN" sz="2000" b="1" dirty="0" smtClean="0">
                <a:latin typeface="Calibri" pitchFamily="34" charset="0"/>
                <a:cs typeface="Calibri" pitchFamily="34" charset="0"/>
              </a:rPr>
              <a:t>        Who said this and to whom?</a:t>
            </a:r>
            <a:endParaRPr lang="en-IN" sz="2000" dirty="0">
              <a:latin typeface="Calibri" pitchFamily="34" charset="0"/>
              <a:cs typeface="Calibri" pitchFamily="34" charset="0"/>
            </a:endParaRPr>
          </a:p>
        </p:txBody>
      </p:sp>
      <p:sp>
        <p:nvSpPr>
          <p:cNvPr id="7" name="Rectangle 6"/>
          <p:cNvSpPr/>
          <p:nvPr/>
        </p:nvSpPr>
        <p:spPr>
          <a:xfrm>
            <a:off x="1097172" y="1298462"/>
            <a:ext cx="6799634" cy="369332"/>
          </a:xfrm>
          <a:prstGeom prst="rect">
            <a:avLst/>
          </a:prstGeom>
        </p:spPr>
        <p:txBody>
          <a:bodyPr wrap="square">
            <a:spAutoFit/>
          </a:bodyPr>
          <a:lstStyle/>
          <a:p>
            <a:r>
              <a:rPr lang="en-US" sz="1800" dirty="0">
                <a:latin typeface="Calibri" pitchFamily="34" charset="0"/>
                <a:cs typeface="Calibri" pitchFamily="34" charset="0"/>
              </a:rPr>
              <a:t>a. “Yes she is Rama. Her father is the security guard of our apartment.” </a:t>
            </a:r>
            <a:endParaRPr lang="en-IN" sz="1800" dirty="0">
              <a:latin typeface="Calibri" pitchFamily="34" charset="0"/>
              <a:cs typeface="Calibri" pitchFamily="34" charset="0"/>
            </a:endParaRPr>
          </a:p>
        </p:txBody>
      </p:sp>
      <p:sp>
        <p:nvSpPr>
          <p:cNvPr id="22" name="Rectangle 21"/>
          <p:cNvSpPr/>
          <p:nvPr/>
        </p:nvSpPr>
        <p:spPr>
          <a:xfrm>
            <a:off x="914399" y="1811588"/>
            <a:ext cx="7966953" cy="369332"/>
          </a:xfrm>
          <a:prstGeom prst="rect">
            <a:avLst/>
          </a:prstGeom>
        </p:spPr>
        <p:txBody>
          <a:bodyPr wrap="square">
            <a:spAutoFit/>
          </a:bodyPr>
          <a:lstStyle/>
          <a:p>
            <a:r>
              <a:rPr lang="en-US" sz="1800" dirty="0" err="1" smtClean="0">
                <a:latin typeface="Calibri" pitchFamily="34" charset="0"/>
                <a:cs typeface="Calibri" pitchFamily="34" charset="0"/>
              </a:rPr>
              <a:t>Ans</a:t>
            </a:r>
            <a:r>
              <a:rPr lang="en-US" sz="1800" dirty="0" smtClean="0">
                <a:latin typeface="Calibri" pitchFamily="34" charset="0"/>
                <a:cs typeface="Calibri" pitchFamily="34" charset="0"/>
              </a:rPr>
              <a:t> -   </a:t>
            </a:r>
            <a:r>
              <a:rPr lang="en-US" sz="1800" dirty="0" err="1" smtClean="0">
                <a:latin typeface="Calibri" pitchFamily="34" charset="0"/>
                <a:cs typeface="Calibri" pitchFamily="34" charset="0"/>
              </a:rPr>
              <a:t>Gia</a:t>
            </a:r>
            <a:r>
              <a:rPr lang="en-US" sz="1800" dirty="0" smtClean="0">
                <a:latin typeface="Calibri" pitchFamily="34" charset="0"/>
                <a:cs typeface="Calibri" pitchFamily="34" charset="0"/>
              </a:rPr>
              <a:t> said to </a:t>
            </a:r>
            <a:r>
              <a:rPr lang="en-US" sz="1800" dirty="0" err="1" smtClean="0">
                <a:latin typeface="Calibri" pitchFamily="34" charset="0"/>
                <a:cs typeface="Calibri" pitchFamily="34" charset="0"/>
              </a:rPr>
              <a:t>Hussain</a:t>
            </a:r>
            <a:r>
              <a:rPr lang="en-US" sz="1800" dirty="0" smtClean="0">
                <a:latin typeface="Calibri" pitchFamily="34" charset="0"/>
                <a:cs typeface="Calibri" pitchFamily="34" charset="0"/>
              </a:rPr>
              <a:t>.</a:t>
            </a:r>
            <a:endParaRPr lang="en-IN" sz="1800" dirty="0">
              <a:latin typeface="Calibri" pitchFamily="34" charset="0"/>
              <a:cs typeface="Calibri" pitchFamily="34" charset="0"/>
            </a:endParaRPr>
          </a:p>
        </p:txBody>
      </p:sp>
      <p:sp>
        <p:nvSpPr>
          <p:cNvPr id="23" name="Rectangle 22"/>
          <p:cNvSpPr/>
          <p:nvPr/>
        </p:nvSpPr>
        <p:spPr>
          <a:xfrm>
            <a:off x="843056" y="2443118"/>
            <a:ext cx="6799634" cy="369332"/>
          </a:xfrm>
          <a:prstGeom prst="rect">
            <a:avLst/>
          </a:prstGeom>
        </p:spPr>
        <p:txBody>
          <a:bodyPr wrap="square">
            <a:spAutoFit/>
          </a:bodyPr>
          <a:lstStyle/>
          <a:p>
            <a:r>
              <a:rPr lang="en-US" sz="1800" dirty="0" smtClean="0">
                <a:latin typeface="Calibri" pitchFamily="34" charset="0"/>
                <a:cs typeface="Calibri" pitchFamily="34" charset="0"/>
              </a:rPr>
              <a:t>    b.   “</a:t>
            </a:r>
            <a:r>
              <a:rPr lang="en-US" sz="1800" dirty="0" err="1">
                <a:latin typeface="Calibri" pitchFamily="34" charset="0"/>
                <a:cs typeface="Calibri" pitchFamily="34" charset="0"/>
              </a:rPr>
              <a:t>Didi</a:t>
            </a:r>
            <a:r>
              <a:rPr lang="en-US" sz="1800" dirty="0">
                <a:latin typeface="Calibri" pitchFamily="34" charset="0"/>
                <a:cs typeface="Calibri" pitchFamily="34" charset="0"/>
              </a:rPr>
              <a:t>, I love to come here every day. I want to go to school too. </a:t>
            </a:r>
            <a:endParaRPr lang="en-IN" sz="1800" dirty="0">
              <a:latin typeface="Calibri" pitchFamily="34" charset="0"/>
              <a:cs typeface="Calibri" pitchFamily="34" charset="0"/>
            </a:endParaRPr>
          </a:p>
        </p:txBody>
      </p:sp>
      <p:sp>
        <p:nvSpPr>
          <p:cNvPr id="24" name="Rectangle 23"/>
          <p:cNvSpPr/>
          <p:nvPr/>
        </p:nvSpPr>
        <p:spPr>
          <a:xfrm>
            <a:off x="852784" y="2939246"/>
            <a:ext cx="6799634" cy="369332"/>
          </a:xfrm>
          <a:prstGeom prst="rect">
            <a:avLst/>
          </a:prstGeom>
        </p:spPr>
        <p:txBody>
          <a:bodyPr wrap="square">
            <a:spAutoFit/>
          </a:bodyPr>
          <a:lstStyle/>
          <a:p>
            <a:r>
              <a:rPr lang="en-US" sz="1800" dirty="0">
                <a:latin typeface="Calibri" pitchFamily="34" charset="0"/>
                <a:cs typeface="Calibri" pitchFamily="34" charset="0"/>
              </a:rPr>
              <a:t> </a:t>
            </a:r>
            <a:r>
              <a:rPr lang="en-US" sz="1800" dirty="0" smtClean="0">
                <a:latin typeface="Calibri" pitchFamily="34" charset="0"/>
                <a:cs typeface="Calibri" pitchFamily="34" charset="0"/>
              </a:rPr>
              <a:t>          </a:t>
            </a:r>
            <a:r>
              <a:rPr lang="en-US" sz="1800" dirty="0">
                <a:latin typeface="Calibri" pitchFamily="34" charset="0"/>
                <a:cs typeface="Calibri" pitchFamily="34" charset="0"/>
              </a:rPr>
              <a:t>I want to read books like you.” </a:t>
            </a:r>
            <a:endParaRPr lang="en-IN" sz="1800" dirty="0">
              <a:latin typeface="Calibri" pitchFamily="34" charset="0"/>
              <a:cs typeface="Calibri" pitchFamily="34" charset="0"/>
            </a:endParaRPr>
          </a:p>
        </p:txBody>
      </p:sp>
      <p:sp>
        <p:nvSpPr>
          <p:cNvPr id="25" name="Rectangle 24"/>
          <p:cNvSpPr/>
          <p:nvPr/>
        </p:nvSpPr>
        <p:spPr>
          <a:xfrm>
            <a:off x="1047342" y="4087150"/>
            <a:ext cx="6799634" cy="369332"/>
          </a:xfrm>
          <a:prstGeom prst="rect">
            <a:avLst/>
          </a:prstGeom>
        </p:spPr>
        <p:txBody>
          <a:bodyPr wrap="square">
            <a:spAutoFit/>
          </a:bodyPr>
          <a:lstStyle/>
          <a:p>
            <a:r>
              <a:rPr lang="en-US" sz="1800" dirty="0">
                <a:latin typeface="Calibri" pitchFamily="34" charset="0"/>
                <a:cs typeface="Calibri" pitchFamily="34" charset="0"/>
              </a:rPr>
              <a:t>c</a:t>
            </a:r>
            <a:r>
              <a:rPr lang="en-US" sz="1800" dirty="0" smtClean="0">
                <a:latin typeface="Calibri" pitchFamily="34" charset="0"/>
                <a:cs typeface="Calibri" pitchFamily="34" charset="0"/>
              </a:rPr>
              <a:t>.   “</a:t>
            </a:r>
            <a:r>
              <a:rPr lang="en-US" sz="1800" dirty="0">
                <a:latin typeface="Calibri" pitchFamily="34" charset="0"/>
                <a:cs typeface="Calibri" pitchFamily="34" charset="0"/>
              </a:rPr>
              <a:t>Do you know her?” </a:t>
            </a:r>
            <a:endParaRPr lang="en-IN" sz="1800" dirty="0">
              <a:latin typeface="Calibri" pitchFamily="34" charset="0"/>
              <a:cs typeface="Calibri" pitchFamily="34" charset="0"/>
            </a:endParaRPr>
          </a:p>
        </p:txBody>
      </p:sp>
      <p:pic>
        <p:nvPicPr>
          <p:cNvPr id="26" name="Google Shape;90;p6"/>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27" name="Rectangle 26"/>
          <p:cNvSpPr/>
          <p:nvPr/>
        </p:nvSpPr>
        <p:spPr>
          <a:xfrm>
            <a:off x="931796" y="3529433"/>
            <a:ext cx="6799634" cy="369332"/>
          </a:xfrm>
          <a:prstGeom prst="rect">
            <a:avLst/>
          </a:prstGeom>
        </p:spPr>
        <p:txBody>
          <a:bodyPr wrap="square">
            <a:spAutoFit/>
          </a:bodyPr>
          <a:lstStyle/>
          <a:p>
            <a:r>
              <a:rPr lang="en-US" sz="1800" dirty="0" err="1" smtClean="0">
                <a:latin typeface="Calibri" pitchFamily="34" charset="0"/>
                <a:cs typeface="Calibri" pitchFamily="34" charset="0"/>
              </a:rPr>
              <a:t>Ans</a:t>
            </a:r>
            <a:r>
              <a:rPr lang="en-US" sz="1800" dirty="0" smtClean="0">
                <a:latin typeface="Calibri" pitchFamily="34" charset="0"/>
                <a:cs typeface="Calibri" pitchFamily="34" charset="0"/>
              </a:rPr>
              <a:t>- Rama said to </a:t>
            </a:r>
            <a:r>
              <a:rPr lang="en-US" sz="1800" dirty="0" err="1" smtClean="0">
                <a:latin typeface="Calibri" pitchFamily="34" charset="0"/>
                <a:cs typeface="Calibri" pitchFamily="34" charset="0"/>
              </a:rPr>
              <a:t>Gia</a:t>
            </a:r>
            <a:r>
              <a:rPr lang="en-US" sz="1800" dirty="0" smtClean="0">
                <a:latin typeface="Calibri" pitchFamily="34" charset="0"/>
                <a:cs typeface="Calibri" pitchFamily="34" charset="0"/>
              </a:rPr>
              <a:t>.</a:t>
            </a:r>
            <a:endParaRPr lang="en-IN" sz="1800" dirty="0">
              <a:latin typeface="Calibri" pitchFamily="34" charset="0"/>
              <a:cs typeface="Calibri" pitchFamily="34" charset="0"/>
            </a:endParaRPr>
          </a:p>
        </p:txBody>
      </p:sp>
      <p:sp>
        <p:nvSpPr>
          <p:cNvPr id="28" name="Rectangle 27"/>
          <p:cNvSpPr/>
          <p:nvPr/>
        </p:nvSpPr>
        <p:spPr>
          <a:xfrm>
            <a:off x="879908" y="4576809"/>
            <a:ext cx="6799634" cy="369332"/>
          </a:xfrm>
          <a:prstGeom prst="rect">
            <a:avLst/>
          </a:prstGeom>
        </p:spPr>
        <p:txBody>
          <a:bodyPr wrap="square">
            <a:spAutoFit/>
          </a:bodyPr>
          <a:lstStyle/>
          <a:p>
            <a:r>
              <a:rPr lang="en-US" sz="1800" dirty="0" err="1" smtClean="0">
                <a:latin typeface="Calibri" pitchFamily="34" charset="0"/>
                <a:cs typeface="Calibri" pitchFamily="34" charset="0"/>
              </a:rPr>
              <a:t>Ans</a:t>
            </a:r>
            <a:r>
              <a:rPr lang="en-US" sz="1800" dirty="0" smtClean="0">
                <a:latin typeface="Calibri" pitchFamily="34" charset="0"/>
                <a:cs typeface="Calibri" pitchFamily="34" charset="0"/>
              </a:rPr>
              <a:t>- </a:t>
            </a:r>
            <a:r>
              <a:rPr lang="en-US" sz="1800" dirty="0" err="1" smtClean="0">
                <a:latin typeface="Calibri" pitchFamily="34" charset="0"/>
                <a:cs typeface="Calibri" pitchFamily="34" charset="0"/>
              </a:rPr>
              <a:t>Hussain</a:t>
            </a:r>
            <a:r>
              <a:rPr lang="en-US" sz="1800" dirty="0" smtClean="0">
                <a:latin typeface="Calibri" pitchFamily="34" charset="0"/>
                <a:cs typeface="Calibri" pitchFamily="34" charset="0"/>
              </a:rPr>
              <a:t> asked </a:t>
            </a:r>
            <a:r>
              <a:rPr lang="en-US" sz="1800" dirty="0" err="1" smtClean="0">
                <a:latin typeface="Calibri" pitchFamily="34" charset="0"/>
                <a:cs typeface="Calibri" pitchFamily="34" charset="0"/>
              </a:rPr>
              <a:t>Gia</a:t>
            </a:r>
            <a:r>
              <a:rPr lang="en-US" sz="1800" dirty="0" smtClean="0">
                <a:latin typeface="Calibri" pitchFamily="34" charset="0"/>
                <a:cs typeface="Calibri" pitchFamily="34" charset="0"/>
              </a:rPr>
              <a:t>.</a:t>
            </a:r>
            <a:endParaRPr lang="en-IN" sz="1800" dirty="0">
              <a:latin typeface="Calibri" pitchFamily="34" charset="0"/>
              <a:cs typeface="Calibri" pitchFamily="34" charset="0"/>
            </a:endParaRPr>
          </a:p>
        </p:txBody>
      </p:sp>
      <p:sp>
        <p:nvSpPr>
          <p:cNvPr id="12" name="TextBox 11"/>
          <p:cNvSpPr txBox="1"/>
          <p:nvPr/>
        </p:nvSpPr>
        <p:spPr>
          <a:xfrm>
            <a:off x="395583" y="272373"/>
            <a:ext cx="894945" cy="307777"/>
          </a:xfrm>
          <a:prstGeom prst="rect">
            <a:avLst/>
          </a:prstGeom>
          <a:noFill/>
        </p:spPr>
        <p:txBody>
          <a:bodyPr wrap="square" rtlCol="0">
            <a:spAutoFit/>
          </a:bodyPr>
          <a:lstStyle/>
          <a:p>
            <a:r>
              <a:rPr lang="en-IN" b="1" dirty="0" smtClean="0">
                <a:solidFill>
                  <a:srgbClr val="00B050"/>
                </a:solidFill>
                <a:latin typeface="Calibri" pitchFamily="34" charset="0"/>
                <a:cs typeface="Calibri" pitchFamily="34" charset="0"/>
              </a:rPr>
              <a:t>PG- 27</a:t>
            </a:r>
            <a:endParaRPr lang="en-IN" b="1" dirty="0">
              <a:solidFill>
                <a:srgbClr val="00B050"/>
              </a:solidFill>
              <a:latin typeface="Calibri" pitchFamily="34" charset="0"/>
              <a:cs typeface="Calibri" pitchFamily="34" charset="0"/>
            </a:endParaRPr>
          </a:p>
        </p:txBody>
      </p:sp>
    </p:spTree>
    <p:extLst>
      <p:ext uri="{BB962C8B-B14F-4D97-AF65-F5344CB8AC3E}">
        <p14:creationId xmlns:p14="http://schemas.microsoft.com/office/powerpoint/2010/main" val="34807363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grpId="0" nodeType="clickEffect">
                                  <p:stCondLst>
                                    <p:cond delay="0"/>
                                  </p:stCondLst>
                                  <p:childTnLst>
                                    <p:set>
                                      <p:cBhvr>
                                        <p:cTn id="14" dur="1" fill="hold">
                                          <p:stCondLst>
                                            <p:cond delay="0"/>
                                          </p:stCondLst>
                                        </p:cTn>
                                        <p:tgtEl>
                                          <p:spTgt spid="22"/>
                                        </p:tgtEl>
                                        <p:attrNameLst>
                                          <p:attrName>style.visibility</p:attrName>
                                        </p:attrNameLst>
                                      </p:cBhvr>
                                      <p:to>
                                        <p:strVal val="visible"/>
                                      </p:to>
                                    </p:set>
                                    <p:animEffect transition="in" filter="circle(in)">
                                      <p:cBhvr>
                                        <p:cTn id="15" dur="2000"/>
                                        <p:tgtEl>
                                          <p:spTgt spid="22"/>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23"/>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24"/>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6" presetClass="entr" presetSubtype="16" fill="hold" grpId="0" nodeType="clickEffect">
                                  <p:stCondLst>
                                    <p:cond delay="0"/>
                                  </p:stCondLst>
                                  <p:childTnLst>
                                    <p:set>
                                      <p:cBhvr>
                                        <p:cTn id="27" dur="1" fill="hold">
                                          <p:stCondLst>
                                            <p:cond delay="0"/>
                                          </p:stCondLst>
                                        </p:cTn>
                                        <p:tgtEl>
                                          <p:spTgt spid="27"/>
                                        </p:tgtEl>
                                        <p:attrNameLst>
                                          <p:attrName>style.visibility</p:attrName>
                                        </p:attrNameLst>
                                      </p:cBhvr>
                                      <p:to>
                                        <p:strVal val="visible"/>
                                      </p:to>
                                    </p:set>
                                    <p:animEffect transition="in" filter="circle(in)">
                                      <p:cBhvr>
                                        <p:cTn id="28" dur="2000"/>
                                        <p:tgtEl>
                                          <p:spTgt spid="27"/>
                                        </p:tgtEl>
                                      </p:cBhvr>
                                    </p:animEffec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28"/>
                                        </p:tgtEl>
                                        <p:attrNameLst>
                                          <p:attrName>style.visibility</p:attrName>
                                        </p:attrNameLst>
                                      </p:cBhvr>
                                      <p:to>
                                        <p:strVal val="visible"/>
                                      </p:to>
                                    </p:set>
                                    <p:animEffect transition="in" filter="circle(in)">
                                      <p:cBhvr>
                                        <p:cTn id="37" dur="2000"/>
                                        <p:tgtEl>
                                          <p:spTgt spid="28"/>
                                        </p:tgtEl>
                                      </p:cBhvr>
                                    </p:animEffec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7" grpId="0"/>
      <p:bldP spid="22" grpId="0"/>
      <p:bldP spid="23" grpId="0"/>
      <p:bldP spid="24" grpId="0"/>
      <p:bldP spid="25" grpId="0"/>
      <p:bldP spid="27" grpId="0"/>
      <p:bldP spid="28" grpId="0"/>
      <p:bldP spid="1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sz="2000" b="1" dirty="0" smtClean="0">
                <a:latin typeface="Calibri" pitchFamily="34" charset="0"/>
                <a:cs typeface="Calibri" pitchFamily="34" charset="0"/>
              </a:rPr>
              <a:t>2. Read these sentences. Write T for true and F for false:</a:t>
            </a:r>
            <a:endParaRPr lang="en-IN" sz="2000" b="1" dirty="0">
              <a:latin typeface="Calibri" pitchFamily="34" charset="0"/>
              <a:cs typeface="Calibri" pitchFamily="34" charset="0"/>
            </a:endParaRPr>
          </a:p>
        </p:txBody>
      </p:sp>
      <p:sp>
        <p:nvSpPr>
          <p:cNvPr id="3" name="Text Placeholder 2"/>
          <p:cNvSpPr>
            <a:spLocks noGrp="1"/>
          </p:cNvSpPr>
          <p:nvPr>
            <p:ph type="body" idx="1"/>
          </p:nvPr>
        </p:nvSpPr>
        <p:spPr/>
        <p:txBody>
          <a:bodyPr/>
          <a:lstStyle/>
          <a:p>
            <a:pPr>
              <a:lnSpc>
                <a:spcPct val="200000"/>
              </a:lnSpc>
              <a:buAutoNum type="alphaLcPeriod"/>
            </a:pPr>
            <a:r>
              <a:rPr lang="en-IN" dirty="0" smtClean="0"/>
              <a:t>Rama and </a:t>
            </a:r>
            <a:r>
              <a:rPr lang="en-IN" dirty="0" err="1" smtClean="0"/>
              <a:t>Hussain</a:t>
            </a:r>
            <a:r>
              <a:rPr lang="en-IN" dirty="0" smtClean="0"/>
              <a:t> were playing with a flying disc.</a:t>
            </a:r>
          </a:p>
          <a:p>
            <a:pPr>
              <a:lnSpc>
                <a:spcPct val="200000"/>
              </a:lnSpc>
              <a:buAutoNum type="alphaLcPeriod"/>
            </a:pPr>
            <a:r>
              <a:rPr lang="en-IN" dirty="0" smtClean="0"/>
              <a:t>Rama wanted to go to school.</a:t>
            </a:r>
          </a:p>
          <a:p>
            <a:pPr>
              <a:lnSpc>
                <a:spcPct val="200000"/>
              </a:lnSpc>
              <a:buAutoNum type="alphaLcPeriod"/>
            </a:pPr>
            <a:r>
              <a:rPr lang="en-IN" dirty="0" err="1" smtClean="0"/>
              <a:t>Gia’s</a:t>
            </a:r>
            <a:r>
              <a:rPr lang="en-IN" dirty="0" smtClean="0"/>
              <a:t> father is a security guard.</a:t>
            </a:r>
          </a:p>
          <a:p>
            <a:pPr>
              <a:lnSpc>
                <a:spcPct val="200000"/>
              </a:lnSpc>
              <a:buAutoNum type="alphaLcPeriod"/>
            </a:pPr>
            <a:r>
              <a:rPr lang="en-IN" dirty="0" err="1" smtClean="0"/>
              <a:t>Gia</a:t>
            </a:r>
            <a:r>
              <a:rPr lang="en-IN" dirty="0" smtClean="0"/>
              <a:t> and Rama met at the park to study.</a:t>
            </a:r>
            <a:endParaRPr lang="en-IN" dirty="0"/>
          </a:p>
        </p:txBody>
      </p:sp>
      <p:sp>
        <p:nvSpPr>
          <p:cNvPr id="4" name="TextBox 3"/>
          <p:cNvSpPr txBox="1"/>
          <p:nvPr/>
        </p:nvSpPr>
        <p:spPr>
          <a:xfrm>
            <a:off x="6167336" y="1400783"/>
            <a:ext cx="466928" cy="40011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en-IN" sz="2000" b="1" dirty="0" smtClean="0">
                <a:latin typeface="Calibri" pitchFamily="34" charset="0"/>
                <a:cs typeface="Calibri" pitchFamily="34" charset="0"/>
              </a:rPr>
              <a:t>F</a:t>
            </a:r>
            <a:endParaRPr lang="en-IN" sz="2000" b="1" dirty="0">
              <a:latin typeface="Calibri" pitchFamily="34" charset="0"/>
              <a:cs typeface="Calibri" pitchFamily="34" charset="0"/>
            </a:endParaRPr>
          </a:p>
        </p:txBody>
      </p:sp>
      <p:sp>
        <p:nvSpPr>
          <p:cNvPr id="5" name="TextBox 4"/>
          <p:cNvSpPr txBox="1"/>
          <p:nvPr/>
        </p:nvSpPr>
        <p:spPr>
          <a:xfrm>
            <a:off x="5113506" y="3031788"/>
            <a:ext cx="466928" cy="40011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en-IN" sz="2000" b="1" dirty="0" smtClean="0">
                <a:latin typeface="Calibri" pitchFamily="34" charset="0"/>
                <a:cs typeface="Calibri" pitchFamily="34" charset="0"/>
              </a:rPr>
              <a:t>T</a:t>
            </a:r>
            <a:endParaRPr lang="en-IN" sz="2000" b="1" dirty="0">
              <a:latin typeface="Calibri" pitchFamily="34" charset="0"/>
              <a:cs typeface="Calibri" pitchFamily="34" charset="0"/>
            </a:endParaRPr>
          </a:p>
        </p:txBody>
      </p:sp>
      <p:sp>
        <p:nvSpPr>
          <p:cNvPr id="6" name="TextBox 5"/>
          <p:cNvSpPr txBox="1"/>
          <p:nvPr/>
        </p:nvSpPr>
        <p:spPr>
          <a:xfrm>
            <a:off x="4273685" y="2503251"/>
            <a:ext cx="466928" cy="40011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en-IN" sz="2000" b="1" dirty="0" smtClean="0">
                <a:latin typeface="Calibri" pitchFamily="34" charset="0"/>
                <a:cs typeface="Calibri" pitchFamily="34" charset="0"/>
              </a:rPr>
              <a:t>F</a:t>
            </a:r>
            <a:endParaRPr lang="en-IN" sz="2000" b="1" dirty="0">
              <a:latin typeface="Calibri" pitchFamily="34" charset="0"/>
              <a:cs typeface="Calibri" pitchFamily="34" charset="0"/>
            </a:endParaRPr>
          </a:p>
        </p:txBody>
      </p:sp>
      <p:sp>
        <p:nvSpPr>
          <p:cNvPr id="7" name="TextBox 6"/>
          <p:cNvSpPr txBox="1"/>
          <p:nvPr/>
        </p:nvSpPr>
        <p:spPr>
          <a:xfrm>
            <a:off x="4156953" y="1860535"/>
            <a:ext cx="466928" cy="40011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en-IN" sz="2000" b="1" dirty="0" smtClean="0">
                <a:latin typeface="Calibri" pitchFamily="34" charset="0"/>
                <a:cs typeface="Calibri" pitchFamily="34" charset="0"/>
              </a:rPr>
              <a:t>T</a:t>
            </a:r>
            <a:endParaRPr lang="en-IN" sz="2000" b="1" dirty="0">
              <a:latin typeface="Calibri" pitchFamily="34" charset="0"/>
              <a:cs typeface="Calibri" pitchFamily="34" charset="0"/>
            </a:endParaRPr>
          </a:p>
        </p:txBody>
      </p:sp>
      <p:pic>
        <p:nvPicPr>
          <p:cNvPr id="8" name="Google Shape;90;p6"/>
          <p:cNvPicPr preferRelativeResize="0"/>
          <p:nvPr/>
        </p:nvPicPr>
        <p:blipFill rotWithShape="1">
          <a:blip r:embed="rId2">
            <a:alphaModFix/>
          </a:blip>
          <a:srcRect/>
          <a:stretch/>
        </p:blipFill>
        <p:spPr>
          <a:xfrm>
            <a:off x="7787575" y="4378875"/>
            <a:ext cx="1232526" cy="611875"/>
          </a:xfrm>
          <a:prstGeom prst="rect">
            <a:avLst/>
          </a:prstGeom>
          <a:noFill/>
          <a:ln>
            <a:noFill/>
          </a:ln>
        </p:spPr>
      </p:pic>
    </p:spTree>
    <p:extLst>
      <p:ext uri="{BB962C8B-B14F-4D97-AF65-F5344CB8AC3E}">
        <p14:creationId xmlns:p14="http://schemas.microsoft.com/office/powerpoint/2010/main" val="2834534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wheel(1)">
                                      <p:cBhvr>
                                        <p:cTn id="27" dur="2000"/>
                                        <p:tgtEl>
                                          <p:spTgt spid="4"/>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wheel(1)">
                                      <p:cBhvr>
                                        <p:cTn id="32" dur="2000"/>
                                        <p:tgtEl>
                                          <p:spTgt spid="7"/>
                                        </p:tgtEl>
                                      </p:cBhvr>
                                    </p:animEffect>
                                  </p:childTnLst>
                                </p:cTn>
                              </p:par>
                            </p:childTnLst>
                          </p:cTn>
                        </p:par>
                      </p:childTnLst>
                    </p:cTn>
                  </p:par>
                  <p:par>
                    <p:cTn id="33" fill="hold">
                      <p:stCondLst>
                        <p:cond delay="indefinite"/>
                      </p:stCondLst>
                      <p:childTnLst>
                        <p:par>
                          <p:cTn id="34" fill="hold">
                            <p:stCondLst>
                              <p:cond delay="0"/>
                            </p:stCondLst>
                            <p:childTnLst>
                              <p:par>
                                <p:cTn id="35" presetID="21" presetClass="entr" presetSubtype="1"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wheel(1)">
                                      <p:cBhvr>
                                        <p:cTn id="37" dur="2000"/>
                                        <p:tgtEl>
                                          <p:spTgt spid="6"/>
                                        </p:tgtEl>
                                      </p:cBhvr>
                                    </p:animEffect>
                                  </p:childTnLst>
                                </p:cTn>
                              </p:par>
                            </p:childTnLst>
                          </p:cTn>
                        </p:par>
                      </p:childTnLst>
                    </p:cTn>
                  </p:par>
                  <p:par>
                    <p:cTn id="38" fill="hold">
                      <p:stCondLst>
                        <p:cond delay="indefinite"/>
                      </p:stCondLst>
                      <p:childTnLst>
                        <p:par>
                          <p:cTn id="39" fill="hold">
                            <p:stCondLst>
                              <p:cond delay="0"/>
                            </p:stCondLst>
                            <p:childTnLst>
                              <p:par>
                                <p:cTn id="40" presetID="21" presetClass="entr" presetSubtype="1" fill="hold" grpId="0" nodeType="clickEffect">
                                  <p:stCondLst>
                                    <p:cond delay="0"/>
                                  </p:stCondLst>
                                  <p:childTnLst>
                                    <p:set>
                                      <p:cBhvr>
                                        <p:cTn id="41" dur="1" fill="hold">
                                          <p:stCondLst>
                                            <p:cond delay="0"/>
                                          </p:stCondLst>
                                        </p:cTn>
                                        <p:tgtEl>
                                          <p:spTgt spid="5"/>
                                        </p:tgtEl>
                                        <p:attrNameLst>
                                          <p:attrName>style.visibility</p:attrName>
                                        </p:attrNameLst>
                                      </p:cBhvr>
                                      <p:to>
                                        <p:strVal val="visible"/>
                                      </p:to>
                                    </p:set>
                                    <p:animEffect transition="in" filter="wheel(1)">
                                      <p:cBhvr>
                                        <p:cTn id="4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animBg="1"/>
      <p:bldP spid="5" grpId="0" animBg="1"/>
      <p:bldP spid="6" grpId="0" animBg="1"/>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p:style>
          <a:lnRef idx="3">
            <a:schemeClr val="lt1"/>
          </a:lnRef>
          <a:fillRef idx="1">
            <a:schemeClr val="accent6"/>
          </a:fillRef>
          <a:effectRef idx="1">
            <a:schemeClr val="accent6"/>
          </a:effectRef>
          <a:fontRef idx="minor">
            <a:schemeClr val="lt1"/>
          </a:fontRef>
        </p:style>
        <p:txBody>
          <a:bodyPr/>
          <a:lstStyle/>
          <a:p>
            <a:pPr marL="114300" indent="0">
              <a:buNone/>
            </a:pPr>
            <a:endParaRPr lang="en-IN" sz="2400" dirty="0">
              <a:solidFill>
                <a:srgbClr val="C00000"/>
              </a:solidFill>
              <a:latin typeface="Calibri" pitchFamily="34" charset="0"/>
              <a:cs typeface="Calibri" pitchFamily="34" charset="0"/>
            </a:endParaRPr>
          </a:p>
          <a:p>
            <a:pPr marL="114300" indent="0">
              <a:buNone/>
            </a:pPr>
            <a:endParaRPr lang="en-IN" sz="2400" dirty="0">
              <a:solidFill>
                <a:srgbClr val="C00000"/>
              </a:solidFill>
              <a:latin typeface="Calibri" pitchFamily="34" charset="0"/>
              <a:cs typeface="Calibri" pitchFamily="34" charset="0"/>
            </a:endParaRPr>
          </a:p>
          <a:p>
            <a:pPr marL="114300" indent="0">
              <a:buNone/>
            </a:pPr>
            <a:r>
              <a:rPr lang="en-IN" sz="2400" dirty="0" smtClean="0">
                <a:solidFill>
                  <a:srgbClr val="C00000"/>
                </a:solidFill>
                <a:latin typeface="Calibri" pitchFamily="34" charset="0"/>
                <a:cs typeface="Calibri" pitchFamily="34" charset="0"/>
              </a:rPr>
              <a:t>Write the words two times in English notebook.</a:t>
            </a:r>
            <a:endParaRPr lang="en-IN" sz="2400" dirty="0">
              <a:solidFill>
                <a:srgbClr val="C00000"/>
              </a:solidFill>
              <a:latin typeface="Calibri" pitchFamily="34" charset="0"/>
              <a:cs typeface="Calibri"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47964" y="149968"/>
            <a:ext cx="4800600" cy="952500"/>
          </a:xfrm>
          <a:prstGeom prst="rect">
            <a:avLst/>
          </a:prstGeom>
        </p:spPr>
      </p:pic>
      <p:pic>
        <p:nvPicPr>
          <p:cNvPr id="5" name="Google Shape;90;p6"/>
          <p:cNvPicPr preferRelativeResize="0"/>
          <p:nvPr/>
        </p:nvPicPr>
        <p:blipFill rotWithShape="1">
          <a:blip r:embed="rId3">
            <a:alphaModFix/>
          </a:blip>
          <a:srcRect/>
          <a:stretch/>
        </p:blipFill>
        <p:spPr>
          <a:xfrm>
            <a:off x="7787575" y="4378875"/>
            <a:ext cx="1232526" cy="611875"/>
          </a:xfrm>
          <a:prstGeom prst="rect">
            <a:avLst/>
          </a:prstGeom>
          <a:noFill/>
          <a:ln>
            <a:noFill/>
          </a:ln>
        </p:spPr>
      </p:pic>
    </p:spTree>
    <p:extLst>
      <p:ext uri="{BB962C8B-B14F-4D97-AF65-F5344CB8AC3E}">
        <p14:creationId xmlns:p14="http://schemas.microsoft.com/office/powerpoint/2010/main" val="3729080882"/>
      </p:ext>
    </p:extLst>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1380</TotalTime>
  <Words>360</Words>
  <Application>Microsoft Office PowerPoint</Application>
  <PresentationFormat>On-screen Show (16:9)</PresentationFormat>
  <Paragraphs>60</Paragraphs>
  <Slides>11</Slides>
  <Notes>7</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Simple Light</vt:lpstr>
      <vt:lpstr>PowerPoint Presentation</vt:lpstr>
      <vt:lpstr>PowerPoint Presentation</vt:lpstr>
      <vt:lpstr>PowerPoint Presentation</vt:lpstr>
      <vt:lpstr>Let’s summarize the chapter </vt:lpstr>
      <vt:lpstr>Word Basket:</vt:lpstr>
      <vt:lpstr>PowerPoint Presentation</vt:lpstr>
      <vt:lpstr>1.         Who said this and to whom?</vt:lpstr>
      <vt:lpstr>2. Read these sentences. Write T for true and F for false:</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IPSITA PADHI</cp:lastModifiedBy>
  <cp:revision>93</cp:revision>
  <dcterms:modified xsi:type="dcterms:W3CDTF">2021-07-25T10:39:16Z</dcterms:modified>
</cp:coreProperties>
</file>