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313" r:id="rId3"/>
    <p:sldId id="326" r:id="rId4"/>
    <p:sldId id="319" r:id="rId5"/>
    <p:sldId id="327" r:id="rId6"/>
    <p:sldId id="328" r:id="rId7"/>
    <p:sldId id="329" r:id="rId8"/>
    <p:sldId id="330" r:id="rId9"/>
    <p:sldId id="331" r:id="rId10"/>
    <p:sldId id="317" r:id="rId11"/>
    <p:sldId id="262"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1" clrIdx="0"/>
  <p:cmAuthor id="1" name="IPSITA PADHI" initials="IP"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006600"/>
    <a:srgbClr val="CC0000"/>
    <a:srgbClr val="FF3399"/>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94660"/>
  </p:normalViewPr>
  <p:slideViewPr>
    <p:cSldViewPr snapToGrid="0">
      <p:cViewPr>
        <p:scale>
          <a:sx n="98" d="100"/>
          <a:sy n="98" d="100"/>
        </p:scale>
        <p:origin x="-606" y="-10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23" Type="http://customschemas.google.com/relationships/presentationmetadata" Target="metadata"/><Relationship Id="rId28"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3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7456859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The cat</a:t>
            </a:r>
            <a:r>
              <a:rPr lang="en-US" baseline="0" dirty="0" smtClean="0"/>
              <a:t> is sitting near the Sofa.</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FFFF00"/>
                </a:solidFill>
                <a:latin typeface="Calibri"/>
                <a:cs typeface="Calibri"/>
              </a:defRPr>
            </a:lvl1pPr>
          </a:lstStyle>
          <a:p>
            <a:endParaRPr/>
          </a:p>
        </p:txBody>
      </p:sp>
      <p:sp>
        <p:nvSpPr>
          <p:cNvPr id="3" name="Holder 3"/>
          <p:cNvSpPr>
            <a:spLocks noGrp="1"/>
          </p:cNvSpPr>
          <p:nvPr>
            <p:ph type="ftr" sz="quarter" idx="5"/>
          </p:nvPr>
        </p:nvSpPr>
        <p:spPr>
          <a:xfrm>
            <a:off x="3108960" y="4783454"/>
            <a:ext cx="2926080" cy="257175"/>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457200" y="4783454"/>
            <a:ext cx="2103120" cy="257175"/>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1/24/2022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11"/>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2"/>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2"/>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6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7382233" y="188477"/>
            <a:ext cx="1578401" cy="783575"/>
          </a:xfrm>
          <a:prstGeom prst="rect">
            <a:avLst/>
          </a:prstGeom>
          <a:noFill/>
          <a:ln>
            <a:noFill/>
          </a:ln>
        </p:spPr>
      </p:pic>
      <p:sp>
        <p:nvSpPr>
          <p:cNvPr id="57" name="Google Shape;57;p1"/>
          <p:cNvSpPr txBox="1"/>
          <p:nvPr/>
        </p:nvSpPr>
        <p:spPr>
          <a:xfrm>
            <a:off x="2054871" y="1942654"/>
            <a:ext cx="5746711" cy="172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smtClean="0">
                <a:solidFill>
                  <a:srgbClr val="000000"/>
                </a:solidFill>
                <a:latin typeface="Arial"/>
                <a:ea typeface="Arial"/>
                <a:cs typeface="Arial"/>
                <a:sym typeface="Arial"/>
              </a:rPr>
              <a:t>SESSION </a:t>
            </a:r>
            <a:r>
              <a:rPr lang="en" sz="1400" b="1" i="0" u="none" strike="noStrike" cap="none" dirty="0">
                <a:solidFill>
                  <a:srgbClr val="000000"/>
                </a:solidFill>
                <a:latin typeface="Arial"/>
                <a:ea typeface="Arial"/>
                <a:cs typeface="Arial"/>
                <a:sym typeface="Arial"/>
              </a:rPr>
              <a:t>: </a:t>
            </a:r>
            <a:r>
              <a:rPr lang="en" b="1" dirty="0"/>
              <a:t>9</a:t>
            </a:r>
            <a:endParaRPr dirty="0"/>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CLASS : </a:t>
            </a:r>
            <a:r>
              <a:rPr lang="en" sz="1400" b="1" i="0" u="none" strike="noStrike" cap="none" dirty="0" smtClean="0">
                <a:solidFill>
                  <a:srgbClr val="000000"/>
                </a:solidFill>
                <a:latin typeface="Arial"/>
                <a:ea typeface="Arial"/>
                <a:cs typeface="Arial"/>
                <a:sym typeface="Arial"/>
              </a:rPr>
              <a:t>II</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 </a:t>
            </a:r>
            <a:r>
              <a:rPr lang="en" b="1" dirty="0" smtClean="0"/>
              <a:t>ENGLISH</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a:t>
            </a:r>
            <a:r>
              <a:rPr lang="en" sz="1400" b="1" i="0" u="none" strike="noStrike" cap="none" dirty="0" smtClean="0">
                <a:solidFill>
                  <a:srgbClr val="000000"/>
                </a:solidFill>
                <a:latin typeface="Arial"/>
                <a:ea typeface="Arial"/>
                <a:cs typeface="Arial"/>
                <a:sym typeface="Arial"/>
              </a:rPr>
              <a:t>: 14</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smtClean="0">
                <a:solidFill>
                  <a:srgbClr val="000000"/>
                </a:solidFill>
                <a:latin typeface="Arial"/>
                <a:ea typeface="Arial"/>
                <a:cs typeface="Arial"/>
                <a:sym typeface="Arial"/>
              </a:rPr>
              <a:t>CHAPTER NAME : </a:t>
            </a:r>
            <a:r>
              <a:rPr lang="en-IN" sz="1400" b="1" i="0" u="none" strike="noStrike" cap="none" dirty="0" smtClean="0">
                <a:solidFill>
                  <a:srgbClr val="000000"/>
                </a:solidFill>
                <a:latin typeface="Arial"/>
                <a:ea typeface="Arial"/>
                <a:cs typeface="Arial"/>
                <a:sym typeface="Arial"/>
              </a:rPr>
              <a:t>PREPOSITIONS – UNDER, OVER, INSIDE,</a:t>
            </a:r>
          </a:p>
          <a:p>
            <a:pPr marL="0" marR="0" lvl="0" indent="0" algn="l" rtl="0">
              <a:lnSpc>
                <a:spcPct val="100000"/>
              </a:lnSpc>
              <a:spcBef>
                <a:spcPts val="0"/>
              </a:spcBef>
              <a:spcAft>
                <a:spcPts val="0"/>
              </a:spcAft>
              <a:buClr>
                <a:srgbClr val="000000"/>
              </a:buClr>
              <a:buSzPts val="1400"/>
              <a:buFont typeface="Arial"/>
              <a:buNone/>
            </a:pPr>
            <a:r>
              <a:rPr lang="en-IN" b="1" dirty="0"/>
              <a:t> </a:t>
            </a:r>
            <a:r>
              <a:rPr lang="en-IN" b="1" dirty="0" smtClean="0"/>
              <a:t>                              </a:t>
            </a:r>
            <a:r>
              <a:rPr lang="en-IN" sz="1400" b="1" i="0" u="none" strike="noStrike" cap="none" dirty="0" smtClean="0">
                <a:solidFill>
                  <a:srgbClr val="000000"/>
                </a:solidFill>
                <a:latin typeface="Arial"/>
                <a:ea typeface="Arial"/>
                <a:cs typeface="Arial"/>
                <a:sym typeface="Arial"/>
              </a:rPr>
              <a:t> OUTSIDE, BELOW, AT, IN, ON</a:t>
            </a:r>
            <a:endParaRPr dirty="0"/>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SUBTOPIC </a:t>
            </a:r>
            <a:r>
              <a:rPr lang="en" sz="1400" b="1" i="0" u="none" strike="noStrike" cap="none" dirty="0" smtClean="0">
                <a:solidFill>
                  <a:srgbClr val="000000"/>
                </a:solidFill>
                <a:latin typeface="Arial"/>
                <a:ea typeface="Arial"/>
                <a:cs typeface="Arial"/>
                <a:sym typeface="Arial"/>
              </a:rPr>
              <a:t>: EXPLANATION </a:t>
            </a:r>
            <a:r>
              <a:rPr lang="en" b="1" dirty="0" smtClean="0"/>
              <a:t>OF INSIDE, OUTSIDE AND BOOK</a:t>
            </a:r>
          </a:p>
          <a:p>
            <a:pPr marL="0" marR="0" lvl="0" indent="0" algn="l" rtl="0">
              <a:lnSpc>
                <a:spcPct val="100000"/>
              </a:lnSpc>
              <a:spcBef>
                <a:spcPts val="0"/>
              </a:spcBef>
              <a:spcAft>
                <a:spcPts val="0"/>
              </a:spcAft>
              <a:buClr>
                <a:srgbClr val="000000"/>
              </a:buClr>
              <a:buSzPts val="1400"/>
              <a:buFont typeface="Arial"/>
              <a:buNone/>
            </a:pPr>
            <a:r>
              <a:rPr lang="en" b="1" dirty="0"/>
              <a:t> </a:t>
            </a:r>
            <a:r>
              <a:rPr lang="en" b="1" dirty="0" smtClean="0"/>
              <a:t>                     EXERCISE - 1 AND 2</a:t>
            </a:r>
            <a:endParaRPr sz="1400" b="1"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OUTCOME:</a:t>
            </a:r>
            <a:endParaRPr sz="2200" b="1" i="0" u="none" strike="noStrike" cap="none" dirty="0">
              <a:solidFill>
                <a:srgbClr val="FF0000"/>
              </a:solidFill>
              <a:latin typeface="Arial"/>
              <a:ea typeface="Arial"/>
              <a:cs typeface="Arial"/>
              <a:sym typeface="Arial"/>
            </a:endParaRPr>
          </a:p>
        </p:txBody>
      </p:sp>
      <p:pic>
        <p:nvPicPr>
          <p:cNvPr id="5" name="Google Shape;62;p2"/>
          <p:cNvPicPr preferRelativeResize="0"/>
          <p:nvPr/>
        </p:nvPicPr>
        <p:blipFill rotWithShape="1">
          <a:blip r:embed="rId3">
            <a:alphaModFix/>
          </a:blip>
          <a:srcRect/>
          <a:stretch/>
        </p:blipFill>
        <p:spPr>
          <a:xfrm>
            <a:off x="7728449" y="196342"/>
            <a:ext cx="1232526" cy="611875"/>
          </a:xfrm>
          <a:prstGeom prst="rect">
            <a:avLst/>
          </a:prstGeom>
          <a:noFill/>
          <a:ln>
            <a:noFill/>
          </a:ln>
        </p:spPr>
      </p:pic>
      <p:sp>
        <p:nvSpPr>
          <p:cNvPr id="6" name="Google Shape;64;p2"/>
          <p:cNvSpPr txBox="1"/>
          <p:nvPr/>
        </p:nvSpPr>
        <p:spPr>
          <a:xfrm>
            <a:off x="272675" y="922016"/>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The students understand the topic </a:t>
            </a:r>
            <a:r>
              <a:rPr lang="en-US" sz="2400" b="1" i="1" dirty="0" smtClean="0">
                <a:latin typeface="Calibri" pitchFamily="34" charset="0"/>
                <a:cs typeface="Calibri" pitchFamily="34" charset="0"/>
              </a:rPr>
              <a:t>Preposition </a:t>
            </a:r>
            <a:r>
              <a:rPr lang="en-US" sz="2400" dirty="0" smtClean="0">
                <a:latin typeface="Calibri" pitchFamily="34" charset="0"/>
                <a:cs typeface="Calibri" pitchFamily="34" charset="0"/>
              </a:rPr>
              <a:t>and how to use it in a sentence.</a:t>
            </a:r>
          </a:p>
          <a:p>
            <a:pPr lvl="0">
              <a:buSzPts val="1400"/>
            </a:pPr>
            <a:r>
              <a:rPr lang="en-US" sz="2400" dirty="0" smtClean="0">
                <a:latin typeface="Calibri" pitchFamily="34" charset="0"/>
                <a:ea typeface="Calibri"/>
                <a:cs typeface="Calibri" pitchFamily="34" charset="0"/>
                <a:sym typeface="Calibri"/>
              </a:rPr>
              <a:t>Recognize prepositions and their objects.</a:t>
            </a: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8380368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Google Shape;62;p2"/>
          <p:cNvPicPr preferRelativeResize="0"/>
          <p:nvPr/>
        </p:nvPicPr>
        <p:blipFill rotWithShape="1">
          <a:blip r:embed="rId3">
            <a:alphaModFix/>
          </a:blip>
          <a:srcRect/>
          <a:stretch/>
        </p:blipFill>
        <p:spPr>
          <a:xfrm>
            <a:off x="7882290" y="149775"/>
            <a:ext cx="1232526" cy="611875"/>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28449" y="196342"/>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400" b="1" i="0" u="none" strike="noStrike" cap="none" dirty="0">
                <a:solidFill>
                  <a:srgbClr val="FF0000"/>
                </a:solidFill>
                <a:latin typeface="Calibri" pitchFamily="34" charset="0"/>
                <a:cs typeface="Calibri" pitchFamily="34" charset="0"/>
                <a:sym typeface="Arial"/>
              </a:rPr>
              <a:t>LEARNING OBJECTIVE :</a:t>
            </a:r>
            <a:endParaRPr sz="2400" b="1" i="0" u="none" strike="noStrike" cap="none" dirty="0">
              <a:solidFill>
                <a:srgbClr val="FF0000"/>
              </a:solidFill>
              <a:latin typeface="Calibri" pitchFamily="34" charset="0"/>
              <a:cs typeface="Calibri" pitchFamily="34" charset="0"/>
              <a:sym typeface="Arial"/>
            </a:endParaRPr>
          </a:p>
        </p:txBody>
      </p:sp>
      <p:sp>
        <p:nvSpPr>
          <p:cNvPr id="5" name="Google Shape;64;p2"/>
          <p:cNvSpPr txBox="1"/>
          <p:nvPr/>
        </p:nvSpPr>
        <p:spPr>
          <a:xfrm>
            <a:off x="272675" y="1036316"/>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The students will learn </a:t>
            </a:r>
            <a:r>
              <a:rPr lang="en-US" sz="2400" dirty="0" smtClean="0">
                <a:latin typeface="Calibri" pitchFamily="34" charset="0"/>
                <a:cs typeface="Calibri" pitchFamily="34" charset="0"/>
              </a:rPr>
              <a:t>about the prepositions, which tell us where a thing is.</a:t>
            </a:r>
            <a:r>
              <a:rPr lang="en-US" sz="2400" dirty="0">
                <a:latin typeface="Calibri" pitchFamily="34" charset="0"/>
                <a:cs typeface="Calibri" pitchFamily="34" charset="0"/>
              </a:rPr>
              <a:t/>
            </a:r>
            <a:br>
              <a:rPr lang="en-US" sz="2400" dirty="0">
                <a:latin typeface="Calibri" pitchFamily="34" charset="0"/>
                <a:cs typeface="Calibri" pitchFamily="34" charset="0"/>
              </a:rPr>
            </a:br>
            <a:r>
              <a:rPr lang="en-US" sz="2400" dirty="0">
                <a:latin typeface="Calibri" pitchFamily="34" charset="0"/>
                <a:cs typeface="Calibri" pitchFamily="34" charset="0"/>
              </a:rPr>
              <a:t/>
            </a:r>
            <a:br>
              <a:rPr lang="en-US" sz="2400" dirty="0">
                <a:latin typeface="Calibri" pitchFamily="34" charset="0"/>
                <a:cs typeface="Calibri" pitchFamily="34" charset="0"/>
              </a:rPr>
            </a:br>
            <a:endParaRPr lang="en-US" sz="2400" dirty="0">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5" name="Picture 7" descr="Let&amp;#39;s Summarize with Somebody.Wanted.But.So by First Grade Journal"/>
          <p:cNvPicPr>
            <a:picLocks noChangeAspect="1" noChangeArrowheads="1"/>
          </p:cNvPicPr>
          <p:nvPr/>
        </p:nvPicPr>
        <p:blipFill rotWithShape="1">
          <a:blip r:embed="rId2">
            <a:extLst>
              <a:ext uri="{28A0092B-C50C-407E-A947-70E740481C1C}">
                <a14:useLocalDpi xmlns:a14="http://schemas.microsoft.com/office/drawing/2010/main" val="0"/>
              </a:ext>
            </a:extLst>
          </a:blip>
          <a:srcRect l="17002" r="17674" b="26761"/>
          <a:stretch/>
        </p:blipFill>
        <p:spPr bwMode="auto">
          <a:xfrm>
            <a:off x="2879386" y="0"/>
            <a:ext cx="1420239" cy="1196502"/>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62;p2"/>
          <p:cNvPicPr preferRelativeResize="0"/>
          <p:nvPr/>
        </p:nvPicPr>
        <p:blipFill rotWithShape="1">
          <a:blip r:embed="rId3">
            <a:alphaModFix/>
          </a:blip>
          <a:srcRect/>
          <a:stretch/>
        </p:blipFill>
        <p:spPr>
          <a:xfrm>
            <a:off x="7728449" y="196342"/>
            <a:ext cx="1232526" cy="611875"/>
          </a:xfrm>
          <a:prstGeom prst="rect">
            <a:avLst/>
          </a:prstGeom>
          <a:noFill/>
          <a:ln>
            <a:noFill/>
          </a:ln>
        </p:spPr>
      </p:pic>
      <p:sp>
        <p:nvSpPr>
          <p:cNvPr id="2" name="Rectangle 1"/>
          <p:cNvSpPr/>
          <p:nvPr/>
        </p:nvSpPr>
        <p:spPr>
          <a:xfrm>
            <a:off x="355059" y="1318955"/>
            <a:ext cx="7889132" cy="2862322"/>
          </a:xfrm>
          <a:prstGeom prst="rect">
            <a:avLst/>
          </a:prstGeom>
        </p:spPr>
        <p:txBody>
          <a:bodyPr wrap="square">
            <a:spAutoFit/>
          </a:bodyPr>
          <a:lstStyle/>
          <a:p>
            <a:pPr marL="285750" indent="-285750">
              <a:buFont typeface="Wingdings" pitchFamily="2" charset="2"/>
              <a:buChar char="q"/>
            </a:pPr>
            <a:r>
              <a:rPr lang="en-US" sz="1800" b="1" dirty="0">
                <a:solidFill>
                  <a:srgbClr val="00B050"/>
                </a:solidFill>
                <a:latin typeface="Calibri" pitchFamily="34" charset="0"/>
                <a:cs typeface="Calibri" pitchFamily="34" charset="0"/>
              </a:rPr>
              <a:t>Prepositions are words that show position and time in a </a:t>
            </a:r>
            <a:r>
              <a:rPr lang="en-US" sz="1800" b="1" dirty="0" smtClean="0">
                <a:solidFill>
                  <a:srgbClr val="00B050"/>
                </a:solidFill>
                <a:latin typeface="Calibri" pitchFamily="34" charset="0"/>
                <a:cs typeface="Calibri" pitchFamily="34" charset="0"/>
              </a:rPr>
              <a:t>sentence.</a:t>
            </a:r>
          </a:p>
          <a:p>
            <a:pPr marL="285750" indent="-285750">
              <a:buFont typeface="Wingdings" pitchFamily="2" charset="2"/>
              <a:buChar char="q"/>
            </a:pPr>
            <a:r>
              <a:rPr lang="en-US" sz="1800" dirty="0" smtClean="0">
                <a:solidFill>
                  <a:srgbClr val="C00000"/>
                </a:solidFill>
                <a:latin typeface="Calibri" pitchFamily="34" charset="0"/>
                <a:cs typeface="Calibri" pitchFamily="34" charset="0"/>
              </a:rPr>
              <a:t>In and on </a:t>
            </a:r>
            <a:r>
              <a:rPr lang="en-US" sz="1800" dirty="0" smtClean="0">
                <a:solidFill>
                  <a:srgbClr val="00B050"/>
                </a:solidFill>
                <a:latin typeface="Calibri" pitchFamily="34" charset="0"/>
                <a:cs typeface="Calibri" pitchFamily="34" charset="0"/>
              </a:rPr>
              <a:t>are prepositions of place and time.</a:t>
            </a:r>
          </a:p>
          <a:p>
            <a:pPr marL="285750" indent="-285750">
              <a:buFont typeface="Wingdings" pitchFamily="2" charset="2"/>
              <a:buChar char="q"/>
            </a:pPr>
            <a:r>
              <a:rPr lang="en-US" sz="1800" dirty="0" smtClean="0">
                <a:solidFill>
                  <a:srgbClr val="C00000"/>
                </a:solidFill>
                <a:latin typeface="Calibri" pitchFamily="34" charset="0"/>
                <a:cs typeface="Calibri" pitchFamily="34" charset="0"/>
              </a:rPr>
              <a:t>In</a:t>
            </a:r>
            <a:r>
              <a:rPr lang="en-US" sz="1800" dirty="0" smtClean="0">
                <a:solidFill>
                  <a:srgbClr val="00B050"/>
                </a:solidFill>
                <a:latin typeface="Calibri" pitchFamily="34" charset="0"/>
                <a:cs typeface="Calibri" pitchFamily="34" charset="0"/>
              </a:rPr>
              <a:t> </a:t>
            </a:r>
            <a:r>
              <a:rPr lang="en-US" sz="1800" dirty="0">
                <a:solidFill>
                  <a:srgbClr val="00B050"/>
                </a:solidFill>
                <a:latin typeface="Calibri" pitchFamily="34" charset="0"/>
                <a:cs typeface="Calibri" pitchFamily="34" charset="0"/>
              </a:rPr>
              <a:t>is also used to talk about a period of time such </a:t>
            </a:r>
            <a:r>
              <a:rPr lang="en-US" sz="1800" dirty="0" smtClean="0">
                <a:solidFill>
                  <a:srgbClr val="00B050"/>
                </a:solidFill>
                <a:latin typeface="Calibri" pitchFamily="34" charset="0"/>
                <a:cs typeface="Calibri" pitchFamily="34" charset="0"/>
              </a:rPr>
              <a:t>as </a:t>
            </a:r>
            <a:r>
              <a:rPr lang="en-US" sz="1800" dirty="0">
                <a:solidFill>
                  <a:srgbClr val="00B050"/>
                </a:solidFill>
                <a:latin typeface="Calibri" pitchFamily="34" charset="0"/>
                <a:cs typeface="Calibri" pitchFamily="34" charset="0"/>
              </a:rPr>
              <a:t>days, years, months and </a:t>
            </a:r>
            <a:r>
              <a:rPr lang="en-US" sz="1800" dirty="0" smtClean="0">
                <a:solidFill>
                  <a:srgbClr val="00B050"/>
                </a:solidFill>
                <a:latin typeface="Calibri" pitchFamily="34" charset="0"/>
                <a:cs typeface="Calibri" pitchFamily="34" charset="0"/>
              </a:rPr>
              <a:t>seasons.</a:t>
            </a:r>
          </a:p>
          <a:p>
            <a:pPr marL="285750" indent="-285750">
              <a:buFont typeface="Wingdings" pitchFamily="2" charset="2"/>
              <a:buChar char="q"/>
            </a:pPr>
            <a:r>
              <a:rPr lang="en-US" sz="1800" dirty="0" smtClean="0">
                <a:solidFill>
                  <a:srgbClr val="C00000"/>
                </a:solidFill>
                <a:latin typeface="Calibri" pitchFamily="34" charset="0"/>
                <a:cs typeface="Calibri" pitchFamily="34" charset="0"/>
              </a:rPr>
              <a:t>On</a:t>
            </a:r>
            <a:r>
              <a:rPr lang="en-US" sz="1800" dirty="0" smtClean="0">
                <a:solidFill>
                  <a:srgbClr val="00B050"/>
                </a:solidFill>
                <a:latin typeface="Calibri" pitchFamily="34" charset="0"/>
                <a:cs typeface="Calibri" pitchFamily="34" charset="0"/>
              </a:rPr>
              <a:t> </a:t>
            </a:r>
            <a:r>
              <a:rPr lang="en-US" sz="1800" dirty="0">
                <a:solidFill>
                  <a:srgbClr val="00B050"/>
                </a:solidFill>
                <a:latin typeface="Calibri" pitchFamily="34" charset="0"/>
                <a:cs typeface="Calibri" pitchFamily="34" charset="0"/>
              </a:rPr>
              <a:t>is also used to talk about a day or date on which a particular event </a:t>
            </a:r>
            <a:r>
              <a:rPr lang="en-US" sz="1800" dirty="0" smtClean="0">
                <a:solidFill>
                  <a:srgbClr val="00B050"/>
                </a:solidFill>
                <a:latin typeface="Calibri" pitchFamily="34" charset="0"/>
                <a:cs typeface="Calibri" pitchFamily="34" charset="0"/>
              </a:rPr>
              <a:t>happens.</a:t>
            </a:r>
          </a:p>
          <a:p>
            <a:pPr marL="285750" indent="-285750">
              <a:buFont typeface="Wingdings" pitchFamily="2" charset="2"/>
              <a:buChar char="q"/>
            </a:pPr>
            <a:r>
              <a:rPr lang="en-US" sz="1800" dirty="0">
                <a:solidFill>
                  <a:srgbClr val="C00000"/>
                </a:solidFill>
                <a:latin typeface="Calibri" pitchFamily="34" charset="0"/>
                <a:cs typeface="Calibri" pitchFamily="34" charset="0"/>
              </a:rPr>
              <a:t>A</a:t>
            </a:r>
            <a:r>
              <a:rPr lang="en-US" sz="1800" dirty="0" smtClean="0">
                <a:solidFill>
                  <a:srgbClr val="C00000"/>
                </a:solidFill>
                <a:latin typeface="Calibri" pitchFamily="34" charset="0"/>
                <a:cs typeface="Calibri" pitchFamily="34" charset="0"/>
              </a:rPr>
              <a:t>t</a:t>
            </a:r>
            <a:r>
              <a:rPr lang="en-US" sz="1800" dirty="0" smtClean="0">
                <a:solidFill>
                  <a:srgbClr val="00B050"/>
                </a:solidFill>
                <a:latin typeface="Calibri" pitchFamily="34" charset="0"/>
                <a:cs typeface="Calibri" pitchFamily="34" charset="0"/>
              </a:rPr>
              <a:t> </a:t>
            </a:r>
            <a:r>
              <a:rPr lang="en-US" sz="1800" dirty="0">
                <a:solidFill>
                  <a:srgbClr val="00B050"/>
                </a:solidFill>
                <a:latin typeface="Calibri" pitchFamily="34" charset="0"/>
                <a:cs typeface="Calibri" pitchFamily="34" charset="0"/>
              </a:rPr>
              <a:t>is used to talk about specific time or </a:t>
            </a:r>
            <a:r>
              <a:rPr lang="en-US" sz="1800" dirty="0" smtClean="0">
                <a:solidFill>
                  <a:srgbClr val="00B050"/>
                </a:solidFill>
                <a:latin typeface="Calibri" pitchFamily="34" charset="0"/>
                <a:cs typeface="Calibri" pitchFamily="34" charset="0"/>
              </a:rPr>
              <a:t>place.</a:t>
            </a:r>
          </a:p>
          <a:p>
            <a:pPr marL="285750" indent="-285750">
              <a:buFont typeface="Wingdings" pitchFamily="2" charset="2"/>
              <a:buChar char="q"/>
            </a:pPr>
            <a:r>
              <a:rPr lang="en-US" sz="1800" dirty="0" smtClean="0">
                <a:solidFill>
                  <a:srgbClr val="C00000"/>
                </a:solidFill>
                <a:latin typeface="Calibri" pitchFamily="34" charset="0"/>
                <a:cs typeface="Calibri" pitchFamily="34" charset="0"/>
              </a:rPr>
              <a:t>Under</a:t>
            </a:r>
            <a:r>
              <a:rPr lang="en-US" sz="1800" dirty="0" smtClean="0">
                <a:solidFill>
                  <a:srgbClr val="00B050"/>
                </a:solidFill>
                <a:latin typeface="Calibri" pitchFamily="34" charset="0"/>
                <a:cs typeface="Calibri" pitchFamily="34" charset="0"/>
              </a:rPr>
              <a:t> </a:t>
            </a:r>
            <a:r>
              <a:rPr lang="en-US" sz="1800" dirty="0">
                <a:solidFill>
                  <a:srgbClr val="00B050"/>
                </a:solidFill>
                <a:latin typeface="Calibri" pitchFamily="34" charset="0"/>
                <a:cs typeface="Calibri" pitchFamily="34" charset="0"/>
              </a:rPr>
              <a:t>is used when someone or something is below something else</a:t>
            </a:r>
            <a:r>
              <a:rPr lang="en-US" sz="1800" dirty="0" smtClean="0">
                <a:solidFill>
                  <a:srgbClr val="00B050"/>
                </a:solidFill>
                <a:latin typeface="Calibri" pitchFamily="34" charset="0"/>
                <a:cs typeface="Calibri" pitchFamily="34" charset="0"/>
              </a:rPr>
              <a:t>.</a:t>
            </a:r>
          </a:p>
          <a:p>
            <a:pPr marL="285750" indent="-285750">
              <a:buFont typeface="Wingdings" pitchFamily="2" charset="2"/>
              <a:buChar char="q"/>
            </a:pPr>
            <a:r>
              <a:rPr lang="en-US" sz="1800" dirty="0">
                <a:solidFill>
                  <a:srgbClr val="C00000"/>
                </a:solidFill>
                <a:latin typeface="Calibri" pitchFamily="34" charset="0"/>
                <a:cs typeface="Calibri" pitchFamily="34" charset="0"/>
              </a:rPr>
              <a:t>Over</a:t>
            </a:r>
            <a:r>
              <a:rPr lang="en-US" sz="1800" dirty="0">
                <a:solidFill>
                  <a:srgbClr val="00B050"/>
                </a:solidFill>
                <a:latin typeface="Calibri" pitchFamily="34" charset="0"/>
                <a:cs typeface="Calibri" pitchFamily="34" charset="0"/>
              </a:rPr>
              <a:t> is used when someone or something is above something </a:t>
            </a:r>
            <a:r>
              <a:rPr lang="en-US" sz="1800" dirty="0" smtClean="0">
                <a:solidFill>
                  <a:srgbClr val="00B050"/>
                </a:solidFill>
                <a:latin typeface="Calibri" pitchFamily="34" charset="0"/>
                <a:cs typeface="Calibri" pitchFamily="34" charset="0"/>
              </a:rPr>
              <a:t>else.</a:t>
            </a:r>
          </a:p>
          <a:p>
            <a:pPr marL="285750" indent="-285750">
              <a:buFont typeface="Wingdings" pitchFamily="2" charset="2"/>
              <a:buChar char="q"/>
            </a:pPr>
            <a:r>
              <a:rPr lang="en-US" sz="1800" dirty="0" smtClean="0">
                <a:solidFill>
                  <a:srgbClr val="C00000"/>
                </a:solidFill>
                <a:latin typeface="Calibri" pitchFamily="34" charset="0"/>
                <a:cs typeface="Calibri" pitchFamily="34" charset="0"/>
              </a:rPr>
              <a:t>Below</a:t>
            </a:r>
            <a:r>
              <a:rPr lang="en-US" sz="1800" dirty="0" smtClean="0">
                <a:solidFill>
                  <a:srgbClr val="00B050"/>
                </a:solidFill>
                <a:latin typeface="Calibri" pitchFamily="34" charset="0"/>
                <a:cs typeface="Calibri" pitchFamily="34" charset="0"/>
              </a:rPr>
              <a:t> </a:t>
            </a:r>
            <a:r>
              <a:rPr lang="en-US" sz="1800" dirty="0">
                <a:solidFill>
                  <a:srgbClr val="00B050"/>
                </a:solidFill>
                <a:latin typeface="Calibri" pitchFamily="34" charset="0"/>
                <a:cs typeface="Calibri" pitchFamily="34" charset="0"/>
              </a:rPr>
              <a:t>is used when something is kept/placed at a position lower than something else</a:t>
            </a:r>
            <a:r>
              <a:rPr lang="en-US" sz="1800" dirty="0" smtClean="0">
                <a:solidFill>
                  <a:srgbClr val="00B050"/>
                </a:solidFill>
                <a:latin typeface="Calibri" pitchFamily="34" charset="0"/>
                <a:cs typeface="Calibri" pitchFamily="34" charset="0"/>
              </a:rPr>
              <a:t>.</a:t>
            </a:r>
            <a:endParaRPr lang="en-IN" sz="1800" dirty="0">
              <a:solidFill>
                <a:srgbClr val="00B050"/>
              </a:solidFill>
              <a:latin typeface="Calibri" pitchFamily="34" charset="0"/>
              <a:cs typeface="Calibri" pitchFamily="34" charset="0"/>
            </a:endParaRPr>
          </a:p>
        </p:txBody>
      </p:sp>
    </p:spTree>
    <p:extLst>
      <p:ext uri="{BB962C8B-B14F-4D97-AF65-F5344CB8AC3E}">
        <p14:creationId xmlns:p14="http://schemas.microsoft.com/office/powerpoint/2010/main" val="2624742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ChangeArrowheads="1"/>
          </p:cNvSpPr>
          <p:nvPr/>
        </p:nvSpPr>
        <p:spPr bwMode="auto">
          <a:xfrm>
            <a:off x="0" y="0"/>
            <a:ext cx="8844455"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28600" fontAlgn="base">
              <a:spcBef>
                <a:spcPct val="0"/>
              </a:spcBef>
              <a:spcAft>
                <a:spcPct val="0"/>
              </a:spcAft>
              <a:buClrTx/>
              <a:tabLst>
                <a:tab pos="660400" algn="l"/>
              </a:tabLst>
            </a:pPr>
            <a:endParaRPr lang="en-US" sz="2000" b="1" dirty="0" smtClean="0">
              <a:solidFill>
                <a:srgbClr val="00B050"/>
              </a:solidFill>
              <a:latin typeface="Arial" pitchFamily="34" charset="0"/>
              <a:ea typeface="Carlito"/>
              <a:cs typeface="Carlito"/>
            </a:endParaRPr>
          </a:p>
          <a:p>
            <a:pPr marL="0" marR="0" lvl="0" indent="228600" algn="l" defTabSz="914400" rtl="0" eaLnBrk="1" fontAlgn="base" latinLnBrk="0" hangingPunct="1">
              <a:lnSpc>
                <a:spcPct val="100000"/>
              </a:lnSpc>
              <a:spcBef>
                <a:spcPct val="0"/>
              </a:spcBef>
              <a:spcAft>
                <a:spcPct val="0"/>
              </a:spcAft>
              <a:buClrTx/>
              <a:buSzTx/>
              <a:tabLst>
                <a:tab pos="660400" algn="l"/>
              </a:tabLst>
            </a:pPr>
            <a:r>
              <a:rPr lang="en-US" sz="2000" b="1" u="sng" dirty="0" smtClean="0">
                <a:solidFill>
                  <a:srgbClr val="C00000"/>
                </a:solidFill>
              </a:rPr>
              <a:t>Inside and outside:</a:t>
            </a:r>
            <a:endParaRPr lang="en-US" sz="2000" b="1" dirty="0" smtClean="0">
              <a:solidFill>
                <a:srgbClr val="C00000"/>
              </a:solidFill>
            </a:endParaRPr>
          </a:p>
          <a:p>
            <a:r>
              <a:rPr lang="en-US" sz="2000" b="1" dirty="0" smtClean="0">
                <a:solidFill>
                  <a:srgbClr val="FF0000"/>
                </a:solidFill>
              </a:rPr>
              <a:t> </a:t>
            </a:r>
            <a:r>
              <a:rPr lang="en-US" sz="2000" dirty="0" smtClean="0">
                <a:solidFill>
                  <a:srgbClr val="00B0F0"/>
                </a:solidFill>
              </a:rPr>
              <a:t> </a:t>
            </a:r>
          </a:p>
          <a:p>
            <a:r>
              <a:rPr lang="en-US" sz="2000" dirty="0" smtClean="0">
                <a:solidFill>
                  <a:srgbClr val="00B0F0"/>
                </a:solidFill>
              </a:rPr>
              <a:t>inside </a:t>
            </a:r>
            <a:r>
              <a:rPr lang="en-US" sz="2000" dirty="0" smtClean="0"/>
              <a:t>is used to say about something is within something else.</a:t>
            </a:r>
          </a:p>
          <a:p>
            <a:endParaRPr lang="en-US" sz="2000" dirty="0" smtClean="0"/>
          </a:p>
          <a:p>
            <a:r>
              <a:rPr lang="en-US" sz="2000" dirty="0" smtClean="0">
                <a:solidFill>
                  <a:srgbClr val="00B0F0"/>
                </a:solidFill>
              </a:rPr>
              <a:t>Outside </a:t>
            </a:r>
            <a:r>
              <a:rPr lang="en-US" sz="2000" dirty="0"/>
              <a:t>is used to say about something is </a:t>
            </a:r>
            <a:r>
              <a:rPr lang="en-US" sz="2000" dirty="0" smtClean="0"/>
              <a:t>out of </a:t>
            </a:r>
            <a:r>
              <a:rPr lang="en-US" sz="2000" dirty="0"/>
              <a:t>something else</a:t>
            </a:r>
            <a:r>
              <a:rPr lang="en-US" sz="2000" dirty="0" smtClean="0"/>
              <a:t>. It is opposite of inside.</a:t>
            </a:r>
            <a:endParaRPr lang="en-US" sz="2000" dirty="0"/>
          </a:p>
          <a:p>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8" name="Rectangle 6"/>
          <p:cNvSpPr>
            <a:spLocks noChangeArrowheads="1"/>
          </p:cNvSpPr>
          <p:nvPr/>
        </p:nvSpPr>
        <p:spPr bwMode="auto">
          <a:xfrm>
            <a:off x="0" y="463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Carlito"/>
                <a:cs typeface="Carlito"/>
              </a:rPr>
              <a:t/>
            </a:r>
            <a:br>
              <a:rPr kumimoji="0" lang="en-US" sz="1200" b="0" i="0" u="none" strike="noStrike" cap="none" normalizeH="0" baseline="0" smtClean="0">
                <a:ln>
                  <a:noFill/>
                </a:ln>
                <a:solidFill>
                  <a:schemeClr val="tx1"/>
                </a:solidFill>
                <a:effectLst/>
                <a:latin typeface="Arial" pitchFamily="34" charset="0"/>
                <a:ea typeface="Carlito"/>
                <a:cs typeface="Carlito"/>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Rectangle 17"/>
          <p:cNvSpPr/>
          <p:nvPr/>
        </p:nvSpPr>
        <p:spPr>
          <a:xfrm>
            <a:off x="204449" y="2283126"/>
            <a:ext cx="1545020" cy="307777"/>
          </a:xfrm>
          <a:prstGeom prst="rect">
            <a:avLst/>
          </a:prstGeom>
        </p:spPr>
        <p:txBody>
          <a:bodyPr wrap="square">
            <a:spAutoFit/>
          </a:bodyPr>
          <a:lstStyle/>
          <a:p>
            <a:pPr lvl="0" indent="228600" fontAlgn="base">
              <a:spcBef>
                <a:spcPct val="0"/>
              </a:spcBef>
              <a:spcAft>
                <a:spcPct val="0"/>
              </a:spcAft>
              <a:buClrTx/>
              <a:tabLst>
                <a:tab pos="660400" algn="l"/>
              </a:tabLst>
            </a:pPr>
            <a:r>
              <a:rPr lang="en-US" b="1" dirty="0" smtClean="0">
                <a:solidFill>
                  <a:srgbClr val="0070C0"/>
                </a:solidFill>
                <a:latin typeface="Arial" pitchFamily="34" charset="0"/>
                <a:ea typeface="Carlito"/>
                <a:cs typeface="Carlito"/>
              </a:rPr>
              <a:t>Example – </a:t>
            </a:r>
            <a:endParaRPr lang="en-US" sz="2000" b="1" dirty="0" smtClean="0">
              <a:solidFill>
                <a:srgbClr val="0070C0"/>
              </a:solidFill>
              <a:latin typeface="Arial" pitchFamily="34" charset="0"/>
              <a:cs typeface="Arial" pitchFamily="34" charset="0"/>
            </a:endParaRPr>
          </a:p>
        </p:txBody>
      </p:sp>
      <p:sp>
        <p:nvSpPr>
          <p:cNvPr id="20" name="Rectangle 19"/>
          <p:cNvSpPr/>
          <p:nvPr/>
        </p:nvSpPr>
        <p:spPr>
          <a:xfrm>
            <a:off x="754900" y="4287298"/>
            <a:ext cx="3015569" cy="307777"/>
          </a:xfrm>
          <a:prstGeom prst="rect">
            <a:avLst/>
          </a:prstGeom>
          <a:solidFill>
            <a:schemeClr val="bg1"/>
          </a:solidFill>
        </p:spPr>
        <p:txBody>
          <a:bodyPr wrap="none">
            <a:spAutoFit/>
          </a:bodyPr>
          <a:lstStyle/>
          <a:p>
            <a:r>
              <a:rPr lang="en-US" b="1" dirty="0" smtClean="0">
                <a:latin typeface="Lucida Calligraphy" pitchFamily="66" charset="0"/>
              </a:rPr>
              <a:t>This dog is </a:t>
            </a:r>
            <a:r>
              <a:rPr lang="en-US" b="1" dirty="0" smtClean="0">
                <a:solidFill>
                  <a:srgbClr val="FF3399"/>
                </a:solidFill>
                <a:latin typeface="Lucida Calligraphy" pitchFamily="66" charset="0"/>
              </a:rPr>
              <a:t>outside</a:t>
            </a:r>
            <a:r>
              <a:rPr lang="en-US" b="1" dirty="0" smtClean="0">
                <a:latin typeface="Lucida Calligraphy" pitchFamily="66" charset="0"/>
              </a:rPr>
              <a:t> the kennel.</a:t>
            </a:r>
            <a:endParaRPr lang="en-US" b="1" dirty="0">
              <a:latin typeface="Lucida Calligraphy" pitchFamily="66" charset="0"/>
            </a:endParaRPr>
          </a:p>
        </p:txBody>
      </p:sp>
      <p:pic>
        <p:nvPicPr>
          <p:cNvPr id="9" name="Google Shape;62;p2"/>
          <p:cNvPicPr preferRelativeResize="0"/>
          <p:nvPr/>
        </p:nvPicPr>
        <p:blipFill rotWithShape="1">
          <a:blip r:embed="rId3">
            <a:alphaModFix/>
          </a:blip>
          <a:srcRect/>
          <a:stretch/>
        </p:blipFill>
        <p:spPr>
          <a:xfrm>
            <a:off x="7830049" y="89022"/>
            <a:ext cx="1232526" cy="611875"/>
          </a:xfrm>
          <a:prstGeom prst="rect">
            <a:avLst/>
          </a:prstGeom>
          <a:noFill/>
          <a:ln>
            <a:noFill/>
          </a:ln>
        </p:spPr>
      </p:pic>
      <p:pic>
        <p:nvPicPr>
          <p:cNvPr id="1026" name="Picture 2" descr="Inside Outside Vector Art, Icons, and Graphics for Free Downloa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69600" y="1971158"/>
            <a:ext cx="3067050" cy="19050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5269522" y="4441186"/>
            <a:ext cx="2953053" cy="307777"/>
          </a:xfrm>
          <a:prstGeom prst="rect">
            <a:avLst/>
          </a:prstGeom>
          <a:solidFill>
            <a:schemeClr val="bg1"/>
          </a:solidFill>
        </p:spPr>
        <p:txBody>
          <a:bodyPr wrap="none">
            <a:spAutoFit/>
          </a:bodyPr>
          <a:lstStyle/>
          <a:p>
            <a:r>
              <a:rPr lang="en-US" b="1" dirty="0" smtClean="0">
                <a:latin typeface="Lucida Calligraphy" pitchFamily="66" charset="0"/>
              </a:rPr>
              <a:t>That dog is </a:t>
            </a:r>
            <a:r>
              <a:rPr lang="en-US" b="1" dirty="0" smtClean="0">
                <a:solidFill>
                  <a:srgbClr val="FF3399"/>
                </a:solidFill>
                <a:latin typeface="Lucida Calligraphy" pitchFamily="66" charset="0"/>
              </a:rPr>
              <a:t>inside</a:t>
            </a:r>
            <a:r>
              <a:rPr lang="en-US" b="1" dirty="0" smtClean="0">
                <a:latin typeface="Lucida Calligraphy" pitchFamily="66" charset="0"/>
              </a:rPr>
              <a:t> the kennel.</a:t>
            </a:r>
            <a:endParaRPr lang="en-US" b="1" dirty="0">
              <a:latin typeface="Lucida Calligraphy" pitchFamily="66" charset="0"/>
            </a:endParaRPr>
          </a:p>
        </p:txBody>
      </p:sp>
      <p:sp>
        <p:nvSpPr>
          <p:cNvPr id="2" name="Right Arrow 1"/>
          <p:cNvSpPr/>
          <p:nvPr/>
        </p:nvSpPr>
        <p:spPr>
          <a:xfrm rot="19793106">
            <a:off x="1749469" y="3297676"/>
            <a:ext cx="719847" cy="5784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Right Arrow 12"/>
          <p:cNvSpPr/>
          <p:nvPr/>
        </p:nvSpPr>
        <p:spPr>
          <a:xfrm rot="13114412">
            <a:off x="5891880" y="3484935"/>
            <a:ext cx="1774526" cy="5784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010649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checkerboard(across)">
                                      <p:cBhvr>
                                        <p:cTn id="7" dur="500"/>
                                        <p:tgtEl>
                                          <p:spTgt spid="1843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checkerboard(across)">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down)">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checkerboard(across)">
                                      <p:cBhvr>
                                        <p:cTn id="26" dur="500"/>
                                        <p:tgtEl>
                                          <p:spTgt spid="2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down)">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checkerboard(across)">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 grpId="0"/>
      <p:bldP spid="20" grpId="0" animBg="1"/>
      <p:bldP spid="11" grpId="0" animBg="1"/>
      <p:bldP spid="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nside Car Clip Art - Royalty Free - GoGraph"/>
          <p:cNvPicPr>
            <a:picLocks noChangeAspect="1" noChangeArrowheads="1"/>
          </p:cNvPicPr>
          <p:nvPr/>
        </p:nvPicPr>
        <p:blipFill rotWithShape="1">
          <a:blip r:embed="rId2">
            <a:extLst>
              <a:ext uri="{28A0092B-C50C-407E-A947-70E740481C1C}">
                <a14:useLocalDpi xmlns:a14="http://schemas.microsoft.com/office/drawing/2010/main" val="0"/>
              </a:ext>
            </a:extLst>
          </a:blip>
          <a:srcRect b="7938"/>
          <a:stretch/>
        </p:blipFill>
        <p:spPr bwMode="auto">
          <a:xfrm>
            <a:off x="1079703" y="409743"/>
            <a:ext cx="2476500" cy="170116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41426" y="2524837"/>
            <a:ext cx="3223959" cy="307777"/>
          </a:xfrm>
          <a:prstGeom prst="rect">
            <a:avLst/>
          </a:prstGeom>
          <a:solidFill>
            <a:schemeClr val="bg1"/>
          </a:solidFill>
        </p:spPr>
        <p:txBody>
          <a:bodyPr wrap="none">
            <a:spAutoFit/>
          </a:bodyPr>
          <a:lstStyle/>
          <a:p>
            <a:r>
              <a:rPr lang="en-US" b="1" dirty="0" smtClean="0">
                <a:latin typeface="Lucida Calligraphy" pitchFamily="66" charset="0"/>
              </a:rPr>
              <a:t>The boy is sitting </a:t>
            </a:r>
            <a:r>
              <a:rPr lang="en-US" b="1" dirty="0" smtClean="0">
                <a:solidFill>
                  <a:srgbClr val="FF3399"/>
                </a:solidFill>
                <a:latin typeface="Lucida Calligraphy" pitchFamily="66" charset="0"/>
              </a:rPr>
              <a:t>inside</a:t>
            </a:r>
            <a:r>
              <a:rPr lang="en-US" b="1" dirty="0" smtClean="0">
                <a:latin typeface="Lucida Calligraphy" pitchFamily="66" charset="0"/>
              </a:rPr>
              <a:t> the car.</a:t>
            </a:r>
            <a:endParaRPr lang="en-US" b="1" dirty="0">
              <a:latin typeface="Lucida Calligraphy" pitchFamily="66" charset="0"/>
            </a:endParaRPr>
          </a:p>
        </p:txBody>
      </p:sp>
      <p:pic>
        <p:nvPicPr>
          <p:cNvPr id="2052" name="Picture 4" descr="Boy Outside Stock Illustrations – 17,386 Boy Outside Stock Illustrations,  Vectors &amp;amp; Clipart - Dreamsti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388" y="389570"/>
            <a:ext cx="2318838" cy="187246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850241" y="2524835"/>
            <a:ext cx="3736920" cy="307777"/>
          </a:xfrm>
          <a:prstGeom prst="rect">
            <a:avLst/>
          </a:prstGeom>
          <a:solidFill>
            <a:schemeClr val="bg1"/>
          </a:solidFill>
        </p:spPr>
        <p:txBody>
          <a:bodyPr wrap="none">
            <a:spAutoFit/>
          </a:bodyPr>
          <a:lstStyle/>
          <a:p>
            <a:r>
              <a:rPr lang="en-US" b="1" dirty="0" smtClean="0">
                <a:latin typeface="Lucida Calligraphy" pitchFamily="66" charset="0"/>
              </a:rPr>
              <a:t>The boy is standing </a:t>
            </a:r>
            <a:r>
              <a:rPr lang="en-US" b="1" dirty="0" smtClean="0">
                <a:solidFill>
                  <a:srgbClr val="FF3399"/>
                </a:solidFill>
                <a:latin typeface="Lucida Calligraphy" pitchFamily="66" charset="0"/>
              </a:rPr>
              <a:t>outside</a:t>
            </a:r>
            <a:r>
              <a:rPr lang="en-US" b="1" dirty="0" smtClean="0">
                <a:latin typeface="Lucida Calligraphy" pitchFamily="66" charset="0"/>
              </a:rPr>
              <a:t> his house.</a:t>
            </a:r>
            <a:endParaRPr lang="en-US" b="1" dirty="0">
              <a:latin typeface="Lucida Calligraphy" pitchFamily="66" charset="0"/>
            </a:endParaRPr>
          </a:p>
        </p:txBody>
      </p:sp>
      <p:pic>
        <p:nvPicPr>
          <p:cNvPr id="8" name="Google Shape;62;p2"/>
          <p:cNvPicPr preferRelativeResize="0"/>
          <p:nvPr/>
        </p:nvPicPr>
        <p:blipFill rotWithShape="1">
          <a:blip r:embed="rId4">
            <a:alphaModFix/>
          </a:blip>
          <a:srcRect/>
          <a:stretch/>
        </p:blipFill>
        <p:spPr>
          <a:xfrm>
            <a:off x="7830049" y="89022"/>
            <a:ext cx="1232526" cy="611875"/>
          </a:xfrm>
          <a:prstGeom prst="rect">
            <a:avLst/>
          </a:prstGeom>
          <a:noFill/>
          <a:ln>
            <a:noFill/>
          </a:ln>
        </p:spPr>
      </p:pic>
    </p:spTree>
    <p:extLst>
      <p:ext uri="{BB962C8B-B14F-4D97-AF65-F5344CB8AC3E}">
        <p14:creationId xmlns:p14="http://schemas.microsoft.com/office/powerpoint/2010/main" val="2325971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heckerboard(across)">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05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checkerboard(across)">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400" b="1" dirty="0" smtClean="0">
                <a:solidFill>
                  <a:srgbClr val="CC0000"/>
                </a:solidFill>
                <a:latin typeface="Calibri" pitchFamily="34" charset="0"/>
                <a:cs typeface="Calibri" pitchFamily="34" charset="0"/>
              </a:rPr>
              <a:t>Look at the picture and fill in the blanks:</a:t>
            </a:r>
            <a:endParaRPr lang="en-IN" sz="2400" b="1" dirty="0">
              <a:solidFill>
                <a:srgbClr val="CC0000"/>
              </a:solidFill>
              <a:latin typeface="Calibri" pitchFamily="34" charset="0"/>
              <a:cs typeface="Calibri" pitchFamily="34" charset="0"/>
            </a:endParaRPr>
          </a:p>
        </p:txBody>
      </p:sp>
      <p:pic>
        <p:nvPicPr>
          <p:cNvPr id="3074" name="Picture 2" descr="Fill in the blanks with an appropriate preposition Worksheet - Your Home  Teacher"/>
          <p:cNvPicPr>
            <a:picLocks noChangeAspect="1" noChangeArrowheads="1"/>
          </p:cNvPicPr>
          <p:nvPr/>
        </p:nvPicPr>
        <p:blipFill rotWithShape="1">
          <a:blip r:embed="rId2">
            <a:extLst>
              <a:ext uri="{28A0092B-C50C-407E-A947-70E740481C1C}">
                <a14:useLocalDpi xmlns:a14="http://schemas.microsoft.com/office/drawing/2010/main" val="0"/>
              </a:ext>
            </a:extLst>
          </a:blip>
          <a:srcRect l="2406" t="15379" r="4690" b="5361"/>
          <a:stretch/>
        </p:blipFill>
        <p:spPr bwMode="auto">
          <a:xfrm>
            <a:off x="564203" y="1060314"/>
            <a:ext cx="5418308" cy="4047142"/>
          </a:xfrm>
          <a:prstGeom prst="rect">
            <a:avLst/>
          </a:prstGeom>
          <a:noFill/>
          <a:extLst>
            <a:ext uri="{909E8E84-426E-40DD-AFC4-6F175D3DCCD1}">
              <a14:hiddenFill xmlns:a14="http://schemas.microsoft.com/office/drawing/2010/main">
                <a:solidFill>
                  <a:srgbClr val="FFFFFF"/>
                </a:solidFill>
              </a14:hiddenFill>
            </a:ext>
          </a:extLst>
        </p:spPr>
      </p:pic>
      <p:pic>
        <p:nvPicPr>
          <p:cNvPr id="6" name="Google Shape;62;p2"/>
          <p:cNvPicPr preferRelativeResize="0"/>
          <p:nvPr/>
        </p:nvPicPr>
        <p:blipFill rotWithShape="1">
          <a:blip r:embed="rId3">
            <a:alphaModFix/>
          </a:blip>
          <a:srcRect/>
          <a:stretch/>
        </p:blipFill>
        <p:spPr>
          <a:xfrm>
            <a:off x="7830049" y="89022"/>
            <a:ext cx="1232526" cy="611875"/>
          </a:xfrm>
          <a:prstGeom prst="rect">
            <a:avLst/>
          </a:prstGeom>
          <a:noFill/>
          <a:ln>
            <a:noFill/>
          </a:ln>
        </p:spPr>
      </p:pic>
      <p:sp>
        <p:nvSpPr>
          <p:cNvPr id="5" name="TextBox 4"/>
          <p:cNvSpPr txBox="1"/>
          <p:nvPr/>
        </p:nvSpPr>
        <p:spPr>
          <a:xfrm>
            <a:off x="2339502" y="4455270"/>
            <a:ext cx="802532" cy="307777"/>
          </a:xfrm>
          <a:prstGeom prst="rect">
            <a:avLst/>
          </a:prstGeom>
          <a:noFill/>
        </p:spPr>
        <p:txBody>
          <a:bodyPr wrap="square" rtlCol="0">
            <a:spAutoFit/>
          </a:bodyPr>
          <a:lstStyle/>
          <a:p>
            <a:r>
              <a:rPr lang="en-IN" b="1" dirty="0" smtClean="0">
                <a:solidFill>
                  <a:srgbClr val="006600"/>
                </a:solidFill>
              </a:rPr>
              <a:t>behind</a:t>
            </a:r>
            <a:endParaRPr lang="en-IN" b="1" dirty="0">
              <a:solidFill>
                <a:srgbClr val="006600"/>
              </a:solidFill>
            </a:endParaRPr>
          </a:p>
        </p:txBody>
      </p:sp>
      <p:sp>
        <p:nvSpPr>
          <p:cNvPr id="7" name="TextBox 6"/>
          <p:cNvSpPr txBox="1"/>
          <p:nvPr/>
        </p:nvSpPr>
        <p:spPr>
          <a:xfrm>
            <a:off x="3487366" y="2088204"/>
            <a:ext cx="481520" cy="307777"/>
          </a:xfrm>
          <a:prstGeom prst="rect">
            <a:avLst/>
          </a:prstGeom>
          <a:noFill/>
        </p:spPr>
        <p:txBody>
          <a:bodyPr wrap="square" rtlCol="0">
            <a:spAutoFit/>
          </a:bodyPr>
          <a:lstStyle/>
          <a:p>
            <a:r>
              <a:rPr lang="en-IN" b="1" dirty="0">
                <a:solidFill>
                  <a:srgbClr val="006600"/>
                </a:solidFill>
              </a:rPr>
              <a:t>o</a:t>
            </a:r>
            <a:r>
              <a:rPr lang="en-IN" b="1" dirty="0" smtClean="0">
                <a:solidFill>
                  <a:srgbClr val="006600"/>
                </a:solidFill>
              </a:rPr>
              <a:t>n</a:t>
            </a:r>
            <a:endParaRPr lang="en-IN" b="1" dirty="0">
              <a:solidFill>
                <a:srgbClr val="006600"/>
              </a:solidFill>
            </a:endParaRPr>
          </a:p>
        </p:txBody>
      </p:sp>
      <p:sp>
        <p:nvSpPr>
          <p:cNvPr id="8" name="TextBox 7"/>
          <p:cNvSpPr txBox="1"/>
          <p:nvPr/>
        </p:nvSpPr>
        <p:spPr>
          <a:xfrm>
            <a:off x="2339502" y="2957641"/>
            <a:ext cx="1337553" cy="307777"/>
          </a:xfrm>
          <a:prstGeom prst="rect">
            <a:avLst/>
          </a:prstGeom>
          <a:noFill/>
        </p:spPr>
        <p:txBody>
          <a:bodyPr wrap="square" rtlCol="0">
            <a:spAutoFit/>
          </a:bodyPr>
          <a:lstStyle/>
          <a:p>
            <a:r>
              <a:rPr lang="en-IN" b="1" dirty="0">
                <a:solidFill>
                  <a:srgbClr val="006600"/>
                </a:solidFill>
              </a:rPr>
              <a:t>i</a:t>
            </a:r>
            <a:r>
              <a:rPr lang="en-IN" b="1" dirty="0" smtClean="0">
                <a:solidFill>
                  <a:srgbClr val="006600"/>
                </a:solidFill>
              </a:rPr>
              <a:t>n front of</a:t>
            </a:r>
            <a:endParaRPr lang="en-IN" b="1" dirty="0">
              <a:solidFill>
                <a:srgbClr val="006600"/>
              </a:solidFill>
            </a:endParaRPr>
          </a:p>
        </p:txBody>
      </p:sp>
      <p:sp>
        <p:nvSpPr>
          <p:cNvPr id="9" name="TextBox 8"/>
          <p:cNvSpPr txBox="1"/>
          <p:nvPr/>
        </p:nvSpPr>
        <p:spPr>
          <a:xfrm>
            <a:off x="4455267" y="3531140"/>
            <a:ext cx="1050588" cy="307777"/>
          </a:xfrm>
          <a:prstGeom prst="rect">
            <a:avLst/>
          </a:prstGeom>
          <a:noFill/>
        </p:spPr>
        <p:txBody>
          <a:bodyPr wrap="square" rtlCol="0">
            <a:spAutoFit/>
          </a:bodyPr>
          <a:lstStyle/>
          <a:p>
            <a:r>
              <a:rPr lang="en-IN" b="1" dirty="0" smtClean="0">
                <a:solidFill>
                  <a:srgbClr val="006600"/>
                </a:solidFill>
              </a:rPr>
              <a:t>between</a:t>
            </a:r>
            <a:endParaRPr lang="en-IN" b="1" dirty="0">
              <a:solidFill>
                <a:srgbClr val="006600"/>
              </a:solidFill>
            </a:endParaRPr>
          </a:p>
        </p:txBody>
      </p:sp>
      <p:sp>
        <p:nvSpPr>
          <p:cNvPr id="10" name="TextBox 9"/>
          <p:cNvSpPr txBox="1"/>
          <p:nvPr/>
        </p:nvSpPr>
        <p:spPr>
          <a:xfrm>
            <a:off x="3677055" y="1254868"/>
            <a:ext cx="379379" cy="307777"/>
          </a:xfrm>
          <a:prstGeom prst="rect">
            <a:avLst/>
          </a:prstGeom>
          <a:noFill/>
        </p:spPr>
        <p:txBody>
          <a:bodyPr wrap="square" rtlCol="0">
            <a:spAutoFit/>
          </a:bodyPr>
          <a:lstStyle/>
          <a:p>
            <a:r>
              <a:rPr lang="en-IN" b="1" dirty="0" smtClean="0">
                <a:solidFill>
                  <a:srgbClr val="006600"/>
                </a:solidFill>
              </a:rPr>
              <a:t>in</a:t>
            </a:r>
            <a:endParaRPr lang="en-IN" b="1" dirty="0">
              <a:solidFill>
                <a:srgbClr val="006600"/>
              </a:solidFill>
            </a:endParaRPr>
          </a:p>
        </p:txBody>
      </p:sp>
      <p:sp>
        <p:nvSpPr>
          <p:cNvPr id="3" name="TextBox 2"/>
          <p:cNvSpPr txBox="1"/>
          <p:nvPr/>
        </p:nvSpPr>
        <p:spPr>
          <a:xfrm>
            <a:off x="1838528" y="89022"/>
            <a:ext cx="1889598" cy="305937"/>
          </a:xfrm>
          <a:prstGeom prst="rect">
            <a:avLst/>
          </a:prstGeom>
          <a:noFill/>
        </p:spPr>
        <p:txBody>
          <a:bodyPr wrap="square" rtlCol="0">
            <a:spAutoFit/>
          </a:bodyPr>
          <a:lstStyle/>
          <a:p>
            <a:r>
              <a:rPr lang="en-IN" dirty="0" smtClean="0"/>
              <a:t>ORAL</a:t>
            </a:r>
            <a:endParaRPr lang="en-IN" dirty="0"/>
          </a:p>
        </p:txBody>
      </p:sp>
    </p:spTree>
    <p:extLst>
      <p:ext uri="{BB962C8B-B14F-4D97-AF65-F5344CB8AC3E}">
        <p14:creationId xmlns:p14="http://schemas.microsoft.com/office/powerpoint/2010/main" val="792803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circle(in)">
                                      <p:cBhvr>
                                        <p:cTn id="20" dur="20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circle(in)">
                                      <p:cBhvr>
                                        <p:cTn id="25" dur="20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circle(in)">
                                      <p:cBhvr>
                                        <p:cTn id="30" dur="20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circle(in)">
                                      <p:cBhvr>
                                        <p:cTn id="3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solidFill>
                  <a:srgbClr val="006600"/>
                </a:solidFill>
                <a:latin typeface="Calibri" pitchFamily="34" charset="0"/>
                <a:cs typeface="Calibri" pitchFamily="34" charset="0"/>
              </a:rPr>
              <a:t>2. Underline </a:t>
            </a:r>
            <a:r>
              <a:rPr lang="en-US" sz="2400" b="1" dirty="0">
                <a:solidFill>
                  <a:srgbClr val="006600"/>
                </a:solidFill>
                <a:latin typeface="Calibri" pitchFamily="34" charset="0"/>
                <a:cs typeface="Calibri" pitchFamily="34" charset="0"/>
              </a:rPr>
              <a:t>the preposition in the following sentences.</a:t>
            </a:r>
            <a:endParaRPr lang="en-IN" sz="2400" b="1" dirty="0">
              <a:solidFill>
                <a:srgbClr val="006600"/>
              </a:solidFill>
              <a:latin typeface="Calibri" pitchFamily="34" charset="0"/>
              <a:cs typeface="Calibri" pitchFamily="34" charset="0"/>
            </a:endParaRPr>
          </a:p>
        </p:txBody>
      </p:sp>
      <p:pic>
        <p:nvPicPr>
          <p:cNvPr id="6" name="Google Shape;62;p2"/>
          <p:cNvPicPr preferRelativeResize="0"/>
          <p:nvPr/>
        </p:nvPicPr>
        <p:blipFill rotWithShape="1">
          <a:blip r:embed="rId2">
            <a:alphaModFix/>
          </a:blip>
          <a:srcRect/>
          <a:stretch/>
        </p:blipFill>
        <p:spPr>
          <a:xfrm>
            <a:off x="7830049" y="89022"/>
            <a:ext cx="1232526" cy="611875"/>
          </a:xfrm>
          <a:prstGeom prst="rect">
            <a:avLst/>
          </a:prstGeom>
          <a:noFill/>
          <a:ln>
            <a:noFill/>
          </a:ln>
        </p:spPr>
      </p:pic>
      <p:sp>
        <p:nvSpPr>
          <p:cNvPr id="3" name="Rectangle 2"/>
          <p:cNvSpPr/>
          <p:nvPr/>
        </p:nvSpPr>
        <p:spPr>
          <a:xfrm>
            <a:off x="583658" y="1266410"/>
            <a:ext cx="7862653" cy="3170099"/>
          </a:xfrm>
          <a:prstGeom prst="rect">
            <a:avLst/>
          </a:prstGeom>
        </p:spPr>
        <p:txBody>
          <a:bodyPr wrap="square">
            <a:spAutoFit/>
          </a:bodyPr>
          <a:lstStyle/>
          <a:p>
            <a:pPr>
              <a:lnSpc>
                <a:spcPct val="200000"/>
              </a:lnSpc>
            </a:pPr>
            <a:r>
              <a:rPr lang="en-US" sz="2000" dirty="0" smtClean="0">
                <a:latin typeface="Calibri" pitchFamily="34" charset="0"/>
                <a:cs typeface="Calibri" pitchFamily="34" charset="0"/>
              </a:rPr>
              <a:t> a. The dog jumped over the fence.</a:t>
            </a:r>
            <a:endParaRPr lang="en-IN" sz="2000" dirty="0" smtClean="0">
              <a:latin typeface="Calibri" pitchFamily="34" charset="0"/>
              <a:cs typeface="Calibri" pitchFamily="34" charset="0"/>
            </a:endParaRPr>
          </a:p>
          <a:p>
            <a:pPr>
              <a:lnSpc>
                <a:spcPct val="200000"/>
              </a:lnSpc>
            </a:pPr>
            <a:r>
              <a:rPr lang="en-US" sz="2000" dirty="0" smtClean="0">
                <a:latin typeface="Calibri" pitchFamily="34" charset="0"/>
                <a:cs typeface="Calibri" pitchFamily="34" charset="0"/>
              </a:rPr>
              <a:t> b</a:t>
            </a:r>
            <a:r>
              <a:rPr lang="en-US" sz="2000" dirty="0">
                <a:latin typeface="Calibri" pitchFamily="34" charset="0"/>
                <a:cs typeface="Calibri" pitchFamily="34" charset="0"/>
              </a:rPr>
              <a:t>. The puppy was hiding </a:t>
            </a:r>
            <a:r>
              <a:rPr lang="en-US" sz="2000" dirty="0" smtClean="0">
                <a:latin typeface="Calibri" pitchFamily="34" charset="0"/>
                <a:cs typeface="Calibri" pitchFamily="34" charset="0"/>
              </a:rPr>
              <a:t>under </a:t>
            </a:r>
            <a:r>
              <a:rPr lang="en-US" sz="2000" dirty="0">
                <a:latin typeface="Calibri" pitchFamily="34" charset="0"/>
                <a:cs typeface="Calibri" pitchFamily="34" charset="0"/>
              </a:rPr>
              <a:t>the table.</a:t>
            </a:r>
            <a:endParaRPr lang="en-IN" sz="2000" dirty="0">
              <a:latin typeface="Calibri" pitchFamily="34" charset="0"/>
              <a:cs typeface="Calibri" pitchFamily="34" charset="0"/>
            </a:endParaRPr>
          </a:p>
          <a:p>
            <a:pPr>
              <a:lnSpc>
                <a:spcPct val="200000"/>
              </a:lnSpc>
            </a:pPr>
            <a:r>
              <a:rPr lang="en-US" sz="2000" dirty="0">
                <a:latin typeface="Calibri" pitchFamily="34" charset="0"/>
                <a:cs typeface="Calibri" pitchFamily="34" charset="0"/>
              </a:rPr>
              <a:t> </a:t>
            </a:r>
            <a:r>
              <a:rPr lang="en-US" sz="2000" dirty="0" smtClean="0">
                <a:latin typeface="Calibri" pitchFamily="34" charset="0"/>
                <a:cs typeface="Calibri" pitchFamily="34" charset="0"/>
              </a:rPr>
              <a:t>c</a:t>
            </a:r>
            <a:r>
              <a:rPr lang="en-US" sz="2000" dirty="0">
                <a:latin typeface="Calibri" pitchFamily="34" charset="0"/>
                <a:cs typeface="Calibri" pitchFamily="34" charset="0"/>
              </a:rPr>
              <a:t>. There was a bird </a:t>
            </a:r>
            <a:r>
              <a:rPr lang="en-US" sz="2000" dirty="0" smtClean="0">
                <a:latin typeface="Calibri" pitchFamily="34" charset="0"/>
                <a:cs typeface="Calibri" pitchFamily="34" charset="0"/>
              </a:rPr>
              <a:t>outside </a:t>
            </a:r>
            <a:r>
              <a:rPr lang="en-US" sz="2000" dirty="0">
                <a:latin typeface="Calibri" pitchFamily="34" charset="0"/>
                <a:cs typeface="Calibri" pitchFamily="34" charset="0"/>
              </a:rPr>
              <a:t>the window.</a:t>
            </a:r>
            <a:endParaRPr lang="en-IN" sz="2000" dirty="0">
              <a:latin typeface="Calibri" pitchFamily="34" charset="0"/>
              <a:cs typeface="Calibri" pitchFamily="34" charset="0"/>
            </a:endParaRPr>
          </a:p>
          <a:p>
            <a:pPr>
              <a:lnSpc>
                <a:spcPct val="200000"/>
              </a:lnSpc>
            </a:pPr>
            <a:r>
              <a:rPr lang="en-US" sz="2000" dirty="0">
                <a:latin typeface="Calibri" pitchFamily="34" charset="0"/>
                <a:cs typeface="Calibri" pitchFamily="34" charset="0"/>
              </a:rPr>
              <a:t> </a:t>
            </a:r>
            <a:r>
              <a:rPr lang="en-US" sz="2000" dirty="0" smtClean="0">
                <a:latin typeface="Calibri" pitchFamily="34" charset="0"/>
                <a:cs typeface="Calibri" pitchFamily="34" charset="0"/>
              </a:rPr>
              <a:t>d. </a:t>
            </a:r>
            <a:r>
              <a:rPr lang="en-US" sz="2000" dirty="0" err="1">
                <a:latin typeface="Calibri" pitchFamily="34" charset="0"/>
                <a:cs typeface="Calibri" pitchFamily="34" charset="0"/>
              </a:rPr>
              <a:t>Sona</a:t>
            </a:r>
            <a:r>
              <a:rPr lang="en-US" sz="2000" dirty="0">
                <a:latin typeface="Calibri" pitchFamily="34" charset="0"/>
                <a:cs typeface="Calibri" pitchFamily="34" charset="0"/>
              </a:rPr>
              <a:t> will come home </a:t>
            </a:r>
            <a:r>
              <a:rPr lang="en-US" sz="2000" dirty="0" smtClean="0">
                <a:latin typeface="Calibri" pitchFamily="34" charset="0"/>
                <a:cs typeface="Calibri" pitchFamily="34" charset="0"/>
              </a:rPr>
              <a:t>at 6 </a:t>
            </a:r>
            <a:r>
              <a:rPr lang="en-US" sz="2000" dirty="0">
                <a:latin typeface="Calibri" pitchFamily="34" charset="0"/>
                <a:cs typeface="Calibri" pitchFamily="34" charset="0"/>
              </a:rPr>
              <a:t>o’clock.</a:t>
            </a:r>
            <a:endParaRPr lang="en-IN" sz="2000" dirty="0">
              <a:latin typeface="Calibri" pitchFamily="34" charset="0"/>
              <a:cs typeface="Calibri" pitchFamily="34" charset="0"/>
            </a:endParaRPr>
          </a:p>
          <a:p>
            <a:pPr>
              <a:lnSpc>
                <a:spcPct val="200000"/>
              </a:lnSpc>
            </a:pPr>
            <a:r>
              <a:rPr lang="en-US" sz="2000" dirty="0">
                <a:latin typeface="Calibri" pitchFamily="34" charset="0"/>
                <a:cs typeface="Calibri" pitchFamily="34" charset="0"/>
              </a:rPr>
              <a:t> </a:t>
            </a:r>
            <a:r>
              <a:rPr lang="en-US" sz="2000" dirty="0" smtClean="0">
                <a:latin typeface="Calibri" pitchFamily="34" charset="0"/>
                <a:cs typeface="Calibri" pitchFamily="34" charset="0"/>
              </a:rPr>
              <a:t>e</a:t>
            </a:r>
            <a:r>
              <a:rPr lang="en-US" sz="2000" dirty="0">
                <a:latin typeface="Calibri" pitchFamily="34" charset="0"/>
                <a:cs typeface="Calibri" pitchFamily="34" charset="0"/>
              </a:rPr>
              <a:t>. I have karate classes </a:t>
            </a:r>
            <a:r>
              <a:rPr lang="en-US" sz="2000" dirty="0" smtClean="0">
                <a:latin typeface="Calibri" pitchFamily="34" charset="0"/>
                <a:cs typeface="Calibri" pitchFamily="34" charset="0"/>
              </a:rPr>
              <a:t>on Monday </a:t>
            </a:r>
            <a:r>
              <a:rPr lang="en-US" sz="2000" dirty="0">
                <a:latin typeface="Calibri" pitchFamily="34" charset="0"/>
                <a:cs typeface="Calibri" pitchFamily="34" charset="0"/>
              </a:rPr>
              <a:t>and Wednesday every week.</a:t>
            </a:r>
            <a:endParaRPr lang="en-IN" sz="2000" dirty="0">
              <a:latin typeface="Calibri" pitchFamily="34" charset="0"/>
              <a:cs typeface="Calibri" pitchFamily="34" charset="0"/>
            </a:endParaRPr>
          </a:p>
        </p:txBody>
      </p:sp>
      <p:cxnSp>
        <p:nvCxnSpPr>
          <p:cNvPr id="16" name="Straight Connector 15"/>
          <p:cNvCxnSpPr/>
          <p:nvPr/>
        </p:nvCxnSpPr>
        <p:spPr>
          <a:xfrm flipV="1">
            <a:off x="2743199" y="1828801"/>
            <a:ext cx="496111" cy="1"/>
          </a:xfrm>
          <a:prstGeom prst="line">
            <a:avLst/>
          </a:prstGeom>
        </p:spPr>
        <p:style>
          <a:lnRef idx="2">
            <a:schemeClr val="dk1"/>
          </a:lnRef>
          <a:fillRef idx="0">
            <a:schemeClr val="dk1"/>
          </a:fillRef>
          <a:effectRef idx="1">
            <a:schemeClr val="dk1"/>
          </a:effectRef>
          <a:fontRef idx="minor">
            <a:schemeClr val="tx1"/>
          </a:fontRef>
        </p:style>
      </p:cxnSp>
      <p:cxnSp>
        <p:nvCxnSpPr>
          <p:cNvPr id="19" name="Straight Connector 18"/>
          <p:cNvCxnSpPr/>
          <p:nvPr/>
        </p:nvCxnSpPr>
        <p:spPr>
          <a:xfrm flipV="1">
            <a:off x="3278220" y="2448128"/>
            <a:ext cx="496111" cy="1"/>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p:cNvCxnSpPr/>
          <p:nvPr/>
        </p:nvCxnSpPr>
        <p:spPr>
          <a:xfrm flipV="1">
            <a:off x="2710773" y="3031788"/>
            <a:ext cx="815502" cy="2"/>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p:cNvCxnSpPr/>
          <p:nvPr/>
        </p:nvCxnSpPr>
        <p:spPr>
          <a:xfrm flipV="1">
            <a:off x="3221475" y="3683541"/>
            <a:ext cx="248055" cy="2"/>
          </a:xfrm>
          <a:prstGeom prst="line">
            <a:avLst/>
          </a:prstGeom>
        </p:spPr>
        <p:style>
          <a:lnRef idx="2">
            <a:schemeClr val="dk1"/>
          </a:lnRef>
          <a:fillRef idx="0">
            <a:schemeClr val="dk1"/>
          </a:fillRef>
          <a:effectRef idx="1">
            <a:schemeClr val="dk1"/>
          </a:effectRef>
          <a:fontRef idx="minor">
            <a:schemeClr val="tx1"/>
          </a:fontRef>
        </p:style>
      </p:cxnSp>
      <p:cxnSp>
        <p:nvCxnSpPr>
          <p:cNvPr id="25" name="Straight Connector 24"/>
          <p:cNvCxnSpPr/>
          <p:nvPr/>
        </p:nvCxnSpPr>
        <p:spPr>
          <a:xfrm flipV="1">
            <a:off x="3139599" y="4267202"/>
            <a:ext cx="248055" cy="1"/>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3866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wipe(left)">
                                      <p:cBhvr>
                                        <p:cTn id="20" dur="500"/>
                                        <p:tgtEl>
                                          <p:spTgt spid="1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wipe(left)">
                                      <p:cBhvr>
                                        <p:cTn id="25" dur="500"/>
                                        <p:tgtEl>
                                          <p:spTgt spid="2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wipe(left)">
                                      <p:cBhvr>
                                        <p:cTn id="30" dur="500"/>
                                        <p:tgtEl>
                                          <p:spTgt spid="22"/>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wipe(left)">
                                      <p:cBhvr>
                                        <p:cTn id="3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5024"/>
            <a:ext cx="8520600" cy="821385"/>
          </a:xfrm>
        </p:spPr>
        <p:txBody>
          <a:bodyPr/>
          <a:lstStyle/>
          <a:p>
            <a:r>
              <a:rPr lang="en-US" sz="2000" b="1" dirty="0">
                <a:solidFill>
                  <a:srgbClr val="006600"/>
                </a:solidFill>
                <a:latin typeface="Calibri" pitchFamily="34" charset="0"/>
                <a:cs typeface="Calibri" pitchFamily="34" charset="0"/>
              </a:rPr>
              <a:t>3</a:t>
            </a:r>
            <a:r>
              <a:rPr lang="en-US" sz="2000" b="1" dirty="0" smtClean="0">
                <a:solidFill>
                  <a:srgbClr val="006600"/>
                </a:solidFill>
                <a:latin typeface="Calibri" pitchFamily="34" charset="0"/>
                <a:cs typeface="Calibri" pitchFamily="34" charset="0"/>
              </a:rPr>
              <a:t>. </a:t>
            </a:r>
            <a:r>
              <a:rPr lang="en-US" sz="2000" b="1" dirty="0">
                <a:solidFill>
                  <a:srgbClr val="006600"/>
                </a:solidFill>
                <a:latin typeface="Calibri" pitchFamily="34" charset="0"/>
                <a:cs typeface="Calibri" pitchFamily="34" charset="0"/>
              </a:rPr>
              <a:t>Write the correct preposition below each picture to show the position of </a:t>
            </a:r>
            <a:r>
              <a:rPr lang="en-US" sz="2000" b="1" dirty="0" smtClean="0">
                <a:solidFill>
                  <a:srgbClr val="006600"/>
                </a:solidFill>
                <a:latin typeface="Calibri" pitchFamily="34" charset="0"/>
                <a:cs typeface="Calibri" pitchFamily="34" charset="0"/>
              </a:rPr>
              <a:t>Fluffy</a:t>
            </a:r>
            <a:r>
              <a:rPr lang="en-US" sz="2000" b="1" dirty="0">
                <a:solidFill>
                  <a:srgbClr val="006600"/>
                </a:solidFill>
                <a:latin typeface="Calibri" pitchFamily="34" charset="0"/>
                <a:cs typeface="Calibri" pitchFamily="34" charset="0"/>
              </a:rPr>
              <a:t>, the penguin. Choose the prepositions from the box below.</a:t>
            </a:r>
            <a:endParaRPr lang="en-IN" sz="2000" b="1" dirty="0">
              <a:solidFill>
                <a:srgbClr val="006600"/>
              </a:solidFill>
              <a:latin typeface="Calibri" pitchFamily="34" charset="0"/>
              <a:cs typeface="Calibri" pitchFamily="34" charset="0"/>
            </a:endParaRPr>
          </a:p>
        </p:txBody>
      </p:sp>
      <p:pic>
        <p:nvPicPr>
          <p:cNvPr id="6" name="Google Shape;62;p2"/>
          <p:cNvPicPr preferRelativeResize="0"/>
          <p:nvPr/>
        </p:nvPicPr>
        <p:blipFill rotWithShape="1">
          <a:blip r:embed="rId2">
            <a:alphaModFix/>
          </a:blip>
          <a:srcRect/>
          <a:stretch/>
        </p:blipFill>
        <p:spPr>
          <a:xfrm>
            <a:off x="7830049" y="89022"/>
            <a:ext cx="1232526" cy="611875"/>
          </a:xfrm>
          <a:prstGeom prst="rect">
            <a:avLst/>
          </a:prstGeom>
          <a:noFill/>
          <a:ln>
            <a:noFill/>
          </a:ln>
        </p:spPr>
      </p:pic>
      <p:pic>
        <p:nvPicPr>
          <p:cNvPr id="10" name="Picture 9" descr="C:\Users\RAJENDRA KUMAR PATI\Desktop\WhatsApp Image 2022-01-22 at 7.15.48 PM.jpeg"/>
          <p:cNvPicPr/>
          <p:nvPr/>
        </p:nvPicPr>
        <p:blipFill>
          <a:blip r:embed="rId3"/>
          <a:srcRect/>
          <a:stretch>
            <a:fillRect/>
          </a:stretch>
        </p:blipFill>
        <p:spPr bwMode="auto">
          <a:xfrm>
            <a:off x="1227671" y="1429309"/>
            <a:ext cx="6340448" cy="3424793"/>
          </a:xfrm>
          <a:prstGeom prst="rect">
            <a:avLst/>
          </a:prstGeom>
          <a:noFill/>
          <a:ln w="9525">
            <a:noFill/>
            <a:miter lim="800000"/>
            <a:headEnd/>
            <a:tailEnd/>
          </a:ln>
        </p:spPr>
      </p:pic>
      <p:sp>
        <p:nvSpPr>
          <p:cNvPr id="4" name="TextBox 3"/>
          <p:cNvSpPr txBox="1"/>
          <p:nvPr/>
        </p:nvSpPr>
        <p:spPr>
          <a:xfrm>
            <a:off x="1770434" y="2918298"/>
            <a:ext cx="739302" cy="369332"/>
          </a:xfrm>
          <a:prstGeom prst="rect">
            <a:avLst/>
          </a:prstGeom>
          <a:noFill/>
        </p:spPr>
        <p:txBody>
          <a:bodyPr wrap="square" rtlCol="0">
            <a:spAutoFit/>
          </a:bodyPr>
          <a:lstStyle/>
          <a:p>
            <a:r>
              <a:rPr lang="en-IN" sz="1800" dirty="0" smtClean="0">
                <a:solidFill>
                  <a:srgbClr val="FF6699"/>
                </a:solidFill>
                <a:latin typeface="Calibri" pitchFamily="34" charset="0"/>
                <a:cs typeface="Calibri" pitchFamily="34" charset="0"/>
              </a:rPr>
              <a:t>over</a:t>
            </a:r>
            <a:endParaRPr lang="en-IN" sz="1800" dirty="0">
              <a:solidFill>
                <a:srgbClr val="FF6699"/>
              </a:solidFill>
              <a:latin typeface="Calibri" pitchFamily="34" charset="0"/>
              <a:cs typeface="Calibri" pitchFamily="34" charset="0"/>
            </a:endParaRPr>
          </a:p>
        </p:txBody>
      </p:sp>
      <p:sp>
        <p:nvSpPr>
          <p:cNvPr id="13" name="TextBox 12"/>
          <p:cNvSpPr txBox="1"/>
          <p:nvPr/>
        </p:nvSpPr>
        <p:spPr>
          <a:xfrm>
            <a:off x="5629072" y="2918298"/>
            <a:ext cx="739302" cy="369332"/>
          </a:xfrm>
          <a:prstGeom prst="rect">
            <a:avLst/>
          </a:prstGeom>
          <a:noFill/>
        </p:spPr>
        <p:txBody>
          <a:bodyPr wrap="square" rtlCol="0">
            <a:spAutoFit/>
          </a:bodyPr>
          <a:lstStyle/>
          <a:p>
            <a:r>
              <a:rPr lang="en-IN" sz="1800" dirty="0" smtClean="0">
                <a:solidFill>
                  <a:srgbClr val="FF6699"/>
                </a:solidFill>
                <a:latin typeface="Calibri" pitchFamily="34" charset="0"/>
                <a:cs typeface="Calibri" pitchFamily="34" charset="0"/>
              </a:rPr>
              <a:t>under</a:t>
            </a:r>
            <a:endParaRPr lang="en-IN" sz="1800" dirty="0">
              <a:solidFill>
                <a:srgbClr val="FF6699"/>
              </a:solidFill>
              <a:latin typeface="Calibri" pitchFamily="34" charset="0"/>
              <a:cs typeface="Calibri" pitchFamily="34" charset="0"/>
            </a:endParaRPr>
          </a:p>
        </p:txBody>
      </p:sp>
      <p:sp>
        <p:nvSpPr>
          <p:cNvPr id="14" name="TextBox 13"/>
          <p:cNvSpPr txBox="1"/>
          <p:nvPr/>
        </p:nvSpPr>
        <p:spPr>
          <a:xfrm>
            <a:off x="1819072" y="4484770"/>
            <a:ext cx="739302" cy="369332"/>
          </a:xfrm>
          <a:prstGeom prst="rect">
            <a:avLst/>
          </a:prstGeom>
          <a:noFill/>
        </p:spPr>
        <p:txBody>
          <a:bodyPr wrap="square" rtlCol="0">
            <a:spAutoFit/>
          </a:bodyPr>
          <a:lstStyle/>
          <a:p>
            <a:r>
              <a:rPr lang="en-IN" sz="1800" dirty="0" smtClean="0">
                <a:solidFill>
                  <a:srgbClr val="FF6699"/>
                </a:solidFill>
                <a:latin typeface="Calibri" pitchFamily="34" charset="0"/>
                <a:cs typeface="Calibri" pitchFamily="34" charset="0"/>
              </a:rPr>
              <a:t>inside</a:t>
            </a:r>
            <a:endParaRPr lang="en-IN" sz="1800" dirty="0">
              <a:solidFill>
                <a:srgbClr val="FF6699"/>
              </a:solidFill>
              <a:latin typeface="Calibri" pitchFamily="34" charset="0"/>
              <a:cs typeface="Calibri" pitchFamily="34" charset="0"/>
            </a:endParaRPr>
          </a:p>
        </p:txBody>
      </p:sp>
      <p:sp>
        <p:nvSpPr>
          <p:cNvPr id="15" name="TextBox 14"/>
          <p:cNvSpPr txBox="1"/>
          <p:nvPr/>
        </p:nvSpPr>
        <p:spPr>
          <a:xfrm>
            <a:off x="5629072" y="4484770"/>
            <a:ext cx="927371" cy="369332"/>
          </a:xfrm>
          <a:prstGeom prst="rect">
            <a:avLst/>
          </a:prstGeom>
          <a:noFill/>
        </p:spPr>
        <p:txBody>
          <a:bodyPr wrap="square" rtlCol="0">
            <a:spAutoFit/>
          </a:bodyPr>
          <a:lstStyle/>
          <a:p>
            <a:r>
              <a:rPr lang="en-IN" sz="1800" dirty="0" smtClean="0">
                <a:solidFill>
                  <a:srgbClr val="FF6699"/>
                </a:solidFill>
                <a:latin typeface="Calibri" pitchFamily="34" charset="0"/>
                <a:cs typeface="Calibri" pitchFamily="34" charset="0"/>
              </a:rPr>
              <a:t>outside</a:t>
            </a:r>
            <a:endParaRPr lang="en-IN" sz="1800" dirty="0">
              <a:solidFill>
                <a:srgbClr val="FF6699"/>
              </a:solidFill>
              <a:latin typeface="Calibri" pitchFamily="34" charset="0"/>
              <a:cs typeface="Calibri" pitchFamily="34" charset="0"/>
            </a:endParaRPr>
          </a:p>
        </p:txBody>
      </p:sp>
    </p:spTree>
    <p:extLst>
      <p:ext uri="{BB962C8B-B14F-4D97-AF65-F5344CB8AC3E}">
        <p14:creationId xmlns:p14="http://schemas.microsoft.com/office/powerpoint/2010/main" val="3576925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9"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0-#ppt_w/2"/>
                                          </p:val>
                                        </p:tav>
                                        <p:tav tm="100000">
                                          <p:val>
                                            <p:strVal val="#ppt_x"/>
                                          </p:val>
                                        </p:tav>
                                      </p:tavLst>
                                    </p:anim>
                                    <p:anim calcmode="lin" valueType="num">
                                      <p:cBhvr additive="base">
                                        <p:cTn id="16"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9"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0-#ppt_w/2"/>
                                          </p:val>
                                        </p:tav>
                                        <p:tav tm="100000">
                                          <p:val>
                                            <p:strVal val="#ppt_x"/>
                                          </p:val>
                                        </p:tav>
                                      </p:tavLst>
                                    </p:anim>
                                    <p:anim calcmode="lin" valueType="num">
                                      <p:cBhvr additive="base">
                                        <p:cTn id="22"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9"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additive="base">
                                        <p:cTn id="27" dur="500" fill="hold"/>
                                        <p:tgtEl>
                                          <p:spTgt spid="14"/>
                                        </p:tgtEl>
                                        <p:attrNameLst>
                                          <p:attrName>ppt_x</p:attrName>
                                        </p:attrNameLst>
                                      </p:cBhvr>
                                      <p:tavLst>
                                        <p:tav tm="0">
                                          <p:val>
                                            <p:strVal val="0-#ppt_w/2"/>
                                          </p:val>
                                        </p:tav>
                                        <p:tav tm="100000">
                                          <p:val>
                                            <p:strVal val="#ppt_x"/>
                                          </p:val>
                                        </p:tav>
                                      </p:tavLst>
                                    </p:anim>
                                    <p:anim calcmode="lin" valueType="num">
                                      <p:cBhvr additive="base">
                                        <p:cTn id="28"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9"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0-#ppt_w/2"/>
                                          </p:val>
                                        </p:tav>
                                        <p:tav tm="100000">
                                          <p:val>
                                            <p:strVal val="#ppt_x"/>
                                          </p:val>
                                        </p:tav>
                                      </p:tavLst>
                                    </p:anim>
                                    <p:anim calcmode="lin" valueType="num">
                                      <p:cBhvr additive="base">
                                        <p:cTn id="34"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3" grpId="0"/>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84488" y="588271"/>
            <a:ext cx="8520600" cy="3416400"/>
          </a:xfrm>
        </p:spPr>
        <p:txBody>
          <a:bodyPr/>
          <a:lstStyle/>
          <a:p>
            <a:endParaRPr lang="en-US" sz="3200" dirty="0" smtClean="0">
              <a:latin typeface="Calibri" pitchFamily="34" charset="0"/>
              <a:cs typeface="Calibri" pitchFamily="34" charset="0"/>
            </a:endParaRPr>
          </a:p>
          <a:p>
            <a:endParaRPr lang="en-US" sz="3200" dirty="0" smtClean="0">
              <a:latin typeface="Calibri" pitchFamily="34" charset="0"/>
              <a:cs typeface="Calibri" pitchFamily="34" charset="0"/>
            </a:endParaRPr>
          </a:p>
          <a:p>
            <a:endParaRPr lang="en-US" sz="3200" dirty="0" smtClean="0">
              <a:latin typeface="Calibri" pitchFamily="34" charset="0"/>
              <a:cs typeface="Calibri" pitchFamily="34" charset="0"/>
            </a:endParaRPr>
          </a:p>
          <a:p>
            <a:pPr>
              <a:buNone/>
            </a:pPr>
            <a:r>
              <a:rPr lang="en-US" sz="3200" b="1" dirty="0" smtClean="0">
                <a:solidFill>
                  <a:srgbClr val="FF0000"/>
                </a:solidFill>
                <a:latin typeface="Calibri" pitchFamily="34" charset="0"/>
                <a:cs typeface="Calibri" pitchFamily="34" charset="0"/>
              </a:rPr>
              <a:t>Do page - 61 Exercise 4 in Grammar Book.</a:t>
            </a:r>
            <a:endParaRPr lang="en-US" sz="3200" b="1" dirty="0">
              <a:solidFill>
                <a:srgbClr val="FF0000"/>
              </a:solidFill>
              <a:latin typeface="Calibri" pitchFamily="34" charset="0"/>
              <a:cs typeface="Calibri" pitchFamily="34" charset="0"/>
            </a:endParaRPr>
          </a:p>
        </p:txBody>
      </p:sp>
      <p:pic>
        <p:nvPicPr>
          <p:cNvPr id="4" name="Picture 2" descr="Homework | The Forest High Scho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6076" y="282101"/>
            <a:ext cx="4289898" cy="1318079"/>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62;p2"/>
          <p:cNvPicPr preferRelativeResize="0"/>
          <p:nvPr/>
        </p:nvPicPr>
        <p:blipFill rotWithShape="1">
          <a:blip r:embed="rId3">
            <a:alphaModFix/>
          </a:blip>
          <a:srcRect/>
          <a:stretch/>
        </p:blipFill>
        <p:spPr>
          <a:xfrm>
            <a:off x="7872562" y="149775"/>
            <a:ext cx="1232526" cy="611875"/>
          </a:xfrm>
          <a:prstGeom prst="rect">
            <a:avLst/>
          </a:prstGeom>
          <a:noFill/>
          <a:ln>
            <a:noFill/>
          </a:ln>
        </p:spPr>
      </p:pic>
    </p:spTree>
    <p:extLst>
      <p:ext uri="{BB962C8B-B14F-4D97-AF65-F5344CB8AC3E}">
        <p14:creationId xmlns:p14="http://schemas.microsoft.com/office/powerpoint/2010/main" val="1051713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7737</TotalTime>
  <Words>378</Words>
  <Application>Microsoft Office PowerPoint</Application>
  <PresentationFormat>On-screen Show (16:9)</PresentationFormat>
  <Paragraphs>58</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PowerPoint Presentation</vt:lpstr>
      <vt:lpstr>PowerPoint Presentation</vt:lpstr>
      <vt:lpstr>PowerPoint Presentation</vt:lpstr>
      <vt:lpstr>PowerPoint Presentation</vt:lpstr>
      <vt:lpstr>PowerPoint Presentation</vt:lpstr>
      <vt:lpstr>Look at the picture and fill in the blanks:</vt:lpstr>
      <vt:lpstr>2. Underline the preposition in the following sentences.</vt:lpstr>
      <vt:lpstr>3. Write the correct preposition below each picture to show the position of Fluffy, the penguin. Choose the prepositions from the box below.</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IPSITA PADHI</cp:lastModifiedBy>
  <cp:revision>474</cp:revision>
  <dcterms:modified xsi:type="dcterms:W3CDTF">2022-01-24T06:10:19Z</dcterms:modified>
</cp:coreProperties>
</file>