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312" r:id="rId3"/>
    <p:sldId id="263" r:id="rId4"/>
    <p:sldId id="294" r:id="rId5"/>
    <p:sldId id="326" r:id="rId6"/>
    <p:sldId id="325" r:id="rId7"/>
    <p:sldId id="320" r:id="rId8"/>
    <p:sldId id="311" r:id="rId9"/>
    <p:sldId id="327" r:id="rId10"/>
    <p:sldId id="310" r:id="rId11"/>
    <p:sldId id="261" r:id="rId12"/>
    <p:sldId id="262"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marani Sahoo" userId="6e1c4655fcf939a8" providerId="LiveId" clId="{DD46C1AF-B8FB-492C-A176-870D1F2BAE3D}"/>
    <pc:docChg chg="delSld modSld">
      <pc:chgData name="Seemarani Sahoo" userId="6e1c4655fcf939a8" providerId="LiveId" clId="{DD46C1AF-B8FB-492C-A176-870D1F2BAE3D}" dt="2022-12-31T07:17:18.645" v="9" actId="20577"/>
      <pc:docMkLst>
        <pc:docMk/>
      </pc:docMkLst>
      <pc:sldChg chg="modSp mod">
        <pc:chgData name="Seemarani Sahoo" userId="6e1c4655fcf939a8" providerId="LiveId" clId="{DD46C1AF-B8FB-492C-A176-870D1F2BAE3D}" dt="2022-12-31T07:17:18.645" v="9" actId="20577"/>
        <pc:sldMkLst>
          <pc:docMk/>
          <pc:sldMk cId="0" sldId="256"/>
        </pc:sldMkLst>
        <pc:spChg chg="mod">
          <ac:chgData name="Seemarani Sahoo" userId="6e1c4655fcf939a8" providerId="LiveId" clId="{DD46C1AF-B8FB-492C-A176-870D1F2BAE3D}" dt="2022-12-31T07:17:18.645" v="9" actId="20577"/>
          <ac:spMkLst>
            <pc:docMk/>
            <pc:sldMk cId="0" sldId="256"/>
            <ac:spMk id="57" creationId="{00000000-0000-0000-0000-000000000000}"/>
          </ac:spMkLst>
        </pc:spChg>
      </pc:sldChg>
      <pc:sldChg chg="del">
        <pc:chgData name="Seemarani Sahoo" userId="6e1c4655fcf939a8" providerId="LiveId" clId="{DD46C1AF-B8FB-492C-A176-870D1F2BAE3D}" dt="2022-10-09T09:01:45.717" v="0" actId="47"/>
        <pc:sldMkLst>
          <pc:docMk/>
          <pc:sldMk cId="0" sldId="25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3">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6">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5:54.682" idx="15">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DaGs1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3.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64301" y="94590"/>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2054872" y="1280524"/>
            <a:ext cx="5283220" cy="22194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SESSION: </a:t>
            </a:r>
            <a:r>
              <a:rPr lang="en" sz="1600" b="1" dirty="0"/>
              <a:t>1</a:t>
            </a:r>
            <a:endParaRPr sz="1600" dirty="0"/>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CLASS: I</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SUBJECT: EVS</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CHAPTER NUMBER: 13</a:t>
            </a:r>
            <a:endParaRPr sz="1600" b="1" i="0" u="none" strike="noStrike" cap="none" dirty="0">
              <a:solidFill>
                <a:srgbClr val="000000"/>
              </a:solidFill>
              <a:latin typeface="Arial"/>
              <a:ea typeface="Arial"/>
              <a:cs typeface="Arial"/>
              <a:sym typeface="Arial"/>
            </a:endParaRPr>
          </a:p>
          <a:p>
            <a:pPr lvl="0">
              <a:buSzPts val="1400"/>
            </a:pPr>
            <a:r>
              <a:rPr lang="en" sz="1600" b="1" i="0" u="none" strike="noStrike" cap="none" dirty="0">
                <a:solidFill>
                  <a:srgbClr val="000000"/>
                </a:solidFill>
                <a:latin typeface="Arial"/>
                <a:ea typeface="Arial"/>
                <a:cs typeface="Arial"/>
                <a:sym typeface="Arial"/>
              </a:rPr>
              <a:t>CHAPTER NAME: </a:t>
            </a:r>
            <a:r>
              <a:rPr lang="en" sz="1600" b="1" dirty="0"/>
              <a:t>THE EARTH AND THE SKY</a:t>
            </a:r>
            <a:endParaRPr sz="1600" dirty="0"/>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SUBTOPIC: </a:t>
            </a:r>
            <a:r>
              <a:rPr lang="en-US" sz="1600" b="1" dirty="0"/>
              <a:t>INTRODUCTION OF THE CHAPTER, THE EARTH, THE LAND</a:t>
            </a:r>
            <a:endParaRPr lang="en-US"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22261" y="144332"/>
            <a:ext cx="1232526" cy="611875"/>
          </a:xfrm>
          <a:prstGeom prst="rect">
            <a:avLst/>
          </a:prstGeom>
          <a:noFill/>
          <a:ln>
            <a:noFill/>
          </a:ln>
        </p:spPr>
      </p:pic>
      <p:pic>
        <p:nvPicPr>
          <p:cNvPr id="9" name="Picture 14" descr="Boy pointing clipart 9 » Clipart Station"/>
          <p:cNvPicPr>
            <a:picLocks noChangeAspect="1" noChangeArrowheads="1"/>
          </p:cNvPicPr>
          <p:nvPr/>
        </p:nvPicPr>
        <p:blipFill>
          <a:blip r:embed="rId4"/>
          <a:srcRect/>
          <a:stretch>
            <a:fillRect/>
          </a:stretch>
        </p:blipFill>
        <p:spPr bwMode="auto">
          <a:xfrm flipH="1">
            <a:off x="7725100" y="1040524"/>
            <a:ext cx="1418899" cy="3972898"/>
          </a:xfrm>
          <a:prstGeom prst="rect">
            <a:avLst/>
          </a:prstGeom>
          <a:noFill/>
        </p:spPr>
      </p:pic>
      <p:sp>
        <p:nvSpPr>
          <p:cNvPr id="11" name="Title 1"/>
          <p:cNvSpPr txBox="1">
            <a:spLocks/>
          </p:cNvSpPr>
          <p:nvPr/>
        </p:nvSpPr>
        <p:spPr>
          <a:xfrm>
            <a:off x="1408373" y="150734"/>
            <a:ext cx="4960883" cy="448356"/>
          </a:xfrm>
          <a:prstGeom prst="rect">
            <a:avLst/>
          </a:prstGeom>
          <a:noFill/>
          <a:ln>
            <a:noFill/>
          </a:ln>
        </p:spPr>
        <p:txBody>
          <a:bodyPr spcFirstLastPara="1" wrap="square" lIns="91425" tIns="91425" rIns="91425" bIns="91425" anchor="t" anchorCtr="0">
            <a:noAutofit/>
          </a:bodyPr>
          <a:lstStyle/>
          <a:p>
            <a:pPr algn="ctr">
              <a:buClr>
                <a:schemeClr val="dk1"/>
              </a:buClr>
              <a:buSzPts val="2800"/>
              <a:defRPr/>
            </a:pPr>
            <a:r>
              <a:rPr lang="en-GB" sz="2400" dirty="0">
                <a:solidFill>
                  <a:srgbClr val="FF0000"/>
                </a:solidFill>
                <a:latin typeface="Arial" pitchFamily="34" charset="0"/>
                <a:cs typeface="Arial" pitchFamily="34" charset="0"/>
              </a:rPr>
              <a:t>Say “Yes” or “No”</a:t>
            </a:r>
            <a:endParaRPr lang="en-US" sz="1100" dirty="0">
              <a:solidFill>
                <a:srgbClr val="FF0000"/>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endParaRPr kumimoji="0" lang="en-US" sz="2400" b="0" i="0" u="none" strike="noStrike" kern="0" cap="none" spc="0" normalizeH="0" baseline="0" noProof="0" dirty="0">
              <a:ln>
                <a:noFill/>
              </a:ln>
              <a:solidFill>
                <a:srgbClr val="FF0000"/>
              </a:solidFill>
              <a:effectLst/>
              <a:uLnTx/>
              <a:uFillTx/>
              <a:latin typeface="Calibri" pitchFamily="34" charset="0"/>
              <a:ea typeface="Arial"/>
              <a:cs typeface="Calibri" pitchFamily="34" charset="0"/>
              <a:sym typeface="Arial"/>
            </a:endParaRPr>
          </a:p>
        </p:txBody>
      </p:sp>
      <p:sp>
        <p:nvSpPr>
          <p:cNvPr id="2" name="Rectangle 1"/>
          <p:cNvSpPr>
            <a:spLocks noChangeArrowheads="1"/>
          </p:cNvSpPr>
          <p:nvPr/>
        </p:nvSpPr>
        <p:spPr bwMode="auto">
          <a:xfrm>
            <a:off x="519914" y="3038594"/>
            <a:ext cx="464582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34" charset="0"/>
                <a:ea typeface="Roboto"/>
                <a:cs typeface="Calibri" pitchFamily="34" charset="0"/>
              </a:rPr>
              <a:t>4. Deserts are very cold areas.</a:t>
            </a:r>
            <a:r>
              <a:rPr kumimoji="0" lang="en-US" sz="2800" b="0" i="0" u="none" strike="noStrike" cap="none" normalizeH="0" baseline="0" dirty="0">
                <a:ln>
                  <a:noFill/>
                </a:ln>
                <a:solidFill>
                  <a:schemeClr val="tx1"/>
                </a:solidFill>
                <a:effectLst/>
                <a:latin typeface="Calibri" pitchFamily="34" charset="0"/>
                <a:cs typeface="Calibri" pitchFamily="34" charset="0"/>
              </a:rPr>
              <a:t> </a:t>
            </a:r>
          </a:p>
        </p:txBody>
      </p:sp>
      <p:sp>
        <p:nvSpPr>
          <p:cNvPr id="28" name="Rectangle 27"/>
          <p:cNvSpPr/>
          <p:nvPr/>
        </p:nvSpPr>
        <p:spPr>
          <a:xfrm>
            <a:off x="503295" y="952423"/>
            <a:ext cx="6652783" cy="523220"/>
          </a:xfrm>
          <a:prstGeom prst="rect">
            <a:avLst/>
          </a:prstGeom>
        </p:spPr>
        <p:txBody>
          <a:bodyPr wrap="none">
            <a:spAutoFit/>
          </a:bodyPr>
          <a:lstStyle/>
          <a:p>
            <a:pPr lvl="0" fontAlgn="base">
              <a:spcBef>
                <a:spcPct val="0"/>
              </a:spcBef>
              <a:spcAft>
                <a:spcPct val="0"/>
              </a:spcAft>
              <a:buClrTx/>
            </a:pPr>
            <a:r>
              <a:rPr lang="en-GB" sz="2800" dirty="0">
                <a:latin typeface="Calibri" pitchFamily="34" charset="0"/>
                <a:ea typeface="Roboto"/>
                <a:cs typeface="Calibri" pitchFamily="34" charset="0"/>
              </a:rPr>
              <a:t>1. The shape of the earth is round like a ball.</a:t>
            </a:r>
            <a:endParaRPr lang="en-US" sz="2800" dirty="0">
              <a:solidFill>
                <a:schemeClr val="tx1"/>
              </a:solidFill>
              <a:latin typeface="Calibri" pitchFamily="34" charset="0"/>
              <a:cs typeface="Calibri" pitchFamily="34" charset="0"/>
            </a:endParaRPr>
          </a:p>
        </p:txBody>
      </p:sp>
      <p:sp>
        <p:nvSpPr>
          <p:cNvPr id="29" name="Rectangle 28"/>
          <p:cNvSpPr/>
          <p:nvPr/>
        </p:nvSpPr>
        <p:spPr>
          <a:xfrm>
            <a:off x="521399" y="1684011"/>
            <a:ext cx="4371710" cy="523220"/>
          </a:xfrm>
          <a:prstGeom prst="rect">
            <a:avLst/>
          </a:prstGeom>
        </p:spPr>
        <p:txBody>
          <a:bodyPr wrap="none">
            <a:spAutoFit/>
          </a:bodyPr>
          <a:lstStyle/>
          <a:p>
            <a:pPr lvl="0" eaLnBrk="0" fontAlgn="base" hangingPunct="0">
              <a:spcBef>
                <a:spcPct val="0"/>
              </a:spcBef>
              <a:spcAft>
                <a:spcPct val="0"/>
              </a:spcAft>
              <a:buClrTx/>
            </a:pPr>
            <a:r>
              <a:rPr lang="en-GB" sz="2800" dirty="0">
                <a:latin typeface="Calibri" pitchFamily="34" charset="0"/>
                <a:ea typeface="Roboto"/>
                <a:cs typeface="Calibri" pitchFamily="34" charset="0"/>
              </a:rPr>
              <a:t>2. Flatlands are called plains.</a:t>
            </a:r>
            <a:endParaRPr lang="en-US" sz="2800" dirty="0">
              <a:solidFill>
                <a:schemeClr val="tx1"/>
              </a:solidFill>
              <a:latin typeface="Calibri" pitchFamily="34" charset="0"/>
              <a:cs typeface="Calibri" pitchFamily="34" charset="0"/>
            </a:endParaRPr>
          </a:p>
        </p:txBody>
      </p:sp>
      <p:sp>
        <p:nvSpPr>
          <p:cNvPr id="30" name="Rectangle 29"/>
          <p:cNvSpPr/>
          <p:nvPr/>
        </p:nvSpPr>
        <p:spPr>
          <a:xfrm>
            <a:off x="520909" y="2362297"/>
            <a:ext cx="5599610" cy="523220"/>
          </a:xfrm>
          <a:prstGeom prst="rect">
            <a:avLst/>
          </a:prstGeom>
        </p:spPr>
        <p:txBody>
          <a:bodyPr wrap="none">
            <a:spAutoFit/>
          </a:bodyPr>
          <a:lstStyle/>
          <a:p>
            <a:pPr lvl="0" eaLnBrk="0" fontAlgn="base" hangingPunct="0">
              <a:spcBef>
                <a:spcPct val="0"/>
              </a:spcBef>
              <a:spcAft>
                <a:spcPct val="0"/>
              </a:spcAft>
              <a:buClrTx/>
            </a:pPr>
            <a:r>
              <a:rPr lang="en-GB" sz="2800" dirty="0">
                <a:latin typeface="Calibri" pitchFamily="34" charset="0"/>
                <a:ea typeface="Roboto"/>
                <a:cs typeface="Calibri" pitchFamily="34" charset="0"/>
              </a:rPr>
              <a:t>3. Higher areas are called mountains.</a:t>
            </a:r>
            <a:endParaRPr lang="en-US" sz="2800" dirty="0">
              <a:latin typeface="Calibri" pitchFamily="34" charset="0"/>
              <a:ea typeface="Roboto"/>
              <a:cs typeface="Calibri" pitchFamily="34" charset="0"/>
            </a:endParaRPr>
          </a:p>
        </p:txBody>
      </p:sp>
      <p:sp>
        <p:nvSpPr>
          <p:cNvPr id="31" name="TextBox 30"/>
          <p:cNvSpPr txBox="1"/>
          <p:nvPr/>
        </p:nvSpPr>
        <p:spPr>
          <a:xfrm>
            <a:off x="7241628" y="987983"/>
            <a:ext cx="545342" cy="461665"/>
          </a:xfrm>
          <a:prstGeom prst="rect">
            <a:avLst/>
          </a:prstGeom>
          <a:noFill/>
        </p:spPr>
        <p:txBody>
          <a:bodyPr wrap="none" rtlCol="0">
            <a:spAutoFit/>
          </a:bodyPr>
          <a:lstStyle/>
          <a:p>
            <a:r>
              <a:rPr lang="en-US" sz="2400" dirty="0">
                <a:solidFill>
                  <a:srgbClr val="00B050"/>
                </a:solidFill>
                <a:latin typeface="Calibri" pitchFamily="34" charset="0"/>
                <a:cs typeface="Calibri" pitchFamily="34" charset="0"/>
              </a:rPr>
              <a:t>No</a:t>
            </a:r>
          </a:p>
        </p:txBody>
      </p:sp>
      <p:sp>
        <p:nvSpPr>
          <p:cNvPr id="33" name="TextBox 32"/>
          <p:cNvSpPr txBox="1"/>
          <p:nvPr/>
        </p:nvSpPr>
        <p:spPr>
          <a:xfrm>
            <a:off x="5943601" y="1686922"/>
            <a:ext cx="609462" cy="461665"/>
          </a:xfrm>
          <a:prstGeom prst="rect">
            <a:avLst/>
          </a:prstGeom>
          <a:noFill/>
        </p:spPr>
        <p:txBody>
          <a:bodyPr wrap="none" rtlCol="0">
            <a:spAutoFit/>
          </a:bodyPr>
          <a:lstStyle/>
          <a:p>
            <a:r>
              <a:rPr lang="en-US" sz="2400" dirty="0">
                <a:solidFill>
                  <a:srgbClr val="00B050"/>
                </a:solidFill>
                <a:latin typeface="Calibri" pitchFamily="34" charset="0"/>
                <a:cs typeface="Calibri" pitchFamily="34" charset="0"/>
              </a:rPr>
              <a:t>Yes</a:t>
            </a:r>
          </a:p>
        </p:txBody>
      </p:sp>
      <p:sp>
        <p:nvSpPr>
          <p:cNvPr id="34" name="TextBox 33"/>
          <p:cNvSpPr txBox="1"/>
          <p:nvPr/>
        </p:nvSpPr>
        <p:spPr>
          <a:xfrm>
            <a:off x="6285181" y="2417391"/>
            <a:ext cx="609462" cy="461665"/>
          </a:xfrm>
          <a:prstGeom prst="rect">
            <a:avLst/>
          </a:prstGeom>
          <a:noFill/>
        </p:spPr>
        <p:txBody>
          <a:bodyPr wrap="none" rtlCol="0">
            <a:spAutoFit/>
          </a:bodyPr>
          <a:lstStyle/>
          <a:p>
            <a:r>
              <a:rPr lang="en-US" sz="2400" dirty="0">
                <a:solidFill>
                  <a:srgbClr val="00B050"/>
                </a:solidFill>
                <a:latin typeface="Calibri" pitchFamily="34" charset="0"/>
                <a:cs typeface="Calibri" pitchFamily="34" charset="0"/>
              </a:rPr>
              <a:t>Yes</a:t>
            </a:r>
          </a:p>
        </p:txBody>
      </p:sp>
      <p:sp>
        <p:nvSpPr>
          <p:cNvPr id="35" name="TextBox 34"/>
          <p:cNvSpPr txBox="1"/>
          <p:nvPr/>
        </p:nvSpPr>
        <p:spPr>
          <a:xfrm>
            <a:off x="5523200" y="3095311"/>
            <a:ext cx="545342" cy="461665"/>
          </a:xfrm>
          <a:prstGeom prst="rect">
            <a:avLst/>
          </a:prstGeom>
          <a:noFill/>
        </p:spPr>
        <p:txBody>
          <a:bodyPr wrap="none" rtlCol="0">
            <a:spAutoFit/>
          </a:bodyPr>
          <a:lstStyle/>
          <a:p>
            <a:r>
              <a:rPr lang="en-US" sz="2400" dirty="0">
                <a:solidFill>
                  <a:srgbClr val="00B050"/>
                </a:solidFill>
                <a:latin typeface="Calibri" pitchFamily="34" charset="0"/>
                <a:cs typeface="Calibri" pitchFamily="34" charset="0"/>
              </a:rPr>
              <a:t>No</a:t>
            </a:r>
          </a:p>
        </p:txBody>
      </p:sp>
    </p:spTree>
    <p:extLst>
      <p:ext uri="{BB962C8B-B14F-4D97-AF65-F5344CB8AC3E}">
        <p14:creationId xmlns:p14="http://schemas.microsoft.com/office/powerpoint/2010/main" val="19669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down)">
                                      <p:cBhvr>
                                        <p:cTn id="14" dur="5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wipe(down)">
                                      <p:cBhvr>
                                        <p:cTn id="19" dur="500"/>
                                        <p:tgtEl>
                                          <p:spTgt spid="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wipe(down)">
                                      <p:cBhvr>
                                        <p:cTn id="24" dur="500"/>
                                        <p:tgtEl>
                                          <p:spTgt spid="2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down)">
                                      <p:cBhvr>
                                        <p:cTn id="29" dur="500"/>
                                        <p:tgtEl>
                                          <p:spTgt spid="3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0">
                                            <p:txEl>
                                              <p:pRg st="0" end="0"/>
                                            </p:txEl>
                                          </p:spTgt>
                                        </p:tgtEl>
                                        <p:attrNameLst>
                                          <p:attrName>style.visibility</p:attrName>
                                        </p:attrNameLst>
                                      </p:cBhvr>
                                      <p:to>
                                        <p:strVal val="visible"/>
                                      </p:to>
                                    </p:set>
                                    <p:animEffect transition="in" filter="wipe(down)">
                                      <p:cBhvr>
                                        <p:cTn id="34" dur="500"/>
                                        <p:tgtEl>
                                          <p:spTgt spid="3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wipe(down)">
                                      <p:cBhvr>
                                        <p:cTn id="39" dur="500"/>
                                        <p:tgtEl>
                                          <p:spTgt spid="3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down)">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wipe(down)">
                                      <p:cBhvr>
                                        <p:cTn id="4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8" grpId="0" build="p"/>
      <p:bldP spid="29" grpId="0" build="allAtOnce"/>
      <p:bldP spid="30" grpId="0" build="allAtOnce"/>
      <p:bldP spid="31" grpId="0" build="allAtOnce"/>
      <p:bldP spid="33" grpId="0" build="allAtOnce"/>
      <p:bldP spid="34" grpId="0" build="allAtOnce"/>
      <p:bldP spid="3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6"/>
          <p:cNvPicPr preferRelativeResize="0"/>
          <p:nvPr/>
        </p:nvPicPr>
        <p:blipFill rotWithShape="1">
          <a:blip r:embed="rId3">
            <a:alphaModFix/>
          </a:blip>
          <a:srcRect/>
          <a:stretch/>
        </p:blipFill>
        <p:spPr>
          <a:xfrm>
            <a:off x="7837904" y="69636"/>
            <a:ext cx="1232526" cy="611875"/>
          </a:xfrm>
          <a:prstGeom prst="rect">
            <a:avLst/>
          </a:prstGeom>
          <a:noFill/>
          <a:ln>
            <a:noFill/>
          </a:ln>
        </p:spPr>
      </p:pic>
      <p:sp>
        <p:nvSpPr>
          <p:cNvPr id="91" name="Google Shape;91;p6"/>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a:t>
            </a:r>
            <a:endParaRPr sz="2200" b="1" i="0" u="none" strike="noStrike" cap="none">
              <a:solidFill>
                <a:srgbClr val="FF0000"/>
              </a:solidFill>
              <a:latin typeface="Arial"/>
              <a:ea typeface="Arial"/>
              <a:cs typeface="Arial"/>
              <a:sym typeface="Arial"/>
            </a:endParaRPr>
          </a:p>
        </p:txBody>
      </p:sp>
      <p:sp>
        <p:nvSpPr>
          <p:cNvPr id="92" name="Google Shape;92;p6"/>
          <p:cNvSpPr txBox="1"/>
          <p:nvPr/>
        </p:nvSpPr>
        <p:spPr>
          <a:xfrm>
            <a:off x="272675" y="1132910"/>
            <a:ext cx="8688300" cy="2889600"/>
          </a:xfrm>
          <a:prstGeom prst="rect">
            <a:avLst/>
          </a:prstGeom>
          <a:noFill/>
          <a:ln>
            <a:noFill/>
          </a:ln>
        </p:spPr>
        <p:txBody>
          <a:bodyPr spcFirstLastPara="1" wrap="square" lIns="91425" tIns="91425" rIns="91425" bIns="91425" anchor="t" anchorCtr="0">
            <a:noAutofit/>
          </a:bodyPr>
          <a:lstStyle/>
          <a:p>
            <a:pPr>
              <a:buSzPts val="1400"/>
              <a:buFont typeface="Wingdings" pitchFamily="2" charset="2"/>
              <a:buChar char="v"/>
            </a:pPr>
            <a:r>
              <a:rPr lang="en-US" sz="2400" dirty="0"/>
              <a:t> Students are able to learn about the earth and its shape. They got the knowledge about different forms of 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7787574" y="143208"/>
            <a:ext cx="1232526" cy="611875"/>
          </a:xfrm>
          <a:prstGeom prst="rect">
            <a:avLst/>
          </a:prstGeom>
          <a:noFill/>
          <a:ln>
            <a:noFill/>
          </a:ln>
        </p:spPr>
      </p:pic>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3"/>
          <p:cNvPicPr preferRelativeResize="0"/>
          <p:nvPr/>
        </p:nvPicPr>
        <p:blipFill rotWithShape="1">
          <a:blip r:embed="rId2">
            <a:alphaModFix/>
          </a:blip>
          <a:srcRect/>
          <a:stretch/>
        </p:blipFill>
        <p:spPr>
          <a:xfrm>
            <a:off x="7858924" y="31530"/>
            <a:ext cx="1232526" cy="611875"/>
          </a:xfrm>
          <a:prstGeom prst="rect">
            <a:avLst/>
          </a:prstGeom>
          <a:noFill/>
          <a:ln>
            <a:noFill/>
          </a:ln>
        </p:spPr>
      </p:pic>
      <p:sp>
        <p:nvSpPr>
          <p:cNvPr id="1026" name="AutoShape 2" descr="Rose Plant - Freshpet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Rose Plant - Freshpet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Rose Plant - Freshpet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Red Rose Plant at Rs 12/piece | Rose Plant, गुलाब का पेड़, रोज़ ट्री -  Dhruvi Rose Nursery, Pune | ID: 1487793719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Red Rose Plant at Rs 12/piece | Rose Plant, गुलाब का पेड़, रोज़ ट्री -  Dhruvi Rose Nursery, Pune | ID: 1487793719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itle 1"/>
          <p:cNvSpPr txBox="1">
            <a:spLocks/>
          </p:cNvSpPr>
          <p:nvPr/>
        </p:nvSpPr>
        <p:spPr>
          <a:xfrm>
            <a:off x="2550404" y="297874"/>
            <a:ext cx="3408962" cy="44835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400" b="1" i="0" u="sng" strike="noStrike" kern="0" cap="none" spc="0" normalizeH="0" baseline="0" noProof="0" dirty="0">
                <a:ln>
                  <a:noFill/>
                </a:ln>
                <a:solidFill>
                  <a:srgbClr val="FF0000"/>
                </a:solidFill>
                <a:effectLst/>
                <a:uLnTx/>
                <a:uFillTx/>
                <a:latin typeface="Calibri" pitchFamily="34" charset="0"/>
                <a:ea typeface="Arial"/>
                <a:cs typeface="Calibri" pitchFamily="34" charset="0"/>
                <a:sym typeface="Arial"/>
              </a:rPr>
              <a:t>Activity</a:t>
            </a:r>
          </a:p>
        </p:txBody>
      </p:sp>
      <p:sp>
        <p:nvSpPr>
          <p:cNvPr id="17" name="Title 16"/>
          <p:cNvSpPr>
            <a:spLocks noGrp="1"/>
          </p:cNvSpPr>
          <p:nvPr>
            <p:ph type="title"/>
          </p:nvPr>
        </p:nvSpPr>
        <p:spPr>
          <a:xfrm>
            <a:off x="311700" y="294299"/>
            <a:ext cx="8520600" cy="418635"/>
          </a:xfrm>
        </p:spPr>
        <p:txBody>
          <a:bodyPr/>
          <a:lstStyle/>
          <a:p>
            <a:r>
              <a:rPr lang="en-US" dirty="0"/>
              <a:t>                        </a:t>
            </a:r>
          </a:p>
        </p:txBody>
      </p:sp>
      <p:sp>
        <p:nvSpPr>
          <p:cNvPr id="2050" name="AutoShape 2" descr="Zebra crossing definition and meaning | Collins English Dictio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49" name="Rectangle 1"/>
          <p:cNvSpPr>
            <a:spLocks noChangeArrowheads="1"/>
          </p:cNvSpPr>
          <p:nvPr/>
        </p:nvSpPr>
        <p:spPr bwMode="auto">
          <a:xfrm>
            <a:off x="2123020" y="1124570"/>
            <a:ext cx="5938345"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                      “</a:t>
            </a:r>
            <a:r>
              <a:rPr kumimoji="0" lang="en-US" sz="2400" b="1" i="0" u="none" strike="noStrike" cap="none" normalizeH="0" baseline="0" dirty="0">
                <a:ln>
                  <a:noFill/>
                </a:ln>
                <a:solidFill>
                  <a:srgbClr val="000000"/>
                </a:solidFill>
                <a:effectLst/>
                <a:latin typeface="Calibri" pitchFamily="34" charset="0"/>
                <a:ea typeface="Roboto"/>
                <a:cs typeface="Calibri" pitchFamily="34" charset="0"/>
              </a:rPr>
              <a:t>The Earth</a:t>
            </a: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Our Earth is special, there is just one.</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It gives us water, soil and Sun.</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People and animals share the land, </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Let’s all lend a helping hand!</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You can save water, and plant a tree,</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Make a better home for you and me.</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I love the Earth where we all stay,</a:t>
            </a:r>
          </a:p>
          <a:p>
            <a:pPr marL="0" marR="0" lvl="0" indent="0" algn="l" defTabSz="914400" rtl="0" eaLnBrk="0" fontAlgn="base" latinLnBrk="0" hangingPunct="0">
              <a:lnSpc>
                <a:spcPct val="100000"/>
              </a:lnSpc>
              <a:spcBef>
                <a:spcPct val="0"/>
              </a:spcBef>
              <a:spcAft>
                <a:spcPct val="0"/>
              </a:spcAft>
              <a:buClrTx/>
              <a:buSzTx/>
              <a:buFontTx/>
              <a:buNone/>
              <a:tabLst>
                <a:tab pos="3067050" algn="l"/>
                <a:tab pos="4600575" algn="l"/>
              </a:tabLst>
            </a:pPr>
            <a:r>
              <a:rPr kumimoji="0" lang="en-US" sz="2400" b="0" i="0" u="none" strike="noStrike" cap="none" normalizeH="0" baseline="0" dirty="0">
                <a:ln>
                  <a:noFill/>
                </a:ln>
                <a:solidFill>
                  <a:srgbClr val="000000"/>
                </a:solidFill>
                <a:effectLst/>
                <a:latin typeface="Calibri" pitchFamily="34" charset="0"/>
                <a:ea typeface="Roboto"/>
                <a:cs typeface="Calibri" pitchFamily="34" charset="0"/>
              </a:rPr>
              <a:t>Let’s make special every day.</a:t>
            </a:r>
            <a:r>
              <a:rPr kumimoji="0" lang="en-US" sz="2400" b="0" i="0" u="none" strike="noStrike" cap="none" normalizeH="0" baseline="0" dirty="0">
                <a:ln>
                  <a:noFill/>
                </a:ln>
                <a:solidFill>
                  <a:schemeClr val="tx1"/>
                </a:solidFill>
                <a:effectLst/>
                <a:latin typeface="Calibri" pitchFamily="34" charset="0"/>
                <a:cs typeface="Calibri" pitchFamily="34" charset="0"/>
              </a:rPr>
              <a:t> </a:t>
            </a:r>
          </a:p>
        </p:txBody>
      </p:sp>
      <p:sp>
        <p:nvSpPr>
          <p:cNvPr id="27651" name="AutoShape 3" descr="Learn What Soil Is Made Of And How To Amend So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3" name="AutoShape 5" descr="Soil, Grass And Sky Background Stock Photo, Picture And Royalty Free Image.  Image 1922085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5" name="AutoShape 7" descr="Healthy Soil and How to Make 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7" name="AutoShape 9" descr="What Is Soil Percolation - How To Test Soil Perco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9" name="Picture 11" descr="Soil health card boosts farm income up to Rs 30,000/acre - The Week"/>
          <p:cNvPicPr>
            <a:picLocks noChangeAspect="1" noChangeArrowheads="1"/>
          </p:cNvPicPr>
          <p:nvPr/>
        </p:nvPicPr>
        <p:blipFill>
          <a:blip r:embed="rId3"/>
          <a:srcRect/>
          <a:stretch>
            <a:fillRect/>
          </a:stretch>
        </p:blipFill>
        <p:spPr bwMode="auto">
          <a:xfrm>
            <a:off x="155575" y="155531"/>
            <a:ext cx="1914963" cy="1116222"/>
          </a:xfrm>
          <a:prstGeom prst="rect">
            <a:avLst/>
          </a:prstGeom>
          <a:noFill/>
        </p:spPr>
      </p:pic>
      <p:pic>
        <p:nvPicPr>
          <p:cNvPr id="27661" name="Picture 13" descr="Just add humidity: How this air-to-water machine can quench your thirst"/>
          <p:cNvPicPr>
            <a:picLocks noChangeAspect="1" noChangeArrowheads="1"/>
          </p:cNvPicPr>
          <p:nvPr/>
        </p:nvPicPr>
        <p:blipFill>
          <a:blip r:embed="rId4"/>
          <a:srcRect/>
          <a:stretch>
            <a:fillRect/>
          </a:stretch>
        </p:blipFill>
        <p:spPr bwMode="auto">
          <a:xfrm>
            <a:off x="31530" y="1881351"/>
            <a:ext cx="1861856" cy="2500070"/>
          </a:xfrm>
          <a:prstGeom prst="rect">
            <a:avLst/>
          </a:prstGeom>
          <a:noFill/>
        </p:spPr>
      </p:pic>
      <p:pic>
        <p:nvPicPr>
          <p:cNvPr id="22" name="Picture 21" descr="Boy pointing clipart 9 » Clipart Station"/>
          <p:cNvPicPr>
            <a:picLocks noChangeAspect="1" noChangeArrowheads="1"/>
          </p:cNvPicPr>
          <p:nvPr/>
        </p:nvPicPr>
        <p:blipFill>
          <a:blip r:embed="rId5"/>
          <a:srcRect/>
          <a:stretch>
            <a:fillRect/>
          </a:stretch>
        </p:blipFill>
        <p:spPr bwMode="auto">
          <a:xfrm flipH="1">
            <a:off x="6978869" y="1040524"/>
            <a:ext cx="2165130" cy="3972898"/>
          </a:xfrm>
          <a:prstGeom prst="rect">
            <a:avLst/>
          </a:prstGeom>
          <a:noFill/>
        </p:spPr>
      </p:pic>
      <p:sp>
        <p:nvSpPr>
          <p:cNvPr id="27663" name="AutoShape 15" descr="Vector Sun Sunshine Yellow Free Clipart Hd Clipart- - Transparent Sun Png  Vector (#5206201) - Pin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65" name="Picture 17" descr="Free Sun Transparent Background, Download Free Sun Transparent Background  png images, Free ClipArts on Clipart Library"/>
          <p:cNvPicPr>
            <a:picLocks noChangeAspect="1" noChangeArrowheads="1"/>
          </p:cNvPicPr>
          <p:nvPr/>
        </p:nvPicPr>
        <p:blipFill>
          <a:blip r:embed="rId6"/>
          <a:srcRect/>
          <a:stretch>
            <a:fillRect/>
          </a:stretch>
        </p:blipFill>
        <p:spPr bwMode="auto">
          <a:xfrm>
            <a:off x="5925742" y="42040"/>
            <a:ext cx="1484038" cy="1498673"/>
          </a:xfrm>
          <a:prstGeom prst="rect">
            <a:avLst/>
          </a:prstGeom>
          <a:noFill/>
        </p:spPr>
      </p:pic>
      <p:sp>
        <p:nvSpPr>
          <p:cNvPr id="25" name="Text Placeholder 24"/>
          <p:cNvSpPr>
            <a:spLocks noGrp="1"/>
          </p:cNvSpPr>
          <p:nvPr>
            <p:ph type="body" idx="1"/>
          </p:nvPr>
        </p:nvSpPr>
        <p:spPr>
          <a:xfrm>
            <a:off x="311700" y="826665"/>
            <a:ext cx="8520600" cy="3416400"/>
          </a:xfrm>
        </p:spPr>
        <p:txBody>
          <a:bodyPr/>
          <a:lstStyle/>
          <a:p>
            <a:pPr>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649">
                                            <p:bg/>
                                          </p:spTgt>
                                        </p:tgtEl>
                                        <p:attrNameLst>
                                          <p:attrName>style.visibility</p:attrName>
                                        </p:attrNameLst>
                                      </p:cBhvr>
                                      <p:to>
                                        <p:strVal val="visible"/>
                                      </p:to>
                                    </p:set>
                                    <p:animEffect transition="in" filter="wipe(down)">
                                      <p:cBhvr>
                                        <p:cTn id="14" dur="500"/>
                                        <p:tgtEl>
                                          <p:spTgt spid="27649">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649">
                                            <p:txEl>
                                              <p:pRg st="0" end="0"/>
                                            </p:txEl>
                                          </p:spTgt>
                                        </p:tgtEl>
                                        <p:attrNameLst>
                                          <p:attrName>style.visibility</p:attrName>
                                        </p:attrNameLst>
                                      </p:cBhvr>
                                      <p:to>
                                        <p:strVal val="visible"/>
                                      </p:to>
                                    </p:set>
                                    <p:animEffect transition="in" filter="wipe(down)">
                                      <p:cBhvr>
                                        <p:cTn id="19" dur="500"/>
                                        <p:tgtEl>
                                          <p:spTgt spid="2764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649">
                                            <p:txEl>
                                              <p:pRg st="1" end="1"/>
                                            </p:txEl>
                                          </p:spTgt>
                                        </p:tgtEl>
                                        <p:attrNameLst>
                                          <p:attrName>style.visibility</p:attrName>
                                        </p:attrNameLst>
                                      </p:cBhvr>
                                      <p:to>
                                        <p:strVal val="visible"/>
                                      </p:to>
                                    </p:set>
                                    <p:animEffect transition="in" filter="wipe(down)">
                                      <p:cBhvr>
                                        <p:cTn id="24" dur="500"/>
                                        <p:tgtEl>
                                          <p:spTgt spid="2764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649">
                                            <p:txEl>
                                              <p:pRg st="2" end="2"/>
                                            </p:txEl>
                                          </p:spTgt>
                                        </p:tgtEl>
                                        <p:attrNameLst>
                                          <p:attrName>style.visibility</p:attrName>
                                        </p:attrNameLst>
                                      </p:cBhvr>
                                      <p:to>
                                        <p:strVal val="visible"/>
                                      </p:to>
                                    </p:set>
                                    <p:animEffect transition="in" filter="wipe(down)">
                                      <p:cBhvr>
                                        <p:cTn id="29" dur="500"/>
                                        <p:tgtEl>
                                          <p:spTgt spid="2764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649">
                                            <p:txEl>
                                              <p:pRg st="3" end="3"/>
                                            </p:txEl>
                                          </p:spTgt>
                                        </p:tgtEl>
                                        <p:attrNameLst>
                                          <p:attrName>style.visibility</p:attrName>
                                        </p:attrNameLst>
                                      </p:cBhvr>
                                      <p:to>
                                        <p:strVal val="visible"/>
                                      </p:to>
                                    </p:set>
                                    <p:animEffect transition="in" filter="wipe(down)">
                                      <p:cBhvr>
                                        <p:cTn id="34" dur="500"/>
                                        <p:tgtEl>
                                          <p:spTgt spid="2764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649">
                                            <p:txEl>
                                              <p:pRg st="4" end="4"/>
                                            </p:txEl>
                                          </p:spTgt>
                                        </p:tgtEl>
                                        <p:attrNameLst>
                                          <p:attrName>style.visibility</p:attrName>
                                        </p:attrNameLst>
                                      </p:cBhvr>
                                      <p:to>
                                        <p:strVal val="visible"/>
                                      </p:to>
                                    </p:set>
                                    <p:animEffect transition="in" filter="wipe(down)">
                                      <p:cBhvr>
                                        <p:cTn id="39" dur="500"/>
                                        <p:tgtEl>
                                          <p:spTgt spid="2764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7649">
                                            <p:txEl>
                                              <p:pRg st="5" end="5"/>
                                            </p:txEl>
                                          </p:spTgt>
                                        </p:tgtEl>
                                        <p:attrNameLst>
                                          <p:attrName>style.visibility</p:attrName>
                                        </p:attrNameLst>
                                      </p:cBhvr>
                                      <p:to>
                                        <p:strVal val="visible"/>
                                      </p:to>
                                    </p:set>
                                    <p:animEffect transition="in" filter="wipe(down)">
                                      <p:cBhvr>
                                        <p:cTn id="44" dur="500"/>
                                        <p:tgtEl>
                                          <p:spTgt spid="2764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649">
                                            <p:txEl>
                                              <p:pRg st="6" end="6"/>
                                            </p:txEl>
                                          </p:spTgt>
                                        </p:tgtEl>
                                        <p:attrNameLst>
                                          <p:attrName>style.visibility</p:attrName>
                                        </p:attrNameLst>
                                      </p:cBhvr>
                                      <p:to>
                                        <p:strVal val="visible"/>
                                      </p:to>
                                    </p:set>
                                    <p:animEffect transition="in" filter="wipe(down)">
                                      <p:cBhvr>
                                        <p:cTn id="49" dur="500"/>
                                        <p:tgtEl>
                                          <p:spTgt spid="27649">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7649">
                                            <p:txEl>
                                              <p:pRg st="7" end="7"/>
                                            </p:txEl>
                                          </p:spTgt>
                                        </p:tgtEl>
                                        <p:attrNameLst>
                                          <p:attrName>style.visibility</p:attrName>
                                        </p:attrNameLst>
                                      </p:cBhvr>
                                      <p:to>
                                        <p:strVal val="visible"/>
                                      </p:to>
                                    </p:set>
                                    <p:animEffect transition="in" filter="wipe(down)">
                                      <p:cBhvr>
                                        <p:cTn id="54" dur="500"/>
                                        <p:tgtEl>
                                          <p:spTgt spid="27649">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7649">
                                            <p:txEl>
                                              <p:pRg st="8" end="8"/>
                                            </p:txEl>
                                          </p:spTgt>
                                        </p:tgtEl>
                                        <p:attrNameLst>
                                          <p:attrName>style.visibility</p:attrName>
                                        </p:attrNameLst>
                                      </p:cBhvr>
                                      <p:to>
                                        <p:strVal val="visible"/>
                                      </p:to>
                                    </p:set>
                                    <p:animEffect transition="in" filter="wipe(down)">
                                      <p:cBhvr>
                                        <p:cTn id="59" dur="500"/>
                                        <p:tgtEl>
                                          <p:spTgt spid="27649">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iterate type="lt">
                                    <p:tmPct val="5000"/>
                                  </p:iterate>
                                  <p:childTnLst>
                                    <p:set>
                                      <p:cBhvr>
                                        <p:cTn id="63" dur="1" fill="hold">
                                          <p:stCondLst>
                                            <p:cond delay="0"/>
                                          </p:stCondLst>
                                        </p:cTn>
                                        <p:tgtEl>
                                          <p:spTgt spid="27659"/>
                                        </p:tgtEl>
                                        <p:attrNameLst>
                                          <p:attrName>style.visibility</p:attrName>
                                        </p:attrNameLst>
                                      </p:cBhvr>
                                      <p:to>
                                        <p:strVal val="visible"/>
                                      </p:to>
                                    </p:set>
                                    <p:anim calcmode="lin" valueType="num">
                                      <p:cBhvr>
                                        <p:cTn id="64" dur="1000" fill="hold"/>
                                        <p:tgtEl>
                                          <p:spTgt spid="27659"/>
                                        </p:tgtEl>
                                        <p:attrNameLst>
                                          <p:attrName>ppt_w</p:attrName>
                                        </p:attrNameLst>
                                      </p:cBhvr>
                                      <p:tavLst>
                                        <p:tav tm="0">
                                          <p:val>
                                            <p:fltVal val="0"/>
                                          </p:val>
                                        </p:tav>
                                        <p:tav tm="100000">
                                          <p:val>
                                            <p:strVal val="#ppt_w"/>
                                          </p:val>
                                        </p:tav>
                                      </p:tavLst>
                                    </p:anim>
                                    <p:anim calcmode="lin" valueType="num">
                                      <p:cBhvr>
                                        <p:cTn id="65" dur="1000" fill="hold"/>
                                        <p:tgtEl>
                                          <p:spTgt spid="27659"/>
                                        </p:tgtEl>
                                        <p:attrNameLst>
                                          <p:attrName>ppt_h</p:attrName>
                                        </p:attrNameLst>
                                      </p:cBhvr>
                                      <p:tavLst>
                                        <p:tav tm="0">
                                          <p:val>
                                            <p:fltVal val="0"/>
                                          </p:val>
                                        </p:tav>
                                        <p:tav tm="100000">
                                          <p:val>
                                            <p:strVal val="#ppt_h"/>
                                          </p:val>
                                        </p:tav>
                                      </p:tavLst>
                                    </p:anim>
                                    <p:anim calcmode="lin" valueType="num">
                                      <p:cBhvr>
                                        <p:cTn id="66" dur="1000" fill="hold"/>
                                        <p:tgtEl>
                                          <p:spTgt spid="27659"/>
                                        </p:tgtEl>
                                        <p:attrNameLst>
                                          <p:attrName>style.rotation</p:attrName>
                                        </p:attrNameLst>
                                      </p:cBhvr>
                                      <p:tavLst>
                                        <p:tav tm="0">
                                          <p:val>
                                            <p:fltVal val="90"/>
                                          </p:val>
                                        </p:tav>
                                        <p:tav tm="100000">
                                          <p:val>
                                            <p:fltVal val="0"/>
                                          </p:val>
                                        </p:tav>
                                      </p:tavLst>
                                    </p:anim>
                                    <p:animEffect transition="in" filter="fade">
                                      <p:cBhvr>
                                        <p:cTn id="67" dur="1000"/>
                                        <p:tgtEl>
                                          <p:spTgt spid="27659"/>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nodeType="clickEffect">
                                  <p:stCondLst>
                                    <p:cond delay="0"/>
                                  </p:stCondLst>
                                  <p:childTnLst>
                                    <p:set>
                                      <p:cBhvr>
                                        <p:cTn id="71" dur="1" fill="hold">
                                          <p:stCondLst>
                                            <p:cond delay="0"/>
                                          </p:stCondLst>
                                        </p:cTn>
                                        <p:tgtEl>
                                          <p:spTgt spid="27661"/>
                                        </p:tgtEl>
                                        <p:attrNameLst>
                                          <p:attrName>style.visibility</p:attrName>
                                        </p:attrNameLst>
                                      </p:cBhvr>
                                      <p:to>
                                        <p:strVal val="visible"/>
                                      </p:to>
                                    </p:set>
                                    <p:animEffect transition="in" filter="fade">
                                      <p:cBhvr>
                                        <p:cTn id="72" dur="2000"/>
                                        <p:tgtEl>
                                          <p:spTgt spid="27661"/>
                                        </p:tgtEl>
                                      </p:cBhvr>
                                    </p:animEffect>
                                    <p:anim calcmode="lin" valueType="num">
                                      <p:cBhvr>
                                        <p:cTn id="73" dur="2000" fill="hold"/>
                                        <p:tgtEl>
                                          <p:spTgt spid="27661"/>
                                        </p:tgtEl>
                                        <p:attrNameLst>
                                          <p:attrName>style.rotation</p:attrName>
                                        </p:attrNameLst>
                                      </p:cBhvr>
                                      <p:tavLst>
                                        <p:tav tm="0">
                                          <p:val>
                                            <p:fltVal val="720"/>
                                          </p:val>
                                        </p:tav>
                                        <p:tav tm="100000">
                                          <p:val>
                                            <p:fltVal val="0"/>
                                          </p:val>
                                        </p:tav>
                                      </p:tavLst>
                                    </p:anim>
                                    <p:anim calcmode="lin" valueType="num">
                                      <p:cBhvr>
                                        <p:cTn id="74" dur="2000" fill="hold"/>
                                        <p:tgtEl>
                                          <p:spTgt spid="27661"/>
                                        </p:tgtEl>
                                        <p:attrNameLst>
                                          <p:attrName>ppt_h</p:attrName>
                                        </p:attrNameLst>
                                      </p:cBhvr>
                                      <p:tavLst>
                                        <p:tav tm="0">
                                          <p:val>
                                            <p:fltVal val="0"/>
                                          </p:val>
                                        </p:tav>
                                        <p:tav tm="100000">
                                          <p:val>
                                            <p:strVal val="#ppt_h"/>
                                          </p:val>
                                        </p:tav>
                                      </p:tavLst>
                                    </p:anim>
                                    <p:anim calcmode="lin" valueType="num">
                                      <p:cBhvr>
                                        <p:cTn id="75" dur="2000" fill="hold"/>
                                        <p:tgtEl>
                                          <p:spTgt spid="27661"/>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iterate type="lt">
                                    <p:tmPct val="0"/>
                                  </p:iterate>
                                  <p:childTnLst>
                                    <p:set>
                                      <p:cBhvr>
                                        <p:cTn id="79" dur="1" fill="hold">
                                          <p:stCondLst>
                                            <p:cond delay="0"/>
                                          </p:stCondLst>
                                        </p:cTn>
                                        <p:tgtEl>
                                          <p:spTgt spid="27665"/>
                                        </p:tgtEl>
                                        <p:attrNameLst>
                                          <p:attrName>style.visibility</p:attrName>
                                        </p:attrNameLst>
                                      </p:cBhvr>
                                      <p:to>
                                        <p:strVal val="visible"/>
                                      </p:to>
                                    </p:set>
                                    <p:animEffect transition="in" filter="fade">
                                      <p:cBhvr>
                                        <p:cTn id="80" dur="2000"/>
                                        <p:tgtEl>
                                          <p:spTgt spid="27665"/>
                                        </p:tgtEl>
                                      </p:cBhvr>
                                    </p:animEffect>
                                    <p:anim calcmode="lin" valueType="num">
                                      <p:cBhvr>
                                        <p:cTn id="81" dur="2000" fill="hold"/>
                                        <p:tgtEl>
                                          <p:spTgt spid="27665"/>
                                        </p:tgtEl>
                                        <p:attrNameLst>
                                          <p:attrName>style.rotation</p:attrName>
                                        </p:attrNameLst>
                                      </p:cBhvr>
                                      <p:tavLst>
                                        <p:tav tm="0">
                                          <p:val>
                                            <p:fltVal val="720"/>
                                          </p:val>
                                        </p:tav>
                                        <p:tav tm="100000">
                                          <p:val>
                                            <p:fltVal val="0"/>
                                          </p:val>
                                        </p:tav>
                                      </p:tavLst>
                                    </p:anim>
                                    <p:anim calcmode="lin" valueType="num">
                                      <p:cBhvr>
                                        <p:cTn id="82" dur="2000" fill="hold"/>
                                        <p:tgtEl>
                                          <p:spTgt spid="27665"/>
                                        </p:tgtEl>
                                        <p:attrNameLst>
                                          <p:attrName>ppt_h</p:attrName>
                                        </p:attrNameLst>
                                      </p:cBhvr>
                                      <p:tavLst>
                                        <p:tav tm="0">
                                          <p:val>
                                            <p:fltVal val="0"/>
                                          </p:val>
                                        </p:tav>
                                        <p:tav tm="100000">
                                          <p:val>
                                            <p:strVal val="#ppt_h"/>
                                          </p:val>
                                        </p:tav>
                                      </p:tavLst>
                                    </p:anim>
                                    <p:anim calcmode="lin" valueType="num">
                                      <p:cBhvr>
                                        <p:cTn id="83" dur="2000" fill="hold"/>
                                        <p:tgtEl>
                                          <p:spTgt spid="276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2977115"/>
            <a:ext cx="7492598" cy="1591759"/>
          </a:xfrm>
        </p:spPr>
        <p:txBody>
          <a:bodyPr/>
          <a:lstStyle/>
          <a:p>
            <a:pPr>
              <a:buNone/>
            </a:pPr>
            <a:r>
              <a:rPr lang="en-US" dirty="0"/>
              <a:t>                                </a:t>
            </a:r>
          </a:p>
        </p:txBody>
      </p:sp>
      <p:sp>
        <p:nvSpPr>
          <p:cNvPr id="9" name="Title 8"/>
          <p:cNvSpPr>
            <a:spLocks noGrp="1"/>
          </p:cNvSpPr>
          <p:nvPr>
            <p:ph type="title"/>
          </p:nvPr>
        </p:nvSpPr>
        <p:spPr/>
        <p:txBody>
          <a:bodyPr/>
          <a:lstStyle/>
          <a:p>
            <a:r>
              <a:rPr lang="en-US" dirty="0"/>
              <a:t>                     </a:t>
            </a:r>
          </a:p>
        </p:txBody>
      </p:sp>
      <p:sp>
        <p:nvSpPr>
          <p:cNvPr id="16388" name="AutoShape 4" descr="1,888,007 BEST Safety Background IMAGES, STOCK PHOTOS &amp;amp; VECTORS | Adobe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1,888,007 BEST Safety Background IMAGES, STOCK PHOTOS &amp;amp; VECTORS | Adobe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Safety Presentation Prezi Template | Prezi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250,472 Earth Sky Photos - Free &amp;amp; Royalty-Free Stock Photos from Dreamstime"/>
          <p:cNvPicPr>
            <a:picLocks noChangeAspect="1" noChangeArrowheads="1"/>
          </p:cNvPicPr>
          <p:nvPr/>
        </p:nvPicPr>
        <p:blipFill>
          <a:blip r:embed="rId2"/>
          <a:srcRect/>
          <a:stretch>
            <a:fillRect/>
          </a:stretch>
        </p:blipFill>
        <p:spPr bwMode="auto">
          <a:xfrm>
            <a:off x="0" y="-210208"/>
            <a:ext cx="9144000" cy="5353708"/>
          </a:xfrm>
          <a:prstGeom prst="rect">
            <a:avLst/>
          </a:prstGeom>
          <a:noFill/>
        </p:spPr>
      </p:pic>
      <p:sp>
        <p:nvSpPr>
          <p:cNvPr id="11" name="Title 5"/>
          <p:cNvSpPr txBox="1">
            <a:spLocks/>
          </p:cNvSpPr>
          <p:nvPr/>
        </p:nvSpPr>
        <p:spPr>
          <a:xfrm>
            <a:off x="1574936" y="1516166"/>
            <a:ext cx="6365547" cy="286791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6000" b="1" i="0" u="none" strike="noStrike" kern="0" cap="none" spc="0" normalizeH="0" baseline="0" noProof="0" dirty="0">
                <a:ln>
                  <a:noFill/>
                </a:ln>
                <a:solidFill>
                  <a:srgbClr val="FFFF00"/>
                </a:solidFill>
                <a:effectLst/>
                <a:uLnTx/>
                <a:uFillTx/>
                <a:latin typeface="Arial"/>
                <a:ea typeface="Arial"/>
                <a:cs typeface="Arial"/>
                <a:sym typeface="Arial"/>
              </a:rPr>
              <a:t>THE</a:t>
            </a:r>
            <a:r>
              <a:rPr kumimoji="0" lang="en-US" sz="6000" b="1" i="0" u="none" strike="noStrike" kern="0" cap="none" spc="0" normalizeH="0" noProof="0" dirty="0">
                <a:ln>
                  <a:noFill/>
                </a:ln>
                <a:solidFill>
                  <a:srgbClr val="FFFF00"/>
                </a:solidFill>
                <a:effectLst/>
                <a:uLnTx/>
                <a:uFillTx/>
                <a:latin typeface="Arial"/>
                <a:ea typeface="Arial"/>
                <a:cs typeface="Arial"/>
                <a:sym typeface="Arial"/>
              </a:rPr>
              <a:t> EARTH AND THE SKY</a:t>
            </a:r>
            <a:endParaRPr kumimoji="0" lang="en-US" sz="6000" b="1" i="0" u="none" strike="noStrike" kern="0" cap="none" spc="0" normalizeH="0" baseline="0" noProof="0" dirty="0">
              <a:ln>
                <a:noFill/>
              </a:ln>
              <a:solidFill>
                <a:srgbClr val="FFFF00"/>
              </a:solidFill>
              <a:effectLst/>
              <a:uLnTx/>
              <a:uFillTx/>
              <a:latin typeface="Arial"/>
              <a:ea typeface="Arial"/>
              <a:cs typeface="Arial"/>
              <a:sym typeface="Arial"/>
            </a:endParaRPr>
          </a:p>
        </p:txBody>
      </p:sp>
      <p:pic>
        <p:nvPicPr>
          <p:cNvPr id="15" name="Google Shape;62;p2"/>
          <p:cNvPicPr preferRelativeResize="0"/>
          <p:nvPr/>
        </p:nvPicPr>
        <p:blipFill rotWithShape="1">
          <a:blip r:embed="rId3">
            <a:alphaModFix/>
          </a:blip>
          <a:srcRect/>
          <a:stretch/>
        </p:blipFill>
        <p:spPr>
          <a:xfrm>
            <a:off x="7777065" y="132696"/>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45533" y="174737"/>
            <a:ext cx="1232526" cy="611875"/>
          </a:xfrm>
          <a:prstGeom prst="rect">
            <a:avLst/>
          </a:prstGeom>
          <a:noFill/>
          <a:ln>
            <a:noFill/>
          </a:ln>
        </p:spPr>
      </p:pic>
      <p:sp>
        <p:nvSpPr>
          <p:cNvPr id="20482" name="AutoShape 2" descr="Orange PNG Transparent Images | PNG 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Go Fuel Cafe"/>
          <p:cNvPicPr>
            <a:picLocks noChangeAspect="1" noChangeArrowheads="1"/>
          </p:cNvPicPr>
          <p:nvPr/>
        </p:nvPicPr>
        <p:blipFill>
          <a:blip r:embed="rId4"/>
          <a:srcRect/>
          <a:stretch>
            <a:fillRect/>
          </a:stretch>
        </p:blipFill>
        <p:spPr bwMode="auto">
          <a:xfrm>
            <a:off x="52550" y="1012989"/>
            <a:ext cx="2524125" cy="1809751"/>
          </a:xfrm>
          <a:prstGeom prst="rect">
            <a:avLst/>
          </a:prstGeom>
          <a:noFill/>
        </p:spPr>
      </p:pic>
      <p:pic>
        <p:nvPicPr>
          <p:cNvPr id="20488" name="Picture 8" descr="Spinning Globe GIF | Gfycat"/>
          <p:cNvPicPr>
            <a:picLocks noChangeAspect="1" noChangeArrowheads="1" noCrop="1"/>
          </p:cNvPicPr>
          <p:nvPr/>
        </p:nvPicPr>
        <p:blipFill>
          <a:blip r:embed="rId5"/>
          <a:srcRect/>
          <a:stretch>
            <a:fillRect/>
          </a:stretch>
        </p:blipFill>
        <p:spPr bwMode="auto">
          <a:xfrm>
            <a:off x="3308699" y="1124592"/>
            <a:ext cx="3449473" cy="3279228"/>
          </a:xfrm>
          <a:prstGeom prst="rect">
            <a:avLst/>
          </a:prstGeom>
          <a:noFill/>
        </p:spPr>
      </p:pic>
      <p:pic>
        <p:nvPicPr>
          <p:cNvPr id="13" name="Picture 12" descr="Boy pointing clipart 9 » Clipart Station"/>
          <p:cNvPicPr>
            <a:picLocks noChangeAspect="1" noChangeArrowheads="1"/>
          </p:cNvPicPr>
          <p:nvPr/>
        </p:nvPicPr>
        <p:blipFill>
          <a:blip r:embed="rId6"/>
          <a:srcRect/>
          <a:stretch>
            <a:fillRect/>
          </a:stretch>
        </p:blipFill>
        <p:spPr bwMode="auto">
          <a:xfrm flipH="1">
            <a:off x="6978869" y="1040524"/>
            <a:ext cx="2165130" cy="3972898"/>
          </a:xfrm>
          <a:prstGeom prst="rect">
            <a:avLst/>
          </a:prstGeom>
          <a:noFill/>
        </p:spPr>
      </p:pic>
      <p:sp>
        <p:nvSpPr>
          <p:cNvPr id="18" name="TextBox 17"/>
          <p:cNvSpPr txBox="1"/>
          <p:nvPr/>
        </p:nvSpPr>
        <p:spPr>
          <a:xfrm>
            <a:off x="3647090" y="220721"/>
            <a:ext cx="1616148" cy="523220"/>
          </a:xfrm>
          <a:prstGeom prst="rect">
            <a:avLst/>
          </a:prstGeom>
          <a:noFill/>
        </p:spPr>
        <p:txBody>
          <a:bodyPr wrap="none" rtlCol="0">
            <a:spAutoFit/>
          </a:bodyPr>
          <a:lstStyle/>
          <a:p>
            <a:r>
              <a:rPr lang="en-US" sz="2800" b="1" u="sng" dirty="0">
                <a:solidFill>
                  <a:srgbClr val="FF0000"/>
                </a:solidFill>
                <a:latin typeface="Calibri" pitchFamily="34" charset="0"/>
                <a:cs typeface="Calibri" pitchFamily="34" charset="0"/>
              </a:rPr>
              <a:t>The Earth</a:t>
            </a:r>
          </a:p>
        </p:txBody>
      </p:sp>
      <p:sp>
        <p:nvSpPr>
          <p:cNvPr id="19" name="TextBox 18"/>
          <p:cNvSpPr txBox="1"/>
          <p:nvPr/>
        </p:nvSpPr>
        <p:spPr>
          <a:xfrm>
            <a:off x="704196" y="3016479"/>
            <a:ext cx="1172116" cy="461665"/>
          </a:xfrm>
          <a:prstGeom prst="rect">
            <a:avLst/>
          </a:prstGeom>
          <a:noFill/>
        </p:spPr>
        <p:txBody>
          <a:bodyPr wrap="none" rtlCol="0">
            <a:spAutoFit/>
          </a:bodyPr>
          <a:lstStyle/>
          <a:p>
            <a:r>
              <a:rPr lang="en-US" sz="2400" dirty="0">
                <a:latin typeface="Calibri" pitchFamily="34" charset="0"/>
                <a:cs typeface="Calibri" pitchFamily="34" charset="0"/>
              </a:rPr>
              <a:t>Orange </a:t>
            </a:r>
          </a:p>
        </p:txBody>
      </p:sp>
      <p:sp>
        <p:nvSpPr>
          <p:cNvPr id="20" name="TextBox 19"/>
          <p:cNvSpPr txBox="1"/>
          <p:nvPr/>
        </p:nvSpPr>
        <p:spPr>
          <a:xfrm>
            <a:off x="1618606" y="4477413"/>
            <a:ext cx="6253635"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 shape of the earth is round like an orange.</a:t>
            </a:r>
          </a:p>
        </p:txBody>
      </p:sp>
      <p:sp>
        <p:nvSpPr>
          <p:cNvPr id="21" name="TextBox 20"/>
          <p:cNvSpPr txBox="1"/>
          <p:nvPr/>
        </p:nvSpPr>
        <p:spPr>
          <a:xfrm>
            <a:off x="588596" y="220722"/>
            <a:ext cx="534121" cy="523220"/>
          </a:xfrm>
          <a:prstGeom prst="rect">
            <a:avLst/>
          </a:prstGeom>
          <a:noFill/>
        </p:spPr>
        <p:txBody>
          <a:bodyPr wrap="none" rtlCol="0">
            <a:spAutoFit/>
          </a:bodyPr>
          <a:lstStyle/>
          <a:p>
            <a:r>
              <a:rPr lang="en-US" b="1" dirty="0"/>
              <a:t>C.W</a:t>
            </a:r>
          </a:p>
          <a:p>
            <a:r>
              <a:rPr lang="en-US" b="1" dirty="0"/>
              <a:t>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486"/>
                                        </p:tgtEl>
                                        <p:attrNameLst>
                                          <p:attrName>style.visibility</p:attrName>
                                        </p:attrNameLst>
                                      </p:cBhvr>
                                      <p:to>
                                        <p:strVal val="visible"/>
                                      </p:to>
                                    </p:set>
                                    <p:anim calcmode="lin" valueType="num">
                                      <p:cBhvr>
                                        <p:cTn id="14" dur="1000" fill="hold"/>
                                        <p:tgtEl>
                                          <p:spTgt spid="20486"/>
                                        </p:tgtEl>
                                        <p:attrNameLst>
                                          <p:attrName>ppt_w</p:attrName>
                                        </p:attrNameLst>
                                      </p:cBhvr>
                                      <p:tavLst>
                                        <p:tav tm="0">
                                          <p:val>
                                            <p:fltVal val="0"/>
                                          </p:val>
                                        </p:tav>
                                        <p:tav tm="100000">
                                          <p:val>
                                            <p:strVal val="#ppt_w"/>
                                          </p:val>
                                        </p:tav>
                                      </p:tavLst>
                                    </p:anim>
                                    <p:anim calcmode="lin" valueType="num">
                                      <p:cBhvr>
                                        <p:cTn id="15" dur="1000" fill="hold"/>
                                        <p:tgtEl>
                                          <p:spTgt spid="20486"/>
                                        </p:tgtEl>
                                        <p:attrNameLst>
                                          <p:attrName>ppt_h</p:attrName>
                                        </p:attrNameLst>
                                      </p:cBhvr>
                                      <p:tavLst>
                                        <p:tav tm="0">
                                          <p:val>
                                            <p:fltVal val="0"/>
                                          </p:val>
                                        </p:tav>
                                        <p:tav tm="100000">
                                          <p:val>
                                            <p:strVal val="#ppt_h"/>
                                          </p:val>
                                        </p:tav>
                                      </p:tavLst>
                                    </p:anim>
                                    <p:anim calcmode="lin" valueType="num">
                                      <p:cBhvr>
                                        <p:cTn id="16" dur="1000" fill="hold"/>
                                        <p:tgtEl>
                                          <p:spTgt spid="20486"/>
                                        </p:tgtEl>
                                        <p:attrNameLst>
                                          <p:attrName>style.rotation</p:attrName>
                                        </p:attrNameLst>
                                      </p:cBhvr>
                                      <p:tavLst>
                                        <p:tav tm="0">
                                          <p:val>
                                            <p:fltVal val="90"/>
                                          </p:val>
                                        </p:tav>
                                        <p:tav tm="100000">
                                          <p:val>
                                            <p:fltVal val="0"/>
                                          </p:val>
                                        </p:tav>
                                      </p:tavLst>
                                    </p:anim>
                                    <p:animEffect transition="in" filter="fade">
                                      <p:cBhvr>
                                        <p:cTn id="17" dur="1000"/>
                                        <p:tgtEl>
                                          <p:spTgt spid="204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down)">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0488"/>
                                        </p:tgtEl>
                                        <p:attrNameLst>
                                          <p:attrName>style.visibility</p:attrName>
                                        </p:attrNameLst>
                                      </p:cBhvr>
                                      <p:to>
                                        <p:strVal val="visible"/>
                                      </p:to>
                                    </p:set>
                                    <p:animEffect transition="in" filter="wheel(4)">
                                      <p:cBhvr>
                                        <p:cTn id="27" dur="2000"/>
                                        <p:tgtEl>
                                          <p:spTgt spid="204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sp>
        <p:nvSpPr>
          <p:cNvPr id="46082" name="AutoShape 2" descr="Activity Grou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Activity Grou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AutoShape 6" descr="Activity Grou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Google Shape;69;p3"/>
          <p:cNvPicPr preferRelativeResize="0"/>
          <p:nvPr/>
        </p:nvPicPr>
        <p:blipFill rotWithShape="1">
          <a:blip r:embed="rId2">
            <a:alphaModFix/>
          </a:blip>
          <a:srcRect/>
          <a:stretch/>
        </p:blipFill>
        <p:spPr>
          <a:xfrm>
            <a:off x="7858924" y="31530"/>
            <a:ext cx="1232526" cy="611875"/>
          </a:xfrm>
          <a:prstGeom prst="rect">
            <a:avLst/>
          </a:prstGeom>
          <a:noFill/>
          <a:ln>
            <a:noFill/>
          </a:ln>
        </p:spPr>
      </p:pic>
      <p:sp>
        <p:nvSpPr>
          <p:cNvPr id="10" name="TextBox 9"/>
          <p:cNvSpPr txBox="1"/>
          <p:nvPr/>
        </p:nvSpPr>
        <p:spPr>
          <a:xfrm>
            <a:off x="3899330" y="73581"/>
            <a:ext cx="1616148" cy="523220"/>
          </a:xfrm>
          <a:prstGeom prst="rect">
            <a:avLst/>
          </a:prstGeom>
          <a:noFill/>
        </p:spPr>
        <p:txBody>
          <a:bodyPr wrap="none" rtlCol="0">
            <a:spAutoFit/>
          </a:bodyPr>
          <a:lstStyle/>
          <a:p>
            <a:r>
              <a:rPr lang="en-US" sz="2800" b="1" u="sng" dirty="0">
                <a:solidFill>
                  <a:srgbClr val="FF0000"/>
                </a:solidFill>
                <a:latin typeface="Calibri" pitchFamily="34" charset="0"/>
                <a:cs typeface="Calibri" pitchFamily="34" charset="0"/>
              </a:rPr>
              <a:t>The Earth</a:t>
            </a:r>
          </a:p>
        </p:txBody>
      </p:sp>
      <p:sp>
        <p:nvSpPr>
          <p:cNvPr id="18434" name="AutoShape 2" descr="How to Buy Land – The Ultimate Gu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What You Need To Know About Buying and Selling Land"/>
          <p:cNvPicPr>
            <a:picLocks noChangeAspect="1" noChangeArrowheads="1"/>
          </p:cNvPicPr>
          <p:nvPr/>
        </p:nvPicPr>
        <p:blipFill>
          <a:blip r:embed="rId3"/>
          <a:srcRect/>
          <a:stretch>
            <a:fillRect/>
          </a:stretch>
        </p:blipFill>
        <p:spPr bwMode="auto">
          <a:xfrm>
            <a:off x="292211" y="749689"/>
            <a:ext cx="2566604" cy="2046063"/>
          </a:xfrm>
          <a:prstGeom prst="rect">
            <a:avLst/>
          </a:prstGeom>
          <a:noFill/>
        </p:spPr>
      </p:pic>
      <p:sp>
        <p:nvSpPr>
          <p:cNvPr id="18438" name="AutoShape 6" descr="Safe Water and You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Animated gif about gif in Those Little Things..💕 by Nico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6" name="AutoShape 14" descr="Animated gif about gif in Those Little Things..💕 by Nico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8" name="AutoShape 16" descr="Animated gif about gif in Those Little Things..💕 by Nico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50" name="Picture 18" descr="Grass Wind GIF - Grass Wind Nature - Discover &amp;amp; Share GIFs"/>
          <p:cNvPicPr>
            <a:picLocks noChangeAspect="1" noChangeArrowheads="1" noCrop="1"/>
          </p:cNvPicPr>
          <p:nvPr/>
        </p:nvPicPr>
        <p:blipFill>
          <a:blip r:embed="rId4"/>
          <a:srcRect/>
          <a:stretch>
            <a:fillRect/>
          </a:stretch>
        </p:blipFill>
        <p:spPr bwMode="auto">
          <a:xfrm>
            <a:off x="5946781" y="735274"/>
            <a:ext cx="2797832" cy="1881803"/>
          </a:xfrm>
          <a:prstGeom prst="rect">
            <a:avLst/>
          </a:prstGeom>
          <a:noFill/>
        </p:spPr>
      </p:pic>
      <p:pic>
        <p:nvPicPr>
          <p:cNvPr id="18452" name="Picture 20" descr="Water GIFs | Tenor"/>
          <p:cNvPicPr>
            <a:picLocks noChangeAspect="1" noChangeArrowheads="1" noCrop="1"/>
          </p:cNvPicPr>
          <p:nvPr/>
        </p:nvPicPr>
        <p:blipFill>
          <a:blip r:embed="rId5"/>
          <a:srcRect/>
          <a:stretch>
            <a:fillRect/>
          </a:stretch>
        </p:blipFill>
        <p:spPr bwMode="auto">
          <a:xfrm>
            <a:off x="2940817" y="746234"/>
            <a:ext cx="2745280" cy="1954925"/>
          </a:xfrm>
          <a:prstGeom prst="rect">
            <a:avLst/>
          </a:prstGeom>
          <a:noFill/>
        </p:spPr>
      </p:pic>
      <p:sp>
        <p:nvSpPr>
          <p:cNvPr id="21" name="TextBox 20"/>
          <p:cNvSpPr txBox="1"/>
          <p:nvPr/>
        </p:nvSpPr>
        <p:spPr>
          <a:xfrm>
            <a:off x="914428" y="2806290"/>
            <a:ext cx="896399" cy="461665"/>
          </a:xfrm>
          <a:prstGeom prst="rect">
            <a:avLst/>
          </a:prstGeom>
          <a:noFill/>
        </p:spPr>
        <p:txBody>
          <a:bodyPr wrap="none" rtlCol="0">
            <a:spAutoFit/>
          </a:bodyPr>
          <a:lstStyle/>
          <a:p>
            <a:r>
              <a:rPr lang="en-US" sz="2400" b="1" dirty="0">
                <a:latin typeface="Calibri" pitchFamily="34" charset="0"/>
                <a:cs typeface="Calibri" pitchFamily="34" charset="0"/>
              </a:rPr>
              <a:t>LAND</a:t>
            </a:r>
          </a:p>
        </p:txBody>
      </p:sp>
      <p:sp>
        <p:nvSpPr>
          <p:cNvPr id="22" name="TextBox 21"/>
          <p:cNvSpPr txBox="1"/>
          <p:nvPr/>
        </p:nvSpPr>
        <p:spPr>
          <a:xfrm>
            <a:off x="3810030" y="2801035"/>
            <a:ext cx="1125629" cy="461665"/>
          </a:xfrm>
          <a:prstGeom prst="rect">
            <a:avLst/>
          </a:prstGeom>
          <a:noFill/>
        </p:spPr>
        <p:txBody>
          <a:bodyPr wrap="none" rtlCol="0">
            <a:spAutoFit/>
          </a:bodyPr>
          <a:lstStyle/>
          <a:p>
            <a:r>
              <a:rPr lang="en-US" sz="2400" b="1" dirty="0">
                <a:latin typeface="Calibri" pitchFamily="34" charset="0"/>
                <a:cs typeface="Calibri" pitchFamily="34" charset="0"/>
              </a:rPr>
              <a:t>WATER</a:t>
            </a:r>
          </a:p>
        </p:txBody>
      </p:sp>
      <p:sp>
        <p:nvSpPr>
          <p:cNvPr id="23" name="TextBox 22"/>
          <p:cNvSpPr txBox="1"/>
          <p:nvPr/>
        </p:nvSpPr>
        <p:spPr>
          <a:xfrm>
            <a:off x="7036704" y="2790525"/>
            <a:ext cx="625492" cy="461665"/>
          </a:xfrm>
          <a:prstGeom prst="rect">
            <a:avLst/>
          </a:prstGeom>
          <a:noFill/>
        </p:spPr>
        <p:txBody>
          <a:bodyPr wrap="none" rtlCol="0">
            <a:spAutoFit/>
          </a:bodyPr>
          <a:lstStyle/>
          <a:p>
            <a:r>
              <a:rPr lang="en-US" sz="2400" b="1" dirty="0">
                <a:latin typeface="Calibri" pitchFamily="34" charset="0"/>
                <a:cs typeface="Calibri" pitchFamily="34" charset="0"/>
              </a:rPr>
              <a:t>AIR</a:t>
            </a:r>
          </a:p>
        </p:txBody>
      </p:sp>
      <p:sp>
        <p:nvSpPr>
          <p:cNvPr id="18454" name="AutoShape 22" descr="Little Boy Pointing Up Illustration Royalty Free Cliparts, Vectors, And  Stock Illustration. Image 465089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6" name="AutoShape 24" descr="Little Boy Pointing Up Illustration Royalty Free Cliparts, Vectors, And  Stock Illustration. Image 465089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8" name="AutoShape 26" descr="Little Boy Pointing His Finger Illustration Royalty Free Cliparts, Vectors,  And Stock Illustration. Image 458663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0" name="AutoShape 28" descr="A Cute Boy Sitting Down Illustration Royalty Free Cliparts, Vectors, And  Stock Illustration. Image 10016038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62" name="Picture 30" descr="Boy in red shirt pointing finger up ... | Stock vector | Colourbox"/>
          <p:cNvPicPr>
            <a:picLocks noChangeAspect="1" noChangeArrowheads="1"/>
          </p:cNvPicPr>
          <p:nvPr/>
        </p:nvPicPr>
        <p:blipFill>
          <a:blip r:embed="rId6"/>
          <a:srcRect/>
          <a:stretch>
            <a:fillRect/>
          </a:stretch>
        </p:blipFill>
        <p:spPr bwMode="auto">
          <a:xfrm>
            <a:off x="0" y="3272657"/>
            <a:ext cx="1396117" cy="1870843"/>
          </a:xfrm>
          <a:prstGeom prst="rect">
            <a:avLst/>
          </a:prstGeom>
          <a:noFill/>
        </p:spPr>
      </p:pic>
      <p:sp>
        <p:nvSpPr>
          <p:cNvPr id="29" name="TextBox 28"/>
          <p:cNvSpPr txBox="1"/>
          <p:nvPr/>
        </p:nvSpPr>
        <p:spPr>
          <a:xfrm>
            <a:off x="1671153" y="3605050"/>
            <a:ext cx="6845144" cy="523220"/>
          </a:xfrm>
          <a:prstGeom prst="rect">
            <a:avLst/>
          </a:prstGeom>
          <a:noFill/>
        </p:spPr>
        <p:txBody>
          <a:bodyPr wrap="none" rtlCol="0">
            <a:spAutoFit/>
          </a:bodyPr>
          <a:lstStyle/>
          <a:p>
            <a:pPr>
              <a:buFont typeface="Wingdings" pitchFamily="2" charset="2"/>
              <a:buChar char="Ø"/>
            </a:pPr>
            <a:r>
              <a:rPr lang="en-US" sz="2800" dirty="0">
                <a:latin typeface="Calibri" pitchFamily="34" charset="0"/>
                <a:cs typeface="Calibri" pitchFamily="34" charset="0"/>
              </a:rPr>
              <a:t>The Earth is made up of land, water and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462"/>
                                        </p:tgtEl>
                                        <p:attrNameLst>
                                          <p:attrName>style.visibility</p:attrName>
                                        </p:attrNameLst>
                                      </p:cBhvr>
                                      <p:to>
                                        <p:strVal val="visible"/>
                                      </p:to>
                                    </p:set>
                                    <p:animEffect transition="in" filter="wheel(4)">
                                      <p:cBhvr>
                                        <p:cTn id="7" dur="2000"/>
                                        <p:tgtEl>
                                          <p:spTgt spid="1846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p:cTn id="12" dur="1000" fill="hold"/>
                                        <p:tgtEl>
                                          <p:spTgt spid="18436"/>
                                        </p:tgtEl>
                                        <p:attrNameLst>
                                          <p:attrName>ppt_x</p:attrName>
                                        </p:attrNameLst>
                                      </p:cBhvr>
                                      <p:tavLst>
                                        <p:tav tm="0">
                                          <p:val>
                                            <p:strVal val="#ppt_x-.2"/>
                                          </p:val>
                                        </p:tav>
                                        <p:tav tm="100000">
                                          <p:val>
                                            <p:strVal val="#ppt_x"/>
                                          </p:val>
                                        </p:tav>
                                      </p:tavLst>
                                    </p:anim>
                                    <p:anim calcmode="lin" valueType="num">
                                      <p:cBhvr>
                                        <p:cTn id="13"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4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8452"/>
                                        </p:tgtEl>
                                        <p:attrNameLst>
                                          <p:attrName>style.visibility</p:attrName>
                                        </p:attrNameLst>
                                      </p:cBhvr>
                                      <p:to>
                                        <p:strVal val="visible"/>
                                      </p:to>
                                    </p:set>
                                    <p:anim calcmode="lin" valueType="num">
                                      <p:cBhvr>
                                        <p:cTn id="24" dur="1000" fill="hold"/>
                                        <p:tgtEl>
                                          <p:spTgt spid="18452"/>
                                        </p:tgtEl>
                                        <p:attrNameLst>
                                          <p:attrName>ppt_x</p:attrName>
                                        </p:attrNameLst>
                                      </p:cBhvr>
                                      <p:tavLst>
                                        <p:tav tm="0">
                                          <p:val>
                                            <p:strVal val="#ppt_x-.2"/>
                                          </p:val>
                                        </p:tav>
                                        <p:tav tm="100000">
                                          <p:val>
                                            <p:strVal val="#ppt_x"/>
                                          </p:val>
                                        </p:tav>
                                      </p:tavLst>
                                    </p:anim>
                                    <p:anim calcmode="lin" valueType="num">
                                      <p:cBhvr>
                                        <p:cTn id="25" dur="1000" fill="hold"/>
                                        <p:tgtEl>
                                          <p:spTgt spid="1845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4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wipe(down)">
                                      <p:cBhvr>
                                        <p:cTn id="31" dur="500"/>
                                        <p:tgtEl>
                                          <p:spTgt spid="2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18450"/>
                                        </p:tgtEl>
                                        <p:attrNameLst>
                                          <p:attrName>style.visibility</p:attrName>
                                        </p:attrNameLst>
                                      </p:cBhvr>
                                      <p:to>
                                        <p:strVal val="visible"/>
                                      </p:to>
                                    </p:set>
                                    <p:anim calcmode="lin" valueType="num">
                                      <p:cBhvr>
                                        <p:cTn id="36" dur="1000" fill="hold"/>
                                        <p:tgtEl>
                                          <p:spTgt spid="18450"/>
                                        </p:tgtEl>
                                        <p:attrNameLst>
                                          <p:attrName>ppt_x</p:attrName>
                                        </p:attrNameLst>
                                      </p:cBhvr>
                                      <p:tavLst>
                                        <p:tav tm="0">
                                          <p:val>
                                            <p:strVal val="#ppt_x-.2"/>
                                          </p:val>
                                        </p:tav>
                                        <p:tav tm="100000">
                                          <p:val>
                                            <p:strVal val="#ppt_x"/>
                                          </p:val>
                                        </p:tav>
                                      </p:tavLst>
                                    </p:anim>
                                    <p:anim calcmode="lin" valueType="num">
                                      <p:cBhvr>
                                        <p:cTn id="37" dur="1000" fill="hold"/>
                                        <p:tgtEl>
                                          <p:spTgt spid="1845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845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wipe(down)">
                                      <p:cBhvr>
                                        <p:cTn id="43" dur="500"/>
                                        <p:tgtEl>
                                          <p:spTgt spid="2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additive="base">
                                        <p:cTn id="4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2" grpId="0" build="allAtOnce"/>
      <p:bldP spid="23" grpId="0" build="allAtOnce"/>
      <p:bldP spid="2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419" y="140235"/>
            <a:ext cx="4235668" cy="572700"/>
          </a:xfrm>
        </p:spPr>
        <p:txBody>
          <a:bodyPr/>
          <a:lstStyle/>
          <a:p>
            <a:pPr algn="ctr"/>
            <a:r>
              <a:rPr lang="en-US" b="1" u="sng" dirty="0">
                <a:solidFill>
                  <a:srgbClr val="FF0000"/>
                </a:solidFill>
                <a:latin typeface="Calibri" pitchFamily="34" charset="0"/>
                <a:cs typeface="Calibri" pitchFamily="34" charset="0"/>
              </a:rPr>
              <a:t>LAND</a:t>
            </a:r>
          </a:p>
        </p:txBody>
      </p:sp>
      <p:sp>
        <p:nvSpPr>
          <p:cNvPr id="3" name="Text Placeholder 2"/>
          <p:cNvSpPr>
            <a:spLocks noGrp="1"/>
          </p:cNvSpPr>
          <p:nvPr>
            <p:ph type="body" idx="1"/>
          </p:nvPr>
        </p:nvSpPr>
        <p:spPr/>
        <p:txBody>
          <a:bodyPr/>
          <a:lstStyle/>
          <a:p>
            <a:pPr>
              <a:buNone/>
            </a:pPr>
            <a:r>
              <a:rPr lang="en-US" dirty="0"/>
              <a:t>                   </a:t>
            </a:r>
          </a:p>
        </p:txBody>
      </p:sp>
      <p:sp>
        <p:nvSpPr>
          <p:cNvPr id="41986" name="AutoShape 2" descr="sumon ahamed on Twitter: &amp;quot;First Aid Box project for school.  https://t.co/55zFtdnoxv&amp;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sumon ahamed on Twitter: &amp;quot;First Aid Box project for school.  https://t.co/55zFtdnoxv&amp;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sumon ahamed on Twitter: &amp;quot;First Aid Box project for school.  https://t.co/55zFtdnoxv&amp;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63;p14"/>
          <p:cNvPicPr preferRelativeResize="0"/>
          <p:nvPr/>
        </p:nvPicPr>
        <p:blipFill rotWithShape="1">
          <a:blip r:embed="rId2">
            <a:alphaModFix/>
          </a:blip>
          <a:srcRect/>
          <a:stretch/>
        </p:blipFill>
        <p:spPr>
          <a:xfrm>
            <a:off x="7787573" y="122187"/>
            <a:ext cx="1232526" cy="611875"/>
          </a:xfrm>
          <a:prstGeom prst="rect">
            <a:avLst/>
          </a:prstGeom>
          <a:noFill/>
          <a:ln>
            <a:noFill/>
          </a:ln>
        </p:spPr>
      </p:pic>
      <p:pic>
        <p:nvPicPr>
          <p:cNvPr id="10" name="Picture 4" descr="What You Need To Know About Buying and Selling Land"/>
          <p:cNvPicPr>
            <a:picLocks noChangeAspect="1" noChangeArrowheads="1"/>
          </p:cNvPicPr>
          <p:nvPr/>
        </p:nvPicPr>
        <p:blipFill>
          <a:blip r:embed="rId3"/>
          <a:srcRect/>
          <a:stretch>
            <a:fillRect/>
          </a:stretch>
        </p:blipFill>
        <p:spPr bwMode="auto">
          <a:xfrm>
            <a:off x="157654" y="749689"/>
            <a:ext cx="3258208" cy="3780269"/>
          </a:xfrm>
          <a:prstGeom prst="rect">
            <a:avLst/>
          </a:prstGeom>
          <a:noFill/>
        </p:spPr>
      </p:pic>
      <p:sp>
        <p:nvSpPr>
          <p:cNvPr id="11" name="TextBox 10"/>
          <p:cNvSpPr txBox="1"/>
          <p:nvPr/>
        </p:nvSpPr>
        <p:spPr>
          <a:xfrm>
            <a:off x="3499970" y="2112553"/>
            <a:ext cx="3733714"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Flatlands are called plains.</a:t>
            </a:r>
          </a:p>
        </p:txBody>
      </p:sp>
      <p:pic>
        <p:nvPicPr>
          <p:cNvPr id="12" name="Picture 14" descr="Boy pointing clipart 9 » Clipart Station"/>
          <p:cNvPicPr>
            <a:picLocks noChangeAspect="1" noChangeArrowheads="1"/>
          </p:cNvPicPr>
          <p:nvPr/>
        </p:nvPicPr>
        <p:blipFill>
          <a:blip r:embed="rId4"/>
          <a:srcRect/>
          <a:stretch>
            <a:fillRect/>
          </a:stretch>
        </p:blipFill>
        <p:spPr bwMode="auto">
          <a:xfrm flipH="1">
            <a:off x="7388771" y="1008993"/>
            <a:ext cx="1755227" cy="39728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5" name="Google Shape;63;p14"/>
          <p:cNvPicPr preferRelativeResize="0"/>
          <p:nvPr/>
        </p:nvPicPr>
        <p:blipFill rotWithShape="1">
          <a:blip r:embed="rId2">
            <a:alphaModFix/>
          </a:blip>
          <a:srcRect/>
          <a:stretch/>
        </p:blipFill>
        <p:spPr>
          <a:xfrm>
            <a:off x="7598388" y="227289"/>
            <a:ext cx="1232526" cy="611875"/>
          </a:xfrm>
          <a:prstGeom prst="rect">
            <a:avLst/>
          </a:prstGeom>
          <a:noFill/>
          <a:ln>
            <a:noFill/>
          </a:ln>
        </p:spPr>
      </p:pic>
      <p:sp>
        <p:nvSpPr>
          <p:cNvPr id="16386" name="AutoShape 2" descr="Difference between hill and mountain | STAR Trans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ifferences Between Hills and Mountains | Outdoor Inquir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ifferences Between Hills and Mountains | Outdoor Inquir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Differences Between Hills and Mountains | Outdoor Inquir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4" name="AutoShape 10" descr="Difference between hill and mountain | STAR Trans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6" name="AutoShape 12" descr="Difference between hill and mountain | STAR Trans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8" name="Picture 14" descr="Differences Between Hills and Mountains | Outdoor Inquirer"/>
          <p:cNvPicPr>
            <a:picLocks noChangeAspect="1" noChangeArrowheads="1"/>
          </p:cNvPicPr>
          <p:nvPr/>
        </p:nvPicPr>
        <p:blipFill>
          <a:blip r:embed="rId3"/>
          <a:srcRect/>
          <a:stretch>
            <a:fillRect/>
          </a:stretch>
        </p:blipFill>
        <p:spPr bwMode="auto">
          <a:xfrm>
            <a:off x="239658" y="956441"/>
            <a:ext cx="3565087" cy="3930869"/>
          </a:xfrm>
          <a:prstGeom prst="rect">
            <a:avLst/>
          </a:prstGeom>
          <a:noFill/>
        </p:spPr>
      </p:pic>
      <p:sp>
        <p:nvSpPr>
          <p:cNvPr id="14" name="Title 1"/>
          <p:cNvSpPr txBox="1">
            <a:spLocks/>
          </p:cNvSpPr>
          <p:nvPr/>
        </p:nvSpPr>
        <p:spPr>
          <a:xfrm>
            <a:off x="2165169" y="56155"/>
            <a:ext cx="4235668" cy="572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n-US" sz="2800" b="1" u="sng" dirty="0">
                <a:solidFill>
                  <a:srgbClr val="FF0000"/>
                </a:solidFill>
                <a:latin typeface="Calibri" pitchFamily="34" charset="0"/>
                <a:cs typeface="Calibri" pitchFamily="34" charset="0"/>
              </a:rPr>
              <a:t>MOUNTAINS AND HILLS</a:t>
            </a:r>
            <a:endParaRPr kumimoji="0" lang="en-US" sz="2800" b="1" i="0" u="sng" strike="noStrike" kern="0" cap="none" spc="0" normalizeH="0" baseline="0" noProof="0" dirty="0">
              <a:ln>
                <a:noFill/>
              </a:ln>
              <a:solidFill>
                <a:srgbClr val="FF0000"/>
              </a:solidFill>
              <a:effectLst/>
              <a:uLnTx/>
              <a:uFillTx/>
              <a:latin typeface="Calibri" pitchFamily="34" charset="0"/>
              <a:ea typeface="Arial"/>
              <a:cs typeface="Calibri" pitchFamily="34" charset="0"/>
              <a:sym typeface="Arial"/>
            </a:endParaRPr>
          </a:p>
        </p:txBody>
      </p:sp>
      <p:sp>
        <p:nvSpPr>
          <p:cNvPr id="15" name="TextBox 14"/>
          <p:cNvSpPr txBox="1"/>
          <p:nvPr/>
        </p:nvSpPr>
        <p:spPr>
          <a:xfrm>
            <a:off x="3858783" y="2175641"/>
            <a:ext cx="4820550" cy="707886"/>
          </a:xfrm>
          <a:prstGeom prst="rect">
            <a:avLst/>
          </a:prstGeom>
          <a:noFill/>
        </p:spPr>
        <p:txBody>
          <a:bodyPr wrap="none" rtlCol="0">
            <a:spAutoFit/>
          </a:bodyPr>
          <a:lstStyle/>
          <a:p>
            <a:pPr>
              <a:buFont typeface="Wingdings" pitchFamily="2" charset="2"/>
              <a:buChar char="Ø"/>
            </a:pPr>
            <a:r>
              <a:rPr lang="en-US" sz="2000" dirty="0">
                <a:latin typeface="Calibri" pitchFamily="34" charset="0"/>
                <a:cs typeface="Calibri" pitchFamily="34" charset="0"/>
              </a:rPr>
              <a:t>The higher areas that rise above the plains</a:t>
            </a:r>
          </a:p>
          <a:p>
            <a:r>
              <a:rPr lang="en-US" sz="2000" dirty="0">
                <a:latin typeface="Calibri" pitchFamily="34" charset="0"/>
                <a:cs typeface="Calibri" pitchFamily="34" charset="0"/>
              </a:rPr>
              <a:t> are called mountains and hills.</a:t>
            </a:r>
          </a:p>
        </p:txBody>
      </p:sp>
      <p:pic>
        <p:nvPicPr>
          <p:cNvPr id="16" name="Picture 30" descr="Boy in red shirt pointing finger up ... | Stock vector | Colourbox"/>
          <p:cNvPicPr>
            <a:picLocks noChangeAspect="1" noChangeArrowheads="1"/>
          </p:cNvPicPr>
          <p:nvPr/>
        </p:nvPicPr>
        <p:blipFill>
          <a:blip r:embed="rId4"/>
          <a:srcRect/>
          <a:stretch>
            <a:fillRect/>
          </a:stretch>
        </p:blipFill>
        <p:spPr bwMode="auto">
          <a:xfrm flipH="1">
            <a:off x="7683060" y="2774731"/>
            <a:ext cx="1240221" cy="2368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6398"/>
                                        </p:tgtEl>
                                        <p:attrNameLst>
                                          <p:attrName>style.visibility</p:attrName>
                                        </p:attrNameLst>
                                      </p:cBhvr>
                                      <p:to>
                                        <p:strVal val="visible"/>
                                      </p:to>
                                    </p:set>
                                    <p:anim calcmode="lin" valueType="num">
                                      <p:cBhvr>
                                        <p:cTn id="12" dur="1000" fill="hold"/>
                                        <p:tgtEl>
                                          <p:spTgt spid="16398"/>
                                        </p:tgtEl>
                                        <p:attrNameLst>
                                          <p:attrName>ppt_x</p:attrName>
                                        </p:attrNameLst>
                                      </p:cBhvr>
                                      <p:tavLst>
                                        <p:tav tm="0">
                                          <p:val>
                                            <p:strVal val="#ppt_x-.2"/>
                                          </p:val>
                                        </p:tav>
                                        <p:tav tm="100000">
                                          <p:val>
                                            <p:strVal val="#ppt_x"/>
                                          </p:val>
                                        </p:tav>
                                      </p:tavLst>
                                    </p:anim>
                                    <p:anim calcmode="lin" valueType="num">
                                      <p:cBhvr>
                                        <p:cTn id="13" dur="1000" fill="hold"/>
                                        <p:tgtEl>
                                          <p:spTgt spid="1639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3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down)">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ipe(down)">
                                      <p:cBhvr>
                                        <p:cTn id="2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848414" y="42040"/>
            <a:ext cx="1232526" cy="611875"/>
          </a:xfrm>
          <a:prstGeom prst="rect">
            <a:avLst/>
          </a:prstGeom>
          <a:noFill/>
          <a:ln>
            <a:noFill/>
          </a:ln>
        </p:spPr>
      </p:pic>
      <p:sp>
        <p:nvSpPr>
          <p:cNvPr id="13" name="Rectangle 12"/>
          <p:cNvSpPr/>
          <p:nvPr/>
        </p:nvSpPr>
        <p:spPr>
          <a:xfrm>
            <a:off x="3774232" y="84569"/>
            <a:ext cx="1151277" cy="461665"/>
          </a:xfrm>
          <a:prstGeom prst="rect">
            <a:avLst/>
          </a:prstGeom>
        </p:spPr>
        <p:txBody>
          <a:bodyPr wrap="none">
            <a:spAutoFit/>
          </a:bodyPr>
          <a:lstStyle/>
          <a:p>
            <a:pPr lvl="0" fontAlgn="base">
              <a:spcBef>
                <a:spcPct val="0"/>
              </a:spcBef>
              <a:spcAft>
                <a:spcPct val="0"/>
              </a:spcAft>
              <a:buClrTx/>
              <a:tabLst>
                <a:tab pos="2362200" algn="l"/>
              </a:tabLst>
            </a:pPr>
            <a:r>
              <a:rPr lang="en-US" sz="2400" b="1" u="sng" dirty="0">
                <a:solidFill>
                  <a:srgbClr val="FF0000"/>
                </a:solidFill>
                <a:latin typeface="Calibri" pitchFamily="34" charset="0"/>
                <a:ea typeface="Roboto"/>
                <a:cs typeface="Roboto"/>
              </a:rPr>
              <a:t>DESERT</a:t>
            </a:r>
            <a:endParaRPr lang="en-US" sz="2400" b="1" dirty="0">
              <a:solidFill>
                <a:srgbClr val="FF0000"/>
              </a:solidFill>
              <a:latin typeface="Arial" pitchFamily="34" charset="0"/>
              <a:cs typeface="Arial" pitchFamily="34" charset="0"/>
            </a:endParaRPr>
          </a:p>
        </p:txBody>
      </p:sp>
      <p:pic>
        <p:nvPicPr>
          <p:cNvPr id="23" name="Picture 22" descr="The Sahara: Earth&amp;#39;s Largest Hot Desert | Live Science"/>
          <p:cNvPicPr/>
          <p:nvPr/>
        </p:nvPicPr>
        <p:blipFill>
          <a:blip r:embed="rId4" cstate="print"/>
          <a:srcRect/>
          <a:stretch>
            <a:fillRect/>
          </a:stretch>
        </p:blipFill>
        <p:spPr bwMode="auto">
          <a:xfrm>
            <a:off x="84085" y="599091"/>
            <a:ext cx="3063115" cy="4204138"/>
          </a:xfrm>
          <a:prstGeom prst="rect">
            <a:avLst/>
          </a:prstGeom>
          <a:noFill/>
          <a:ln w="9525">
            <a:noFill/>
            <a:miter lim="800000"/>
            <a:headEnd/>
            <a:tailEnd/>
          </a:ln>
        </p:spPr>
      </p:pic>
      <p:sp>
        <p:nvSpPr>
          <p:cNvPr id="24" name="TextBox 23"/>
          <p:cNvSpPr txBox="1"/>
          <p:nvPr/>
        </p:nvSpPr>
        <p:spPr>
          <a:xfrm>
            <a:off x="3373844" y="1807779"/>
            <a:ext cx="5089855"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Deserts are hot and dry parts of land.</a:t>
            </a:r>
          </a:p>
        </p:txBody>
      </p:sp>
      <p:sp>
        <p:nvSpPr>
          <p:cNvPr id="25" name="TextBox 24"/>
          <p:cNvSpPr txBox="1"/>
          <p:nvPr/>
        </p:nvSpPr>
        <p:spPr>
          <a:xfrm>
            <a:off x="3447451" y="2606566"/>
            <a:ext cx="3951723"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They are covered with sand.</a:t>
            </a:r>
          </a:p>
        </p:txBody>
      </p:sp>
      <p:pic>
        <p:nvPicPr>
          <p:cNvPr id="26" name="Picture 30" descr="Boy in red shirt pointing finger up ... | Stock vector | Colourbox"/>
          <p:cNvPicPr>
            <a:picLocks noChangeAspect="1" noChangeArrowheads="1"/>
          </p:cNvPicPr>
          <p:nvPr/>
        </p:nvPicPr>
        <p:blipFill>
          <a:blip r:embed="rId5"/>
          <a:srcRect/>
          <a:stretch>
            <a:fillRect/>
          </a:stretch>
        </p:blipFill>
        <p:spPr bwMode="auto">
          <a:xfrm flipH="1">
            <a:off x="7367752" y="2301765"/>
            <a:ext cx="1713187" cy="2757655"/>
          </a:xfrm>
          <a:prstGeom prst="rect">
            <a:avLst/>
          </a:prstGeom>
          <a:noFill/>
        </p:spPr>
      </p:pic>
    </p:spTree>
    <p:extLst>
      <p:ext uri="{BB962C8B-B14F-4D97-AF65-F5344CB8AC3E}">
        <p14:creationId xmlns:p14="http://schemas.microsoft.com/office/powerpoint/2010/main" val="27835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down)">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wipe(down)">
                                      <p:cBhvr>
                                        <p:cTn id="2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840" y="150745"/>
            <a:ext cx="4035974" cy="572700"/>
          </a:xfrm>
        </p:spPr>
        <p:txBody>
          <a:bodyPr/>
          <a:lstStyle/>
          <a:p>
            <a:pPr algn="ctr"/>
            <a:r>
              <a:rPr lang="en-US" b="1" u="sng" dirty="0">
                <a:solidFill>
                  <a:srgbClr val="FF0000"/>
                </a:solidFill>
                <a:latin typeface="Calibri" pitchFamily="34" charset="0"/>
                <a:cs typeface="Calibri" pitchFamily="34" charset="0"/>
              </a:rPr>
              <a:t>SUMMARY</a:t>
            </a:r>
          </a:p>
        </p:txBody>
      </p:sp>
      <p:sp>
        <p:nvSpPr>
          <p:cNvPr id="4" name="Text Placeholder 3"/>
          <p:cNvSpPr>
            <a:spLocks noGrp="1"/>
          </p:cNvSpPr>
          <p:nvPr>
            <p:ph type="body" idx="1"/>
          </p:nvPr>
        </p:nvSpPr>
        <p:spPr/>
        <p:txBody>
          <a:bodyPr/>
          <a:lstStyle/>
          <a:p>
            <a:pPr>
              <a:buNone/>
            </a:pPr>
            <a:r>
              <a:rPr lang="en-US" dirty="0"/>
              <a:t>              </a:t>
            </a:r>
          </a:p>
        </p:txBody>
      </p:sp>
      <p:sp>
        <p:nvSpPr>
          <p:cNvPr id="5" name="TextBox 4"/>
          <p:cNvSpPr txBox="1"/>
          <p:nvPr/>
        </p:nvSpPr>
        <p:spPr>
          <a:xfrm>
            <a:off x="1355847" y="987979"/>
            <a:ext cx="6253635"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 shape of the Earth is round like an orange.</a:t>
            </a:r>
          </a:p>
        </p:txBody>
      </p:sp>
      <p:sp>
        <p:nvSpPr>
          <p:cNvPr id="6" name="TextBox 5"/>
          <p:cNvSpPr txBox="1"/>
          <p:nvPr/>
        </p:nvSpPr>
        <p:spPr>
          <a:xfrm>
            <a:off x="1355843" y="1660636"/>
            <a:ext cx="5889754"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 Earth is made up of land, water and air.</a:t>
            </a:r>
          </a:p>
        </p:txBody>
      </p:sp>
      <p:sp>
        <p:nvSpPr>
          <p:cNvPr id="7" name="TextBox 6"/>
          <p:cNvSpPr txBox="1"/>
          <p:nvPr/>
        </p:nvSpPr>
        <p:spPr>
          <a:xfrm>
            <a:off x="1387389" y="2312251"/>
            <a:ext cx="3592650"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Flatlands are called plain.</a:t>
            </a:r>
          </a:p>
        </p:txBody>
      </p:sp>
      <p:sp>
        <p:nvSpPr>
          <p:cNvPr id="8" name="TextBox 7"/>
          <p:cNvSpPr txBox="1"/>
          <p:nvPr/>
        </p:nvSpPr>
        <p:spPr>
          <a:xfrm>
            <a:off x="1388859" y="2942896"/>
            <a:ext cx="5737468" cy="830997"/>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 higher areas that rise above the plains</a:t>
            </a:r>
          </a:p>
          <a:p>
            <a:r>
              <a:rPr lang="en-US" sz="2400" dirty="0">
                <a:latin typeface="Calibri" pitchFamily="34" charset="0"/>
                <a:cs typeface="Calibri" pitchFamily="34" charset="0"/>
              </a:rPr>
              <a:t> are called mountains and hills.</a:t>
            </a:r>
          </a:p>
        </p:txBody>
      </p:sp>
      <p:sp>
        <p:nvSpPr>
          <p:cNvPr id="9" name="TextBox 8"/>
          <p:cNvSpPr txBox="1"/>
          <p:nvPr/>
        </p:nvSpPr>
        <p:spPr>
          <a:xfrm>
            <a:off x="1408474" y="3899269"/>
            <a:ext cx="5089855"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Deserts are hot and dry parts of land.</a:t>
            </a:r>
          </a:p>
        </p:txBody>
      </p:sp>
      <p:sp>
        <p:nvSpPr>
          <p:cNvPr id="10" name="TextBox 9"/>
          <p:cNvSpPr txBox="1"/>
          <p:nvPr/>
        </p:nvSpPr>
        <p:spPr>
          <a:xfrm>
            <a:off x="1429531" y="4519386"/>
            <a:ext cx="3951723" cy="461665"/>
          </a:xfrm>
          <a:prstGeom prst="rect">
            <a:avLst/>
          </a:prstGeom>
          <a:noFill/>
        </p:spPr>
        <p:txBody>
          <a:bodyPr wrap="none" rtlCol="0">
            <a:spAutoFit/>
          </a:bodyPr>
          <a:lstStyle/>
          <a:p>
            <a:pPr>
              <a:buFont typeface="Wingdings" pitchFamily="2" charset="2"/>
              <a:buChar char="Ø"/>
            </a:pPr>
            <a:r>
              <a:rPr lang="en-US" sz="2400" dirty="0">
                <a:latin typeface="Calibri" pitchFamily="34" charset="0"/>
                <a:cs typeface="Calibri" pitchFamily="34" charset="0"/>
              </a:rPr>
              <a:t>They are covered with sand.</a:t>
            </a:r>
          </a:p>
        </p:txBody>
      </p:sp>
      <p:pic>
        <p:nvPicPr>
          <p:cNvPr id="11" name="Picture 14" descr="Boy pointing clipart 9 » Clipart Station"/>
          <p:cNvPicPr>
            <a:picLocks noChangeAspect="1" noChangeArrowheads="1"/>
          </p:cNvPicPr>
          <p:nvPr/>
        </p:nvPicPr>
        <p:blipFill>
          <a:blip r:embed="rId2"/>
          <a:srcRect/>
          <a:stretch>
            <a:fillRect/>
          </a:stretch>
        </p:blipFill>
        <p:spPr bwMode="auto">
          <a:xfrm flipH="1">
            <a:off x="7577958" y="1008993"/>
            <a:ext cx="1566039" cy="3972898"/>
          </a:xfrm>
          <a:prstGeom prst="rect">
            <a:avLst/>
          </a:prstGeom>
          <a:noFill/>
        </p:spPr>
      </p:pic>
      <p:sp>
        <p:nvSpPr>
          <p:cNvPr id="12" name="TextBox 11"/>
          <p:cNvSpPr txBox="1"/>
          <p:nvPr/>
        </p:nvSpPr>
        <p:spPr>
          <a:xfrm>
            <a:off x="588596" y="220722"/>
            <a:ext cx="534121" cy="523220"/>
          </a:xfrm>
          <a:prstGeom prst="rect">
            <a:avLst/>
          </a:prstGeom>
          <a:noFill/>
        </p:spPr>
        <p:txBody>
          <a:bodyPr wrap="none" rtlCol="0">
            <a:spAutoFit/>
          </a:bodyPr>
          <a:lstStyle/>
          <a:p>
            <a:r>
              <a:rPr lang="en-US" b="1" dirty="0"/>
              <a:t>C.W</a:t>
            </a:r>
          </a:p>
          <a:p>
            <a:r>
              <a:rPr lang="en-US" b="1" dirty="0"/>
              <a:t>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down)">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p"/>
      <p:bldP spid="9" grpId="0" build="p"/>
      <p:bldP spid="10"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340</Words>
  <Application>Microsoft Office PowerPoint</Application>
  <PresentationFormat>On-screen Show (16:9)</PresentationFormat>
  <Paragraphs>68</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Simple Light</vt:lpstr>
      <vt:lpstr>PowerPoint Presentation</vt:lpstr>
      <vt:lpstr>                        </vt:lpstr>
      <vt:lpstr>                     </vt:lpstr>
      <vt:lpstr>PowerPoint Presentation</vt:lpstr>
      <vt:lpstr>                  </vt:lpstr>
      <vt:lpstr>LAND</vt:lpstr>
      <vt:lpstr>                </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Seemarani Sahoo</cp:lastModifiedBy>
  <cp:revision>261</cp:revision>
  <dcterms:modified xsi:type="dcterms:W3CDTF">2022-12-31T07:29:24Z</dcterms:modified>
</cp:coreProperties>
</file>