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8" r:id="rId4"/>
    <p:sldId id="266" r:id="rId5"/>
    <p:sldId id="268" r:id="rId6"/>
    <p:sldId id="269" r:id="rId7"/>
    <p:sldId id="270" r:id="rId8"/>
    <p:sldId id="271" r:id="rId9"/>
    <p:sldId id="273" r:id="rId10"/>
    <p:sldId id="272" r:id="rId11"/>
    <p:sldId id="274" r:id="rId12"/>
    <p:sldId id="275" r:id="rId13"/>
    <p:sldId id="276" r:id="rId14"/>
    <p:sldId id="277" r:id="rId15"/>
    <p:sldId id="278" r:id="rId16"/>
    <p:sldId id="279" r:id="rId17"/>
    <p:sldId id="281" r:id="rId18"/>
    <p:sldId id="282" r:id="rId19"/>
    <p:sldId id="283" r:id="rId20"/>
    <p:sldId id="284" r:id="rId21"/>
    <p:sldId id="25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heme" Target="theme/theme1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9519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45004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7082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32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155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186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4590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456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21566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257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47753-C506-4B4F-A470-3882AD075B21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104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47753-C506-4B4F-A470-3882AD075B21}" type="datetimeFigureOut">
              <a:rPr lang="en-IN" smtClean="0"/>
              <a:pPr/>
              <a:t>22-10-2022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03F41-E02E-4E0F-A3BF-24E7BF891C2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8715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6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6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hyperlink" Target="https://youtu.be/LSfNYpCprw4" TargetMode="External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97680" y="1907177"/>
            <a:ext cx="3866606" cy="50526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dirty="0"/>
              <a:t>SIMPLE MACHINES</a:t>
            </a:r>
            <a:endParaRPr sz="3200" b="1" dirty="0"/>
          </a:p>
        </p:txBody>
      </p:sp>
      <p:sp>
        <p:nvSpPr>
          <p:cNvPr id="3" name="object 3"/>
          <p:cNvSpPr txBox="1"/>
          <p:nvPr/>
        </p:nvSpPr>
        <p:spPr>
          <a:xfrm>
            <a:off x="4075611" y="2817730"/>
            <a:ext cx="4018084" cy="717504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517525" marR="508000" indent="-3810" algn="ctr">
              <a:lnSpc>
                <a:spcPts val="2630"/>
              </a:lnSpc>
              <a:spcBef>
                <a:spcPts val="395"/>
              </a:spcBef>
            </a:pPr>
            <a:r>
              <a:rPr sz="2400" spc="-20" dirty="0">
                <a:latin typeface="Calibri"/>
                <a:cs typeface="Calibri"/>
              </a:rPr>
              <a:t>SUBJECT-PHYSICS  </a:t>
            </a:r>
            <a:r>
              <a:rPr sz="2400" spc="-5">
                <a:latin typeface="Calibri"/>
                <a:cs typeface="Calibri"/>
              </a:rPr>
              <a:t>CHAPTER</a:t>
            </a:r>
            <a:r>
              <a:rPr sz="2400" spc="-80">
                <a:latin typeface="Calibri"/>
                <a:cs typeface="Calibri"/>
              </a:rPr>
              <a:t> </a:t>
            </a:r>
            <a:r>
              <a:rPr sz="2400">
                <a:latin typeface="Calibri"/>
                <a:cs typeface="Calibri"/>
              </a:rPr>
              <a:t>NUMBER-</a:t>
            </a:r>
            <a:r>
              <a:rPr lang="en-US" sz="2400" dirty="0">
                <a:latin typeface="Calibri"/>
                <a:cs typeface="Calibri"/>
              </a:rPr>
              <a:t>4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5107577"/>
            <a:ext cx="12192000" cy="17504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70572" y="0"/>
            <a:ext cx="2377440" cy="13062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6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Q.1. When is work said to be done by a force?</a:t>
            </a:r>
          </a:p>
          <a:p>
            <a:r>
              <a:rPr lang="en-US" dirty="0"/>
              <a:t>A- Work is said to be done if the force applied on the body moves it.</a:t>
            </a:r>
          </a:p>
          <a:p>
            <a:r>
              <a:rPr lang="en-US" dirty="0"/>
              <a:t>Q.2. What is energy?</a:t>
            </a:r>
          </a:p>
          <a:p>
            <a:r>
              <a:rPr lang="en-US" dirty="0"/>
              <a:t>A- The ability or capacity of a body to do work is known as energy.</a:t>
            </a:r>
          </a:p>
          <a:p>
            <a:r>
              <a:rPr lang="en-US" dirty="0"/>
              <a:t>Q.3. What do you understand by a machine?</a:t>
            </a:r>
          </a:p>
          <a:p>
            <a:r>
              <a:rPr lang="en-US" dirty="0"/>
              <a:t>A- A machine is a device which helps us to do work more easily by applying less force and spending less energy</a:t>
            </a:r>
          </a:p>
          <a:p>
            <a:r>
              <a:rPr lang="en-US" dirty="0"/>
              <a:t>Q.4. What is the principle on which a machine works?</a:t>
            </a:r>
          </a:p>
          <a:p>
            <a:r>
              <a:rPr lang="en-US" dirty="0"/>
              <a:t>A- The work output of a machine is equal to the work input.</a:t>
            </a:r>
          </a:p>
        </p:txBody>
      </p:sp>
      <p:pic>
        <p:nvPicPr>
          <p:cNvPr id="4" name="Picture 2" descr="https://lh6.googleusercontent.com/3OHOjeWw8cL3-llHPrMwdu2qC_3g_s2zSopzYzvz5sG8PeFkCdvL5alcbRAb5eOJ5UhpTkojH1ie3DonUrCfyKNPc4hHwI3jKPnimQ1Nxb6oCm_lLFynRoUfZZgw9C6hLaO1iH1ViRzIh1_Q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9257" y="0"/>
            <a:ext cx="23368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FBE06-0107-29D5-7360-F7F2D9B0F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FUNCTIONS OF A SIMPLE MACHINE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3747F-BC48-F096-D5BE-F8D9CEB65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1. It decreases the magnitude of the force required </a:t>
            </a:r>
            <a:r>
              <a:rPr lang="en-GB" dirty="0" err="1"/>
              <a:t>i</a:t>
            </a:r>
            <a:r>
              <a:rPr lang="en-GB" dirty="0"/>
              <a:t> e the effort is less than the load. Ex- A bar is used to push a heavy stone.</a:t>
            </a:r>
          </a:p>
          <a:p>
            <a:r>
              <a:rPr lang="en-GB" dirty="0"/>
              <a:t>2. It increases the distance moved by the </a:t>
            </a:r>
            <a:r>
              <a:rPr lang="en-GB" dirty="0" err="1"/>
              <a:t>load.Ex</a:t>
            </a:r>
            <a:r>
              <a:rPr lang="en-GB" dirty="0"/>
              <a:t>- In a pair of scissors, its arms move longer on cloth than its handle</a:t>
            </a:r>
          </a:p>
          <a:p>
            <a:r>
              <a:rPr lang="en-GB" dirty="0"/>
              <a:t>3. It changes the direction of the effort in a convenient direction.</a:t>
            </a:r>
          </a:p>
          <a:p>
            <a:r>
              <a:rPr lang="en-GB" dirty="0"/>
              <a:t>Ex- To lift a bucket of water, we use our weight as effort to pull up the bucket of water.</a:t>
            </a:r>
          </a:p>
          <a:p>
            <a:r>
              <a:rPr lang="en-GB" dirty="0"/>
              <a:t>4  It changes the point of application of effort to a convenient point.</a:t>
            </a:r>
          </a:p>
          <a:p>
            <a:r>
              <a:rPr lang="en-GB" dirty="0"/>
              <a:t>Ex- In a bicycle, the rear wheel is joined with the help of a chain to a toothed wheel attached to pedal.</a:t>
            </a:r>
          </a:p>
          <a:p>
            <a:r>
              <a:rPr lang="en-GB" dirty="0"/>
              <a:t>The rear wheel is rotated by applying the effort on pedal.</a:t>
            </a:r>
          </a:p>
          <a:p>
            <a:endParaRPr lang="en-US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C171A29E-2A5F-F419-C2F2-EC6E911679FA}"/>
              </a:ext>
            </a:extLst>
          </p:cNvPr>
          <p:cNvSpPr/>
          <p:nvPr/>
        </p:nvSpPr>
        <p:spPr>
          <a:xfrm>
            <a:off x="10358846" y="1"/>
            <a:ext cx="713967" cy="642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3050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205DA-B7F6-F288-756B-E28AD026B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TYPES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3FB34-83D5-22BF-3F3D-4178AA2F7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1. The lever: A pair of scissors</a:t>
            </a:r>
          </a:p>
          <a:p>
            <a:r>
              <a:rPr lang="en-GB" dirty="0"/>
              <a:t>2. The pulley: water well, crane.</a:t>
            </a:r>
          </a:p>
          <a:p>
            <a:r>
              <a:rPr lang="en-GB" dirty="0"/>
              <a:t>3. The wheel and axle: steering wheel</a:t>
            </a:r>
          </a:p>
          <a:p>
            <a:r>
              <a:rPr lang="en-GB" dirty="0"/>
              <a:t>4. The inclined plane: staircase, ramp</a:t>
            </a:r>
          </a:p>
          <a:p>
            <a:r>
              <a:rPr lang="en-GB" dirty="0"/>
              <a:t>5. The wedge: needle, axe</a:t>
            </a:r>
          </a:p>
          <a:p>
            <a:r>
              <a:rPr lang="en-GB" dirty="0"/>
              <a:t>The screw: bolt, drill.</a:t>
            </a:r>
            <a:endParaRPr lang="en-US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751A493B-84B8-6842-EC92-9892E9AC1E3A}"/>
              </a:ext>
            </a:extLst>
          </p:cNvPr>
          <p:cNvSpPr/>
          <p:nvPr/>
        </p:nvSpPr>
        <p:spPr>
          <a:xfrm>
            <a:off x="10358846" y="1"/>
            <a:ext cx="713967" cy="642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9763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30BCB-4071-F755-A290-DB07A2DA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MECHANICAL ADVANTAGE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2E5F1-1128-E939-E5A8-8484E6DDB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factor by which a machine multiplies the force applied </a:t>
            </a:r>
            <a:r>
              <a:rPr lang="en-GB" dirty="0" err="1"/>
              <a:t>i.e</a:t>
            </a:r>
            <a:r>
              <a:rPr lang="en-GB" dirty="0"/>
              <a:t> effort is called the mechanical </a:t>
            </a:r>
            <a:r>
              <a:rPr lang="en-GB" dirty="0" err="1"/>
              <a:t>adventage</a:t>
            </a:r>
            <a:r>
              <a:rPr lang="en-GB" dirty="0"/>
              <a:t> of that machine.</a:t>
            </a:r>
          </a:p>
          <a:p>
            <a:r>
              <a:rPr lang="en-GB" dirty="0"/>
              <a:t>Mechanical advantage= Load/ Effort.</a:t>
            </a:r>
          </a:p>
          <a:p>
            <a:r>
              <a:rPr lang="en-GB" dirty="0"/>
              <a:t>Its value can be less than 1, equal to 1 or greater than 1.</a:t>
            </a:r>
          </a:p>
          <a:p>
            <a:r>
              <a:rPr lang="en-GB" dirty="0"/>
              <a:t>If it is </a:t>
            </a:r>
            <a:r>
              <a:rPr lang="en-GB" dirty="0" err="1"/>
              <a:t>greaer</a:t>
            </a:r>
            <a:r>
              <a:rPr lang="en-GB" dirty="0"/>
              <a:t> than 1, then the machine is called a force multiplier.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6693947-1B4B-E408-5F7F-A7BB88A22F7F}"/>
              </a:ext>
            </a:extLst>
          </p:cNvPr>
          <p:cNvSpPr/>
          <p:nvPr/>
        </p:nvSpPr>
        <p:spPr>
          <a:xfrm>
            <a:off x="10358846" y="1"/>
            <a:ext cx="713967" cy="642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5079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6FDC3-3CC9-EB17-B4C3-741B39B1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LEVERS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93A91-D28C-BE14-BEC7-DC12B5DA0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 lever is a simple machine, a rod which can turn about a fixed point.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0526C4-002D-D695-CA12-B32D967835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937" y="2671763"/>
            <a:ext cx="6810375" cy="3505200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7F5F84DA-F540-E80C-D4E0-D618AF1738B7}"/>
              </a:ext>
            </a:extLst>
          </p:cNvPr>
          <p:cNvSpPr/>
          <p:nvPr/>
        </p:nvSpPr>
        <p:spPr>
          <a:xfrm>
            <a:off x="10358846" y="1"/>
            <a:ext cx="713967" cy="642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1959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7FB0-199C-D58D-D524-205FCFB3C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PRINCIPLE OF A LEVER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7D214-B29E-61C3-8699-6A2B6D6F6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Mechanical advantage of lever = Load/Effort</a:t>
            </a:r>
          </a:p>
          <a:p>
            <a:r>
              <a:rPr lang="en-GB" dirty="0"/>
              <a:t>= </a:t>
            </a:r>
            <a:r>
              <a:rPr lang="en-GB" dirty="0" err="1"/>
              <a:t>Effor</a:t>
            </a:r>
            <a:r>
              <a:rPr lang="en-GB" dirty="0"/>
              <a:t> arm FA/Load arm FB.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B969BB-251A-17C2-EB53-6867F9F71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657" y="3094567"/>
            <a:ext cx="8128000" cy="30823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D685A5-E233-D910-B9DC-E55896F96154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075568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23E85C9D-1A0A-9BE9-A5B2-E261E3ED232F}"/>
              </a:ext>
            </a:extLst>
          </p:cNvPr>
          <p:cNvSpPr/>
          <p:nvPr/>
        </p:nvSpPr>
        <p:spPr>
          <a:xfrm>
            <a:off x="10358846" y="1"/>
            <a:ext cx="713967" cy="642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0309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EE9937-2079-01E7-507A-ACEFB5BF79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If load arm is greater than the effort arm, mechanical advantage is less than 1.</a:t>
            </a:r>
          </a:p>
          <a:p>
            <a:r>
              <a:rPr lang="en-GB" dirty="0"/>
              <a:t>If load arm = effort arm, the mechanical advantage= 1</a:t>
            </a:r>
          </a:p>
          <a:p>
            <a:r>
              <a:rPr lang="en-GB" dirty="0"/>
              <a:t>If load arm is smaller than the effort arm, the mechanical advantage= greater than 1.</a:t>
            </a:r>
            <a:endParaRPr lang="en-US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06B92507-C5BF-0485-6EF4-B65B1E916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4312" y="-166687"/>
            <a:ext cx="3519487" cy="1857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8209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0FC3-DC8A-7671-C24B-69C86417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CLASSES OR ORDERS OF LEVERS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3A248-567E-C073-A25B-B802AB61D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LEVERS are divided into 3 classes or orders, depending on the position of fulcrum, effort, load.</a:t>
            </a:r>
          </a:p>
          <a:p>
            <a:r>
              <a:rPr lang="en-GB" dirty="0"/>
              <a:t>Class I</a:t>
            </a:r>
          </a:p>
          <a:p>
            <a:r>
              <a:rPr lang="en-GB" dirty="0"/>
              <a:t>Class II</a:t>
            </a:r>
          </a:p>
          <a:p>
            <a:r>
              <a:rPr lang="en-GB" dirty="0"/>
              <a:t>Class III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63B72AB-821C-00FF-57F8-7599A327FE4A}"/>
              </a:ext>
            </a:extLst>
          </p:cNvPr>
          <p:cNvSpPr/>
          <p:nvPr/>
        </p:nvSpPr>
        <p:spPr>
          <a:xfrm>
            <a:off x="10358846" y="1"/>
            <a:ext cx="713967" cy="642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5417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B11BEC-8A2E-AF47-1884-5E21FCFBB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C00000"/>
                </a:solidFill>
              </a:rPr>
              <a:t>LEVERS of class I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92F07-B54C-4B42-36E3-4972212E3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levers in which the fulcrum is between the load and the effort are called levers of class I.</a:t>
            </a:r>
          </a:p>
          <a:p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CEB0DC-2F9E-42D1-DD34-6720000A2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19" y="3429000"/>
            <a:ext cx="8128000" cy="2882899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85D76A70-BBBB-9916-19EF-BA368E5F6E8A}"/>
              </a:ext>
            </a:extLst>
          </p:cNvPr>
          <p:cNvSpPr/>
          <p:nvPr/>
        </p:nvSpPr>
        <p:spPr>
          <a:xfrm>
            <a:off x="10358846" y="1"/>
            <a:ext cx="713967" cy="6429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7825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A3BAE-58E5-EB9A-D16B-8EA4E20C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LEVERS of class 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9ACD3-A8FE-21CF-16F1-F33D13DB3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Effort arm of class I is longer than the load arm.</a:t>
            </a:r>
          </a:p>
          <a:p>
            <a:r>
              <a:rPr lang="en-GB" dirty="0"/>
              <a:t>So, mechanical advantage of class I levers is greater than 1.</a:t>
            </a:r>
          </a:p>
          <a:p>
            <a:r>
              <a:rPr lang="en-GB" dirty="0"/>
              <a:t>If effort arm is equal to load arm, then the mechanical advantage is equal to 1.</a:t>
            </a:r>
          </a:p>
          <a:p>
            <a:r>
              <a:rPr lang="en-GB" dirty="0"/>
              <a:t>If effort arm is Shorter than the load arm, then mechanical advantage is less than 1.</a:t>
            </a:r>
          </a:p>
          <a:p>
            <a:r>
              <a:rPr lang="en-GB" dirty="0">
                <a:solidFill>
                  <a:srgbClr val="C00000"/>
                </a:solidFill>
              </a:rPr>
              <a:t>So, the mechanical advantage of levers of class I can be greater than 1, equal to 1 or smaller than 1.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A27D58DC-899D-2E7B-86C0-7A2B74231221}"/>
              </a:ext>
            </a:extLst>
          </p:cNvPr>
          <p:cNvSpPr/>
          <p:nvPr/>
        </p:nvSpPr>
        <p:spPr>
          <a:xfrm>
            <a:off x="10358846" y="1"/>
            <a:ext cx="713967" cy="642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85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57" y="1254034"/>
            <a:ext cx="8577943" cy="48721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LEARNING  OBJECTIVE</a:t>
            </a:r>
          </a:p>
          <a:p>
            <a:pPr lvl="0"/>
            <a:r>
              <a:rPr lang="en-US" sz="2400" dirty="0"/>
              <a:t> </a:t>
            </a:r>
            <a:r>
              <a:rPr lang="en-IN" sz="2400" b="1" dirty="0"/>
              <a:t>Students will be able to </a:t>
            </a:r>
            <a:r>
              <a:rPr lang="en-IN" sz="2400" dirty="0"/>
              <a:t>:</a:t>
            </a:r>
          </a:p>
          <a:p>
            <a:pPr lvl="0"/>
            <a:r>
              <a:rPr lang="en-IN" sz="2400" dirty="0"/>
              <a:t>Define work</a:t>
            </a:r>
          </a:p>
          <a:p>
            <a:pPr lvl="0"/>
            <a:r>
              <a:rPr lang="en-IN" sz="2400" dirty="0"/>
              <a:t>Define energy</a:t>
            </a:r>
          </a:p>
          <a:p>
            <a:pPr lvl="0"/>
            <a:r>
              <a:rPr lang="en-IN" sz="2400" dirty="0"/>
              <a:t>State the SI unit of work and energy</a:t>
            </a:r>
            <a:endParaRPr lang="en-US" sz="2400" dirty="0"/>
          </a:p>
        </p:txBody>
      </p:sp>
      <p:pic>
        <p:nvPicPr>
          <p:cNvPr id="4" name="Google Shape;63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10197474" y="226425"/>
            <a:ext cx="1994526" cy="9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ourc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3291" y="4495800"/>
            <a:ext cx="22860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48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4596-26D1-1537-920C-0C16B6E9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Examples of levers of class I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4ECD7B3-7A28-8503-6356-04255A2585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6375"/>
            <a:ext cx="6584157" cy="5560218"/>
          </a:xfrm>
        </p:spPr>
      </p:pic>
      <p:sp>
        <p:nvSpPr>
          <p:cNvPr id="6" name="object 3">
            <a:extLst>
              <a:ext uri="{FF2B5EF4-FFF2-40B4-BE49-F238E27FC236}">
                <a16:creationId xmlns:a16="http://schemas.microsoft.com/office/drawing/2014/main" id="{87837493-809B-BF16-29FB-4EDD0A54B31F}"/>
              </a:ext>
            </a:extLst>
          </p:cNvPr>
          <p:cNvSpPr/>
          <p:nvPr/>
        </p:nvSpPr>
        <p:spPr>
          <a:xfrm>
            <a:off x="10358846" y="1"/>
            <a:ext cx="1416435" cy="1325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121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7813" y="1833224"/>
            <a:ext cx="8006715" cy="166751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80975" algn="ctr">
              <a:lnSpc>
                <a:spcPts val="6465"/>
              </a:lnSpc>
              <a:spcBef>
                <a:spcPts val="100"/>
              </a:spcBef>
            </a:pPr>
            <a:r>
              <a:rPr sz="5400" b="1" spc="-5" dirty="0">
                <a:solidFill>
                  <a:srgbClr val="000000"/>
                </a:solidFill>
                <a:latin typeface="Calibri"/>
                <a:cs typeface="Calibri"/>
              </a:rPr>
              <a:t>THANKING</a:t>
            </a:r>
            <a:r>
              <a:rPr sz="54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5400" b="1" spc="-70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endParaRPr sz="5400">
              <a:latin typeface="Calibri"/>
              <a:cs typeface="Calibri"/>
            </a:endParaRPr>
          </a:p>
          <a:p>
            <a:pPr algn="ctr">
              <a:lnSpc>
                <a:spcPts val="6465"/>
              </a:lnSpc>
            </a:pPr>
            <a:r>
              <a:rPr sz="5400" b="1" spc="-5" dirty="0">
                <a:latin typeface="Calibri"/>
                <a:cs typeface="Calibri"/>
              </a:rPr>
              <a:t>ODM </a:t>
            </a:r>
            <a:r>
              <a:rPr sz="5400" b="1" spc="-45" dirty="0">
                <a:latin typeface="Calibri"/>
                <a:cs typeface="Calibri"/>
              </a:rPr>
              <a:t>EDUCATIONAL</a:t>
            </a:r>
            <a:r>
              <a:rPr sz="5400" b="1" spc="-65" dirty="0">
                <a:latin typeface="Calibri"/>
                <a:cs typeface="Calibri"/>
              </a:rPr>
              <a:t> </a:t>
            </a:r>
            <a:r>
              <a:rPr sz="5400" b="1" spc="-15" dirty="0">
                <a:latin typeface="Calibri"/>
                <a:cs typeface="Calibri"/>
              </a:rPr>
              <a:t>GROUP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58846" y="1"/>
            <a:ext cx="713967" cy="642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5734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7813" y="1833224"/>
            <a:ext cx="8006715" cy="166751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80975" algn="ctr">
              <a:lnSpc>
                <a:spcPts val="6465"/>
              </a:lnSpc>
              <a:spcBef>
                <a:spcPts val="100"/>
              </a:spcBef>
            </a:pPr>
            <a:r>
              <a:rPr sz="5400" b="1" spc="-5" dirty="0">
                <a:solidFill>
                  <a:srgbClr val="000000"/>
                </a:solidFill>
                <a:latin typeface="Calibri"/>
                <a:cs typeface="Calibri"/>
              </a:rPr>
              <a:t>THANKING</a:t>
            </a:r>
            <a:r>
              <a:rPr sz="5400" b="1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5400" b="1" spc="-70" dirty="0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endParaRPr sz="5400">
              <a:latin typeface="Calibri"/>
              <a:cs typeface="Calibri"/>
            </a:endParaRPr>
          </a:p>
          <a:p>
            <a:pPr algn="ctr">
              <a:lnSpc>
                <a:spcPts val="6465"/>
              </a:lnSpc>
            </a:pPr>
            <a:r>
              <a:rPr sz="5400" b="1" spc="-5" dirty="0">
                <a:latin typeface="Calibri"/>
                <a:cs typeface="Calibri"/>
              </a:rPr>
              <a:t>ODM </a:t>
            </a:r>
            <a:r>
              <a:rPr sz="5400" b="1" spc="-45" dirty="0">
                <a:latin typeface="Calibri"/>
                <a:cs typeface="Calibri"/>
              </a:rPr>
              <a:t>EDUCATIONAL</a:t>
            </a:r>
            <a:r>
              <a:rPr sz="5400" b="1" spc="-65" dirty="0">
                <a:latin typeface="Calibri"/>
                <a:cs typeface="Calibri"/>
              </a:rPr>
              <a:t> </a:t>
            </a:r>
            <a:r>
              <a:rPr sz="5400" b="1" spc="-15" dirty="0">
                <a:latin typeface="Calibri"/>
                <a:cs typeface="Calibri"/>
              </a:rPr>
              <a:t>GROUP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58846" y="0"/>
            <a:ext cx="1833154" cy="11364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237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8354" y="2142309"/>
            <a:ext cx="5995852" cy="3540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400" b="1" dirty="0"/>
              <a:t>Recapitulation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>
                <a:hlinkClick r:id="rId2"/>
              </a:rPr>
              <a:t>https://youtu.be/LSfNYpCprw4</a:t>
            </a:r>
            <a:r>
              <a:rPr lang="en-US" sz="2400" dirty="0"/>
              <a:t>  </a:t>
            </a:r>
          </a:p>
          <a:p>
            <a:pPr>
              <a:buNone/>
            </a:pPr>
            <a:endParaRPr lang="en-IN" sz="2400" dirty="0"/>
          </a:p>
        </p:txBody>
      </p:sp>
      <p:sp>
        <p:nvSpPr>
          <p:cNvPr id="4" name="object 3"/>
          <p:cNvSpPr/>
          <p:nvPr/>
        </p:nvSpPr>
        <p:spPr>
          <a:xfrm>
            <a:off x="10358846" y="5721531"/>
            <a:ext cx="1833154" cy="113646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337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0F52-6FE5-E142-915B-D1CE8B22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SIMPLE MACHINES</a:t>
            </a:r>
          </a:p>
        </p:txBody>
      </p:sp>
      <p:pic>
        <p:nvPicPr>
          <p:cNvPr id="5" name="Picture 2" descr="https://lh6.googleusercontent.com/3OHOjeWw8cL3-llHPrMwdu2qC_3g_s2zSopzYzvz5sG8PeFkCdvL5alcbRAb5eOJ5UhpTkojH1ie3DonUrCfyKNPc4hHwI3jKPnimQ1Nxb6oCm_lLFynRoUfZZgw9C6hLaO1iH1ViRzIh1_Q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9257" y="0"/>
            <a:ext cx="2336800" cy="10668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WORK:</a:t>
            </a:r>
          </a:p>
          <a:p>
            <a:r>
              <a:rPr lang="en-US" dirty="0"/>
              <a:t>Work is said to be done if the force applied on the body moves it.</a:t>
            </a:r>
          </a:p>
          <a:p>
            <a:r>
              <a:rPr lang="en-US" dirty="0"/>
              <a:t>SI unit: joule</a:t>
            </a:r>
          </a:p>
          <a:p>
            <a:r>
              <a:rPr lang="en-US" dirty="0"/>
              <a:t>Energy:</a:t>
            </a:r>
          </a:p>
          <a:p>
            <a:r>
              <a:rPr lang="en-US" dirty="0"/>
              <a:t> The capacity or ability to do work is known as energy.</a:t>
            </a:r>
          </a:p>
          <a:p>
            <a:r>
              <a:rPr lang="en-US" dirty="0"/>
              <a:t>SI unit: joule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41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C0F52-6FE5-E142-915B-D1CE8B22A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81000"/>
            <a:ext cx="10972800" cy="11430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SIMPLE MACHINES</a:t>
            </a:r>
          </a:p>
        </p:txBody>
      </p:sp>
      <p:pic>
        <p:nvPicPr>
          <p:cNvPr id="5" name="Picture 2" descr="https://lh6.googleusercontent.com/3OHOjeWw8cL3-llHPrMwdu2qC_3g_s2zSopzYzvz5sG8PeFkCdvL5alcbRAb5eOJ5UhpTkojH1ie3DonUrCfyKNPc4hHwI3jKPnimQ1Nxb6oCm_lLFynRoUfZZgw9C6hLaO1iH1ViRzIh1_Q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9257" y="0"/>
            <a:ext cx="2336800" cy="1066800"/>
          </a:xfrm>
          <a:prstGeom prst="rect">
            <a:avLst/>
          </a:prstGeom>
          <a:noFill/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Machines:</a:t>
            </a:r>
          </a:p>
          <a:p>
            <a:pPr>
              <a:buNone/>
            </a:pPr>
            <a:r>
              <a:rPr lang="en-US" dirty="0"/>
              <a:t> A machine is a device which helps us to do work more easily by applying less force and spending less energy.</a:t>
            </a:r>
          </a:p>
          <a:p>
            <a:pPr>
              <a:buNone/>
            </a:pPr>
            <a:r>
              <a:rPr lang="en-US" dirty="0"/>
              <a:t>Examples: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341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spanner to open a tight nut.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ANIDIPA\Downloads\downlo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2024743"/>
            <a:ext cx="5637847" cy="3879668"/>
          </a:xfrm>
          <a:prstGeom prst="rect">
            <a:avLst/>
          </a:prstGeom>
          <a:noFill/>
        </p:spPr>
      </p:pic>
      <p:pic>
        <p:nvPicPr>
          <p:cNvPr id="5" name="Picture 2" descr="https://lh6.googleusercontent.com/3OHOjeWw8cL3-llHPrMwdu2qC_3g_s2zSopzYzvz5sG8PeFkCdvL5alcbRAb5eOJ5UhpTkojH1ie3DonUrCfyKNPc4hHwI3jKPnimQ1Nxb6oCm_lLFynRoUfZZgw9C6hLaO1iH1ViRzIh1_Q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9257" y="0"/>
            <a:ext cx="23368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a spoon to open the lid of a container</a:t>
            </a:r>
          </a:p>
        </p:txBody>
      </p:sp>
      <p:pic>
        <p:nvPicPr>
          <p:cNvPr id="3074" name="Picture 2" descr="C:\Users\MANIDIPA\Downloads\simple-machines-how-does-a-lever-work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28412" y="1825625"/>
            <a:ext cx="6535176" cy="4351338"/>
          </a:xfrm>
          <a:prstGeom prst="rect">
            <a:avLst/>
          </a:prstGeom>
          <a:noFill/>
        </p:spPr>
      </p:pic>
      <p:pic>
        <p:nvPicPr>
          <p:cNvPr id="5" name="Picture 2" descr="https://lh6.googleusercontent.com/3OHOjeWw8cL3-llHPrMwdu2qC_3g_s2zSopzYzvz5sG8PeFkCdvL5alcbRAb5eOJ5UhpTkojH1ie3DonUrCfyKNPc4hHwI3jKPnimQ1Nxb6oCm_lLFynRoUfZZgw9C6hLaO1iH1ViRzIh1_QY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59257" y="0"/>
            <a:ext cx="23368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Examples of simple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needle is used for sewing.</a:t>
            </a:r>
          </a:p>
          <a:p>
            <a:r>
              <a:rPr lang="en-US" dirty="0"/>
              <a:t>A pair of scissors is used for cutting cloth.</a:t>
            </a:r>
          </a:p>
          <a:p>
            <a:r>
              <a:rPr lang="en-US" dirty="0"/>
              <a:t>A pulley is used to pull a bucket of water from a well.</a:t>
            </a:r>
          </a:p>
          <a:p>
            <a:r>
              <a:rPr lang="en-US" dirty="0"/>
              <a:t>A crane is used to lift heavy equipments.</a:t>
            </a:r>
          </a:p>
        </p:txBody>
      </p:sp>
      <p:pic>
        <p:nvPicPr>
          <p:cNvPr id="4" name="Picture 2" descr="https://lh6.googleusercontent.com/3OHOjeWw8cL3-llHPrMwdu2qC_3g_s2zSopzYzvz5sG8PeFkCdvL5alcbRAb5eOJ5UhpTkojH1ie3DonUrCfyKNPc4hHwI3jKPnimQ1Nxb6oCm_lLFynRoUfZZgw9C6hLaO1iH1ViRzIh1_Q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9257" y="0"/>
            <a:ext cx="23368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Principle of a machine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do work on machine, a force is applied. The applied force is called effort (E).</a:t>
            </a:r>
          </a:p>
          <a:p>
            <a:r>
              <a:rPr lang="en-US" dirty="0"/>
              <a:t>As a result of force, the machine lifts or moves an object called the load (L).</a:t>
            </a:r>
          </a:p>
          <a:p>
            <a:r>
              <a:rPr lang="en-US" dirty="0"/>
              <a:t>The work output of a machine is equal to the work input.</a:t>
            </a:r>
          </a:p>
        </p:txBody>
      </p:sp>
      <p:pic>
        <p:nvPicPr>
          <p:cNvPr id="5" name="Picture 2" descr="https://lh6.googleusercontent.com/3OHOjeWw8cL3-llHPrMwdu2qC_3g_s2zSopzYzvz5sG8PeFkCdvL5alcbRAb5eOJ5UhpTkojH1ie3DonUrCfyKNPc4hHwI3jKPnimQ1Nxb6oCm_lLFynRoUfZZgw9C6hLaO1iH1ViRzIh1_Q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9257" y="0"/>
            <a:ext cx="2336800" cy="106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</TotalTime>
  <Words>339</Words>
  <Application>Microsoft Office PowerPoint</Application>
  <PresentationFormat>Widescreen</PresentationFormat>
  <Paragraphs>41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SIMPLE MACHINES</vt:lpstr>
      <vt:lpstr>PowerPoint Presentation</vt:lpstr>
      <vt:lpstr>PowerPoint Presentation</vt:lpstr>
      <vt:lpstr>SIMPLE MACHINES</vt:lpstr>
      <vt:lpstr>SIMPLE MACHINES</vt:lpstr>
      <vt:lpstr>Use of spanner to open a tight nut.</vt:lpstr>
      <vt:lpstr>Use of a spoon to open the lid of a container</vt:lpstr>
      <vt:lpstr>Examples of simple machines</vt:lpstr>
      <vt:lpstr>Principle of a machine</vt:lpstr>
      <vt:lpstr>PowerPoint Presentation</vt:lpstr>
      <vt:lpstr>FUNCTIONS OF A SIMPLE MACHINE </vt:lpstr>
      <vt:lpstr>TYPES</vt:lpstr>
      <vt:lpstr>MECHANICAL ADVANTAGE </vt:lpstr>
      <vt:lpstr>LEVERS</vt:lpstr>
      <vt:lpstr>PRINCIPLE OF A LEVER</vt:lpstr>
      <vt:lpstr>PowerPoint Presentation</vt:lpstr>
      <vt:lpstr>CLASSES OR ORDERS OF LEVERS</vt:lpstr>
      <vt:lpstr>LEVERS of class I</vt:lpstr>
      <vt:lpstr>LEVERS of class I</vt:lpstr>
      <vt:lpstr>Examples of levers of class I</vt:lpstr>
      <vt:lpstr>THANKING YOU ODM EDUCATIONAL GROUP</vt:lpstr>
      <vt:lpstr>THANKING YOU ODM EDUCATIONAL GROUP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GRAVITATION</dc:title>
  <dc:creator>Chinu</dc:creator>
  <cp:lastModifiedBy>manideepamohapatramanaswini@gmail.com</cp:lastModifiedBy>
  <cp:revision>54</cp:revision>
  <dcterms:created xsi:type="dcterms:W3CDTF">2021-02-19T04:15:00Z</dcterms:created>
  <dcterms:modified xsi:type="dcterms:W3CDTF">2022-10-22T04:06:38Z</dcterms:modified>
</cp:coreProperties>
</file>