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ky Mishra" userId="b0060985c44069fe" providerId="LiveId" clId="{43330967-650F-41A3-A9B5-6FC528541253}"/>
    <pc:docChg chg="custSel modSld">
      <pc:chgData name="Lucky Mishra" userId="b0060985c44069fe" providerId="LiveId" clId="{43330967-650F-41A3-A9B5-6FC528541253}" dt="2022-04-06T03:37:07.194" v="21"/>
      <pc:docMkLst>
        <pc:docMk/>
      </pc:docMkLst>
      <pc:sldChg chg="addSp delSp modSp mod">
        <pc:chgData name="Lucky Mishra" userId="b0060985c44069fe" providerId="LiveId" clId="{43330967-650F-41A3-A9B5-6FC528541253}" dt="2022-04-06T03:32:58.407" v="2" actId="1076"/>
        <pc:sldMkLst>
          <pc:docMk/>
          <pc:sldMk cId="0" sldId="256"/>
        </pc:sldMkLst>
        <pc:picChg chg="del">
          <ac:chgData name="Lucky Mishra" userId="b0060985c44069fe" providerId="LiveId" clId="{43330967-650F-41A3-A9B5-6FC528541253}" dt="2022-04-06T03:32:51.692" v="0" actId="478"/>
          <ac:picMkLst>
            <pc:docMk/>
            <pc:sldMk cId="0" sldId="256"/>
            <ac:picMk id="3" creationId="{00000000-0000-0000-0000-000000000000}"/>
          </ac:picMkLst>
        </pc:picChg>
        <pc:picChg chg="add mod">
          <ac:chgData name="Lucky Mishra" userId="b0060985c44069fe" providerId="LiveId" clId="{43330967-650F-41A3-A9B5-6FC528541253}" dt="2022-04-06T03:32:58.407" v="2" actId="1076"/>
          <ac:picMkLst>
            <pc:docMk/>
            <pc:sldMk cId="0" sldId="256"/>
            <ac:picMk id="6" creationId="{0E25FB5C-C1B7-4F2C-8F4E-6CA07D17DB99}"/>
          </ac:picMkLst>
        </pc:picChg>
      </pc:sldChg>
      <pc:sldChg chg="addSp delSp modSp mod">
        <pc:chgData name="Lucky Mishra" userId="b0060985c44069fe" providerId="LiveId" clId="{43330967-650F-41A3-A9B5-6FC528541253}" dt="2022-04-06T03:36:22.317" v="5" actId="1076"/>
        <pc:sldMkLst>
          <pc:docMk/>
          <pc:sldMk cId="0" sldId="257"/>
        </pc:sldMkLst>
        <pc:picChg chg="del">
          <ac:chgData name="Lucky Mishra" userId="b0060985c44069fe" providerId="LiveId" clId="{43330967-650F-41A3-A9B5-6FC528541253}" dt="2022-04-06T03:36:17.760" v="3" actId="478"/>
          <ac:picMkLst>
            <pc:docMk/>
            <pc:sldMk cId="0" sldId="257"/>
            <ac:picMk id="2" creationId="{00000000-0000-0000-0000-000000000000}"/>
          </ac:picMkLst>
        </pc:picChg>
        <pc:picChg chg="add mod">
          <ac:chgData name="Lucky Mishra" userId="b0060985c44069fe" providerId="LiveId" clId="{43330967-650F-41A3-A9B5-6FC528541253}" dt="2022-04-06T03:36:22.317" v="5" actId="1076"/>
          <ac:picMkLst>
            <pc:docMk/>
            <pc:sldMk cId="0" sldId="257"/>
            <ac:picMk id="5" creationId="{0E25FB5C-C1B7-4F2C-8F4E-6CA07D17DB99}"/>
          </ac:picMkLst>
        </pc:picChg>
      </pc:sldChg>
      <pc:sldChg chg="addSp delSp modSp mod">
        <pc:chgData name="Lucky Mishra" userId="b0060985c44069fe" providerId="LiveId" clId="{43330967-650F-41A3-A9B5-6FC528541253}" dt="2022-04-06T03:36:28.071" v="7"/>
        <pc:sldMkLst>
          <pc:docMk/>
          <pc:sldMk cId="0" sldId="258"/>
        </pc:sldMkLst>
        <pc:picChg chg="del">
          <ac:chgData name="Lucky Mishra" userId="b0060985c44069fe" providerId="LiveId" clId="{43330967-650F-41A3-A9B5-6FC528541253}" dt="2022-04-06T03:36:27.291" v="6" actId="478"/>
          <ac:picMkLst>
            <pc:docMk/>
            <pc:sldMk cId="0" sldId="258"/>
            <ac:picMk id="2" creationId="{00000000-0000-0000-0000-000000000000}"/>
          </ac:picMkLst>
        </pc:picChg>
        <pc:picChg chg="add mod">
          <ac:chgData name="Lucky Mishra" userId="b0060985c44069fe" providerId="LiveId" clId="{43330967-650F-41A3-A9B5-6FC528541253}" dt="2022-04-06T03:36:28.071" v="7"/>
          <ac:picMkLst>
            <pc:docMk/>
            <pc:sldMk cId="0" sldId="258"/>
            <ac:picMk id="4" creationId="{91FC1E64-39B0-487C-95F6-3EBB16DDCAB5}"/>
          </ac:picMkLst>
        </pc:picChg>
      </pc:sldChg>
      <pc:sldChg chg="addSp modSp">
        <pc:chgData name="Lucky Mishra" userId="b0060985c44069fe" providerId="LiveId" clId="{43330967-650F-41A3-A9B5-6FC528541253}" dt="2022-04-06T03:36:30.908" v="8"/>
        <pc:sldMkLst>
          <pc:docMk/>
          <pc:sldMk cId="0" sldId="259"/>
        </pc:sldMkLst>
        <pc:picChg chg="add mod">
          <ac:chgData name="Lucky Mishra" userId="b0060985c44069fe" providerId="LiveId" clId="{43330967-650F-41A3-A9B5-6FC528541253}" dt="2022-04-06T03:36:30.908" v="8"/>
          <ac:picMkLst>
            <pc:docMk/>
            <pc:sldMk cId="0" sldId="259"/>
            <ac:picMk id="3" creationId="{01C74AA3-9E3F-4259-8E9E-3D4CC475AC78}"/>
          </ac:picMkLst>
        </pc:picChg>
      </pc:sldChg>
      <pc:sldChg chg="addSp delSp modSp mod">
        <pc:chgData name="Lucky Mishra" userId="b0060985c44069fe" providerId="LiveId" clId="{43330967-650F-41A3-A9B5-6FC528541253}" dt="2022-04-06T03:36:35.118" v="10"/>
        <pc:sldMkLst>
          <pc:docMk/>
          <pc:sldMk cId="0" sldId="260"/>
        </pc:sldMkLst>
        <pc:picChg chg="del">
          <ac:chgData name="Lucky Mishra" userId="b0060985c44069fe" providerId="LiveId" clId="{43330967-650F-41A3-A9B5-6FC528541253}" dt="2022-04-06T03:36:34.533" v="9" actId="478"/>
          <ac:picMkLst>
            <pc:docMk/>
            <pc:sldMk cId="0" sldId="260"/>
            <ac:picMk id="4" creationId="{00000000-0000-0000-0000-000000000000}"/>
          </ac:picMkLst>
        </pc:picChg>
        <pc:picChg chg="add mod">
          <ac:chgData name="Lucky Mishra" userId="b0060985c44069fe" providerId="LiveId" clId="{43330967-650F-41A3-A9B5-6FC528541253}" dt="2022-04-06T03:36:35.118" v="10"/>
          <ac:picMkLst>
            <pc:docMk/>
            <pc:sldMk cId="0" sldId="260"/>
            <ac:picMk id="5" creationId="{2AA049B8-7E7C-403C-8887-EC0E902E2D39}"/>
          </ac:picMkLst>
        </pc:picChg>
      </pc:sldChg>
      <pc:sldChg chg="addSp delSp modSp mod">
        <pc:chgData name="Lucky Mishra" userId="b0060985c44069fe" providerId="LiveId" clId="{43330967-650F-41A3-A9B5-6FC528541253}" dt="2022-04-06T03:36:41.093" v="12"/>
        <pc:sldMkLst>
          <pc:docMk/>
          <pc:sldMk cId="0" sldId="261"/>
        </pc:sldMkLst>
        <pc:picChg chg="del">
          <ac:chgData name="Lucky Mishra" userId="b0060985c44069fe" providerId="LiveId" clId="{43330967-650F-41A3-A9B5-6FC528541253}" dt="2022-04-06T03:36:39.605" v="11" actId="478"/>
          <ac:picMkLst>
            <pc:docMk/>
            <pc:sldMk cId="0" sldId="261"/>
            <ac:picMk id="3" creationId="{00000000-0000-0000-0000-000000000000}"/>
          </ac:picMkLst>
        </pc:picChg>
        <pc:picChg chg="add mod">
          <ac:chgData name="Lucky Mishra" userId="b0060985c44069fe" providerId="LiveId" clId="{43330967-650F-41A3-A9B5-6FC528541253}" dt="2022-04-06T03:36:41.093" v="12"/>
          <ac:picMkLst>
            <pc:docMk/>
            <pc:sldMk cId="0" sldId="261"/>
            <ac:picMk id="4" creationId="{97D782E8-A9FF-4518-BD80-F8FC4EC77827}"/>
          </ac:picMkLst>
        </pc:picChg>
      </pc:sldChg>
      <pc:sldChg chg="addSp modSp">
        <pc:chgData name="Lucky Mishra" userId="b0060985c44069fe" providerId="LiveId" clId="{43330967-650F-41A3-A9B5-6FC528541253}" dt="2022-04-06T03:36:44.651" v="13"/>
        <pc:sldMkLst>
          <pc:docMk/>
          <pc:sldMk cId="0" sldId="262"/>
        </pc:sldMkLst>
        <pc:picChg chg="add mod">
          <ac:chgData name="Lucky Mishra" userId="b0060985c44069fe" providerId="LiveId" clId="{43330967-650F-41A3-A9B5-6FC528541253}" dt="2022-04-06T03:36:44.651" v="13"/>
          <ac:picMkLst>
            <pc:docMk/>
            <pc:sldMk cId="0" sldId="262"/>
            <ac:picMk id="3" creationId="{0A9FA34A-F01F-4F5A-86FD-B3576CCB7CF3}"/>
          </ac:picMkLst>
        </pc:picChg>
      </pc:sldChg>
      <pc:sldChg chg="addSp delSp modSp mod">
        <pc:chgData name="Lucky Mishra" userId="b0060985c44069fe" providerId="LiveId" clId="{43330967-650F-41A3-A9B5-6FC528541253}" dt="2022-04-06T03:36:48.843" v="15"/>
        <pc:sldMkLst>
          <pc:docMk/>
          <pc:sldMk cId="0" sldId="263"/>
        </pc:sldMkLst>
        <pc:picChg chg="del">
          <ac:chgData name="Lucky Mishra" userId="b0060985c44069fe" providerId="LiveId" clId="{43330967-650F-41A3-A9B5-6FC528541253}" dt="2022-04-06T03:36:48.227" v="14" actId="478"/>
          <ac:picMkLst>
            <pc:docMk/>
            <pc:sldMk cId="0" sldId="263"/>
            <ac:picMk id="4" creationId="{00000000-0000-0000-0000-000000000000}"/>
          </ac:picMkLst>
        </pc:picChg>
        <pc:picChg chg="add mod">
          <ac:chgData name="Lucky Mishra" userId="b0060985c44069fe" providerId="LiveId" clId="{43330967-650F-41A3-A9B5-6FC528541253}" dt="2022-04-06T03:36:48.843" v="15"/>
          <ac:picMkLst>
            <pc:docMk/>
            <pc:sldMk cId="0" sldId="263"/>
            <ac:picMk id="5" creationId="{F9086DF1-094E-445D-A2C8-DBACF45FF90D}"/>
          </ac:picMkLst>
        </pc:picChg>
      </pc:sldChg>
      <pc:sldChg chg="addSp delSp modSp mod">
        <pc:chgData name="Lucky Mishra" userId="b0060985c44069fe" providerId="LiveId" clId="{43330967-650F-41A3-A9B5-6FC528541253}" dt="2022-04-06T03:36:53.788" v="17"/>
        <pc:sldMkLst>
          <pc:docMk/>
          <pc:sldMk cId="0" sldId="264"/>
        </pc:sldMkLst>
        <pc:picChg chg="del">
          <ac:chgData name="Lucky Mishra" userId="b0060985c44069fe" providerId="LiveId" clId="{43330967-650F-41A3-A9B5-6FC528541253}" dt="2022-04-06T03:36:53.002" v="16" actId="478"/>
          <ac:picMkLst>
            <pc:docMk/>
            <pc:sldMk cId="0" sldId="264"/>
            <ac:picMk id="4" creationId="{00000000-0000-0000-0000-000000000000}"/>
          </ac:picMkLst>
        </pc:picChg>
        <pc:picChg chg="add mod">
          <ac:chgData name="Lucky Mishra" userId="b0060985c44069fe" providerId="LiveId" clId="{43330967-650F-41A3-A9B5-6FC528541253}" dt="2022-04-06T03:36:53.788" v="17"/>
          <ac:picMkLst>
            <pc:docMk/>
            <pc:sldMk cId="0" sldId="264"/>
            <ac:picMk id="5" creationId="{D7E0AACE-B304-45E8-9137-4DA7194DC3EC}"/>
          </ac:picMkLst>
        </pc:picChg>
      </pc:sldChg>
      <pc:sldChg chg="addSp modSp">
        <pc:chgData name="Lucky Mishra" userId="b0060985c44069fe" providerId="LiveId" clId="{43330967-650F-41A3-A9B5-6FC528541253}" dt="2022-04-06T03:36:56.696" v="18"/>
        <pc:sldMkLst>
          <pc:docMk/>
          <pc:sldMk cId="0" sldId="265"/>
        </pc:sldMkLst>
        <pc:picChg chg="add mod">
          <ac:chgData name="Lucky Mishra" userId="b0060985c44069fe" providerId="LiveId" clId="{43330967-650F-41A3-A9B5-6FC528541253}" dt="2022-04-06T03:36:56.696" v="18"/>
          <ac:picMkLst>
            <pc:docMk/>
            <pc:sldMk cId="0" sldId="265"/>
            <ac:picMk id="3" creationId="{8FB591C7-FA4D-44B4-AF98-BF93B817B090}"/>
          </ac:picMkLst>
        </pc:picChg>
      </pc:sldChg>
      <pc:sldChg chg="addSp delSp modSp mod">
        <pc:chgData name="Lucky Mishra" userId="b0060985c44069fe" providerId="LiveId" clId="{43330967-650F-41A3-A9B5-6FC528541253}" dt="2022-04-06T03:37:02.248" v="20"/>
        <pc:sldMkLst>
          <pc:docMk/>
          <pc:sldMk cId="0" sldId="266"/>
        </pc:sldMkLst>
        <pc:picChg chg="del">
          <ac:chgData name="Lucky Mishra" userId="b0060985c44069fe" providerId="LiveId" clId="{43330967-650F-41A3-A9B5-6FC528541253}" dt="2022-04-06T03:37:01.546" v="19" actId="478"/>
          <ac:picMkLst>
            <pc:docMk/>
            <pc:sldMk cId="0" sldId="266"/>
            <ac:picMk id="4" creationId="{00000000-0000-0000-0000-000000000000}"/>
          </ac:picMkLst>
        </pc:picChg>
        <pc:picChg chg="add mod">
          <ac:chgData name="Lucky Mishra" userId="b0060985c44069fe" providerId="LiveId" clId="{43330967-650F-41A3-A9B5-6FC528541253}" dt="2022-04-06T03:37:02.248" v="20"/>
          <ac:picMkLst>
            <pc:docMk/>
            <pc:sldMk cId="0" sldId="266"/>
            <ac:picMk id="5" creationId="{7970BEBC-7D4B-4CBB-8AB8-161D233B8629}"/>
          </ac:picMkLst>
        </pc:picChg>
      </pc:sldChg>
      <pc:sldChg chg="addSp modSp">
        <pc:chgData name="Lucky Mishra" userId="b0060985c44069fe" providerId="LiveId" clId="{43330967-650F-41A3-A9B5-6FC528541253}" dt="2022-04-06T03:37:07.194" v="21"/>
        <pc:sldMkLst>
          <pc:docMk/>
          <pc:sldMk cId="0" sldId="267"/>
        </pc:sldMkLst>
        <pc:picChg chg="add mod">
          <ac:chgData name="Lucky Mishra" userId="b0060985c44069fe" providerId="LiveId" clId="{43330967-650F-41A3-A9B5-6FC528541253}" dt="2022-04-06T03:37:07.194" v="21"/>
          <ac:picMkLst>
            <pc:docMk/>
            <pc:sldMk cId="0" sldId="267"/>
            <ac:picMk id="3" creationId="{6CDA2E94-FA1A-40E9-B5CC-512ACF26294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13069" y="4269522"/>
            <a:ext cx="716927" cy="7446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5047" y="1630832"/>
            <a:ext cx="7413904" cy="142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92404" y="1187253"/>
            <a:ext cx="8359190" cy="2907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11313"/>
            <a:ext cx="9143999" cy="102956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34390" y="1661286"/>
            <a:ext cx="793686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ANGEL</a:t>
            </a:r>
            <a:r>
              <a:rPr sz="30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INVESTORS</a:t>
            </a:r>
            <a:r>
              <a:rPr sz="30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30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VENTURE</a:t>
            </a:r>
            <a:r>
              <a:rPr sz="30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CAPITAL</a:t>
            </a:r>
            <a:r>
              <a:rPr sz="30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FUNDS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2645156"/>
            <a:ext cx="3958590" cy="666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44244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SUBJECT </a:t>
            </a:r>
            <a:r>
              <a:rPr sz="1400" b="1" dirty="0">
                <a:latin typeface="Arial"/>
                <a:cs typeface="Arial"/>
              </a:rPr>
              <a:t>: </a:t>
            </a:r>
            <a:r>
              <a:rPr sz="1400" b="1" spc="-5" dirty="0">
                <a:latin typeface="Arial"/>
                <a:cs typeface="Arial"/>
              </a:rPr>
              <a:t>(ENTREPRENEURSHIP)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NUMBER: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6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3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NAME</a:t>
            </a:r>
            <a:r>
              <a:rPr sz="1400" b="1" spc="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: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RESOURCE</a:t>
            </a:r>
            <a:r>
              <a:rPr sz="1400" b="1" spc="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MOBILIZATION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0E25FB5C-C1B7-4F2C-8F4E-6CA07D17DB9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44704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59302" y="2286355"/>
            <a:ext cx="2483485" cy="516255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350"/>
              </a:spcBef>
            </a:pPr>
            <a:r>
              <a:rPr sz="1400" b="1" spc="-10" dirty="0">
                <a:latin typeface="Arial"/>
                <a:cs typeface="Arial"/>
              </a:rPr>
              <a:t>THANKING</a:t>
            </a:r>
            <a:r>
              <a:rPr sz="1400" b="1" spc="-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YOU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50"/>
              </a:spcBef>
            </a:pPr>
            <a:r>
              <a:rPr sz="1400" b="1" spc="-5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4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400" b="1" spc="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8FB591C7-FA4D-44B4-AF98-BF93B817B09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492061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VENTURE</a:t>
            </a:r>
            <a:r>
              <a:rPr sz="22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CAPITAL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INSTITUTIONS</a:t>
            </a:r>
            <a:r>
              <a:rPr sz="22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INDIA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249965"/>
            <a:ext cx="6395085" cy="221488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Development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Bank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India's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Venture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Fund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Technology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Development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Information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India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Ltd. (TDICI)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Risk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Technology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Corporation Ltd.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Gujarat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Venture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Finance Ltd.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(GVFL)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4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Andhra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Pradesh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Development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Corporation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(APIDC)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Venture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Fund.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National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Venture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Fund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Software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Industry.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Canbank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Venture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Fund,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Credit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Venture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Fund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Ltd,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etc.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7970BEBC-7D4B-4CBB-8AB8-161D233B862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60680" algn="ctr">
              <a:lnSpc>
                <a:spcPct val="100000"/>
              </a:lnSpc>
              <a:spcBef>
                <a:spcPts val="819"/>
              </a:spcBef>
            </a:pPr>
            <a:r>
              <a:rPr spc="-10" dirty="0"/>
              <a:t>THANKING</a:t>
            </a:r>
            <a:r>
              <a:rPr spc="-5" dirty="0"/>
              <a:t> YOU</a:t>
            </a:r>
          </a:p>
          <a:p>
            <a:pPr marL="360680" algn="ctr">
              <a:lnSpc>
                <a:spcPct val="100000"/>
              </a:lnSpc>
              <a:spcBef>
                <a:spcPts val="725"/>
              </a:spcBef>
            </a:pPr>
            <a:r>
              <a:rPr spc="-5" dirty="0">
                <a:solidFill>
                  <a:srgbClr val="FF0000"/>
                </a:solidFill>
              </a:rPr>
              <a:t>ODM</a:t>
            </a:r>
            <a:r>
              <a:rPr spc="-2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EDUCATIONAL</a:t>
            </a:r>
            <a:r>
              <a:rPr spc="1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GROUP</a:t>
            </a: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6CDA2E94-FA1A-40E9-B5CC-512ACF26294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050414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ANGEL</a:t>
            </a:r>
            <a:r>
              <a:rPr sz="2200" spc="-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INVESTOR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4850" y="1187253"/>
            <a:ext cx="8122920" cy="2587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60325" indent="-342900">
              <a:lnSpc>
                <a:spcPct val="1501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Business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angel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informal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investor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angel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investor,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affluent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individual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who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provides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start-up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early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stage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companies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having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high-risk,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high-return matrix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usually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exchange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convertible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debt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ownership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equity.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Features</a:t>
            </a:r>
            <a:r>
              <a:rPr sz="1400" b="1" spc="-5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b="1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angel</a:t>
            </a:r>
            <a:r>
              <a:rPr sz="1400" b="1" spc="-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investors</a:t>
            </a:r>
            <a:endParaRPr sz="1400">
              <a:latin typeface="Calibri"/>
              <a:cs typeface="Calibri"/>
            </a:endParaRPr>
          </a:p>
          <a:p>
            <a:pPr marL="197485" marR="265430" indent="-197485">
              <a:lnSpc>
                <a:spcPct val="150000"/>
              </a:lnSpc>
              <a:spcBef>
                <a:spcPts val="5"/>
              </a:spcBef>
              <a:buAutoNum type="arabicParenR"/>
              <a:tabLst>
                <a:tab pos="19748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Most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angel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investors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current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retired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executives,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owners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or high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worth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individuals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who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have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knowledge,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expertise,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funds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help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start-ups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match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standards.</a:t>
            </a:r>
            <a:endParaRPr sz="1400">
              <a:latin typeface="Calibri"/>
              <a:cs typeface="Calibri"/>
            </a:endParaRPr>
          </a:p>
          <a:p>
            <a:pPr marL="197485" marR="5080" indent="-197485">
              <a:lnSpc>
                <a:spcPts val="2520"/>
              </a:lnSpc>
              <a:spcBef>
                <a:spcPts val="100"/>
              </a:spcBef>
              <a:buAutoNum type="arabicParenR"/>
              <a:tabLst>
                <a:tab pos="19748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angel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investors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bear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extremely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high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risk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usually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subject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dilution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future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investment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rounds.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expect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very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high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return on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investment.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0E25FB5C-C1B7-4F2C-8F4E-6CA07D17DB9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04850" y="1187253"/>
            <a:ext cx="8150859" cy="194754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196850" indent="-184785">
              <a:lnSpc>
                <a:spcPct val="100000"/>
              </a:lnSpc>
              <a:spcBef>
                <a:spcPts val="945"/>
              </a:spcBef>
              <a:buAutoNum type="arabicParenR" startAt="3"/>
              <a:tabLst>
                <a:tab pos="19748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Apart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investing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funds,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most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angels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provide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proactive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advice,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guidance,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connections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mentoring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start-ups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early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days.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 startAt="4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Their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objective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create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great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companies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providing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value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creation,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simultaneously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helping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investors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realize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high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return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investments.</a:t>
            </a:r>
            <a:endParaRPr sz="1400">
              <a:latin typeface="Calibri"/>
              <a:cs typeface="Calibri"/>
            </a:endParaRPr>
          </a:p>
          <a:p>
            <a:pPr marL="197485" marR="629920" indent="-197485">
              <a:lnSpc>
                <a:spcPct val="150000"/>
              </a:lnSpc>
              <a:spcBef>
                <a:spcPts val="5"/>
              </a:spcBef>
              <a:buAutoNum type="arabicParenR" startAt="5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have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sharp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inclination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keep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abreast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current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developments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particular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arena,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mentoring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another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generation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entrepreneurs</a:t>
            </a:r>
            <a:r>
              <a:rPr sz="1400" spc="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making use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their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vast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experience.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91FC1E64-39B0-487C-95F6-3EBB16DDCAB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59302" y="2286355"/>
            <a:ext cx="2483485" cy="516255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350"/>
              </a:spcBef>
            </a:pPr>
            <a:r>
              <a:rPr sz="1400" b="1" spc="-10" dirty="0">
                <a:latin typeface="Arial"/>
                <a:cs typeface="Arial"/>
              </a:rPr>
              <a:t>THANKING</a:t>
            </a:r>
            <a:r>
              <a:rPr sz="1400" b="1" spc="-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YOU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50"/>
              </a:spcBef>
            </a:pPr>
            <a:r>
              <a:rPr sz="1400" b="1" spc="-5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4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400" b="1" spc="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01C74AA3-9E3F-4259-8E9E-3D4CC475AC7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15265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VENTURE</a:t>
            </a:r>
            <a:r>
              <a:rPr sz="22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CAPITAL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467995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467359" algn="l"/>
                <a:tab pos="467995" algn="l"/>
              </a:tabLst>
            </a:pPr>
            <a:r>
              <a:rPr spc="-5" dirty="0"/>
              <a:t>Venture</a:t>
            </a:r>
            <a:r>
              <a:rPr spc="20" dirty="0"/>
              <a:t> </a:t>
            </a:r>
            <a:r>
              <a:rPr spc="-5" dirty="0"/>
              <a:t>capital</a:t>
            </a:r>
            <a:r>
              <a:rPr spc="20" dirty="0"/>
              <a:t> </a:t>
            </a:r>
            <a:r>
              <a:rPr dirty="0"/>
              <a:t>is</a:t>
            </a:r>
            <a:r>
              <a:rPr spc="10" dirty="0"/>
              <a:t> </a:t>
            </a:r>
            <a:r>
              <a:rPr dirty="0"/>
              <a:t>a</a:t>
            </a:r>
            <a:r>
              <a:rPr spc="-5" dirty="0"/>
              <a:t> type</a:t>
            </a:r>
            <a:r>
              <a:rPr spc="20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dirty="0"/>
              <a:t>private </a:t>
            </a:r>
            <a:r>
              <a:rPr spc="-5" dirty="0"/>
              <a:t>equity</a:t>
            </a:r>
            <a:r>
              <a:rPr spc="35" dirty="0"/>
              <a:t> </a:t>
            </a:r>
            <a:r>
              <a:rPr spc="-5" dirty="0"/>
              <a:t>capital</a:t>
            </a:r>
            <a:r>
              <a:rPr spc="10" dirty="0"/>
              <a:t> </a:t>
            </a:r>
            <a:r>
              <a:rPr dirty="0"/>
              <a:t>provided</a:t>
            </a:r>
            <a:r>
              <a:rPr spc="5" dirty="0"/>
              <a:t> </a:t>
            </a:r>
            <a:r>
              <a:rPr dirty="0"/>
              <a:t>as </a:t>
            </a:r>
            <a:r>
              <a:rPr spc="-5" dirty="0"/>
              <a:t>seed</a:t>
            </a:r>
            <a:r>
              <a:rPr dirty="0"/>
              <a:t> </a:t>
            </a:r>
            <a:r>
              <a:rPr spc="-5" dirty="0"/>
              <a:t>funding</a:t>
            </a:r>
            <a:r>
              <a:rPr spc="25" dirty="0"/>
              <a:t> </a:t>
            </a:r>
            <a:r>
              <a:rPr dirty="0"/>
              <a:t>to early-stage,</a:t>
            </a:r>
            <a:r>
              <a:rPr spc="10" dirty="0"/>
              <a:t> </a:t>
            </a:r>
            <a:r>
              <a:rPr spc="-5" dirty="0"/>
              <a:t>high</a:t>
            </a:r>
            <a:r>
              <a:rPr spc="15" dirty="0"/>
              <a:t> </a:t>
            </a:r>
            <a:r>
              <a:rPr spc="-5" dirty="0"/>
              <a:t>potential,</a:t>
            </a:r>
          </a:p>
          <a:p>
            <a:pPr marL="467359" marR="5080">
              <a:lnSpc>
                <a:spcPct val="150000"/>
              </a:lnSpc>
            </a:pPr>
            <a:r>
              <a:rPr spc="-5" dirty="0"/>
              <a:t>high</a:t>
            </a:r>
            <a:r>
              <a:rPr spc="10" dirty="0"/>
              <a:t> </a:t>
            </a:r>
            <a:r>
              <a:rPr dirty="0"/>
              <a:t>risk, growth </a:t>
            </a:r>
            <a:r>
              <a:rPr spc="-5" dirty="0"/>
              <a:t>up</a:t>
            </a:r>
            <a:r>
              <a:rPr spc="10" dirty="0"/>
              <a:t> </a:t>
            </a:r>
            <a:r>
              <a:rPr spc="-5" dirty="0"/>
              <a:t>companies/entrepreneurs</a:t>
            </a:r>
            <a:r>
              <a:rPr spc="45" dirty="0"/>
              <a:t> </a:t>
            </a:r>
            <a:r>
              <a:rPr dirty="0"/>
              <a:t>who</a:t>
            </a:r>
            <a:r>
              <a:rPr spc="-5" dirty="0"/>
              <a:t> </a:t>
            </a:r>
            <a:r>
              <a:rPr dirty="0"/>
              <a:t>lack </a:t>
            </a:r>
            <a:r>
              <a:rPr spc="-5" dirty="0"/>
              <a:t>the</a:t>
            </a:r>
            <a:r>
              <a:rPr spc="25" dirty="0"/>
              <a:t> </a:t>
            </a:r>
            <a:r>
              <a:rPr spc="-5" dirty="0"/>
              <a:t>necessary</a:t>
            </a:r>
            <a:r>
              <a:rPr spc="15" dirty="0"/>
              <a:t> </a:t>
            </a:r>
            <a:r>
              <a:rPr spc="-5" dirty="0"/>
              <a:t>experience</a:t>
            </a:r>
            <a:r>
              <a:rPr spc="30" dirty="0"/>
              <a:t> </a:t>
            </a:r>
            <a:r>
              <a:rPr spc="-5" dirty="0"/>
              <a:t>and</a:t>
            </a:r>
            <a:r>
              <a:rPr spc="10" dirty="0"/>
              <a:t> </a:t>
            </a:r>
            <a:r>
              <a:rPr spc="-5" dirty="0"/>
              <a:t>funds</a:t>
            </a:r>
            <a:r>
              <a:rPr spc="10" dirty="0"/>
              <a:t> </a:t>
            </a:r>
            <a:r>
              <a:rPr spc="-5" dirty="0"/>
              <a:t>to</a:t>
            </a:r>
            <a:r>
              <a:rPr spc="15" dirty="0"/>
              <a:t> </a:t>
            </a:r>
            <a:r>
              <a:rPr dirty="0"/>
              <a:t>give </a:t>
            </a:r>
            <a:r>
              <a:rPr spc="-5" dirty="0"/>
              <a:t>shape</a:t>
            </a:r>
            <a:r>
              <a:rPr spc="25" dirty="0"/>
              <a:t> </a:t>
            </a:r>
            <a:r>
              <a:rPr dirty="0"/>
              <a:t>to </a:t>
            </a:r>
            <a:r>
              <a:rPr spc="-300" dirty="0"/>
              <a:t> </a:t>
            </a:r>
            <a:r>
              <a:rPr spc="-5" dirty="0"/>
              <a:t>their</a:t>
            </a:r>
            <a:r>
              <a:rPr dirty="0"/>
              <a:t> </a:t>
            </a:r>
            <a:r>
              <a:rPr spc="-5" dirty="0"/>
              <a:t>ideas.</a:t>
            </a:r>
          </a:p>
          <a:p>
            <a:pPr marL="467995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467359" algn="l"/>
                <a:tab pos="467995" algn="l"/>
              </a:tabLst>
            </a:pPr>
            <a:r>
              <a:rPr b="1" spc="-5" dirty="0">
                <a:latin typeface="Calibri"/>
                <a:cs typeface="Calibri"/>
              </a:rPr>
              <a:t>Features</a:t>
            </a:r>
            <a:r>
              <a:rPr b="1" spc="-5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of</a:t>
            </a:r>
            <a:r>
              <a:rPr b="1" spc="-35" dirty="0">
                <a:latin typeface="Calibri"/>
                <a:cs typeface="Calibri"/>
              </a:rPr>
              <a:t> </a:t>
            </a:r>
            <a:r>
              <a:rPr b="1" spc="-5" dirty="0">
                <a:latin typeface="Calibri"/>
                <a:cs typeface="Calibri"/>
              </a:rPr>
              <a:t>venture</a:t>
            </a:r>
            <a:r>
              <a:rPr b="1" spc="-5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–</a:t>
            </a:r>
            <a:r>
              <a:rPr b="1" spc="-2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capital</a:t>
            </a:r>
          </a:p>
          <a:p>
            <a:pPr marL="467359" marR="64135" indent="-342900">
              <a:lnSpc>
                <a:spcPct val="150000"/>
              </a:lnSpc>
              <a:spcBef>
                <a:spcPts val="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467359" algn="l"/>
                <a:tab pos="467995" algn="l"/>
              </a:tabLst>
            </a:pPr>
            <a:r>
              <a:rPr spc="-5" dirty="0"/>
              <a:t>Venture</a:t>
            </a:r>
            <a:r>
              <a:rPr spc="25" dirty="0"/>
              <a:t> </a:t>
            </a:r>
            <a:r>
              <a:rPr spc="-5" dirty="0"/>
              <a:t>capital</a:t>
            </a:r>
            <a:r>
              <a:rPr spc="30" dirty="0"/>
              <a:t> </a:t>
            </a:r>
            <a:r>
              <a:rPr spc="-5" dirty="0"/>
              <a:t>can</a:t>
            </a:r>
            <a:r>
              <a:rPr spc="15" dirty="0"/>
              <a:t> </a:t>
            </a:r>
            <a:r>
              <a:rPr spc="-5" dirty="0"/>
              <a:t>best</a:t>
            </a:r>
            <a:r>
              <a:rPr spc="10" dirty="0"/>
              <a:t> </a:t>
            </a:r>
            <a:r>
              <a:rPr spc="-5" dirty="0"/>
              <a:t>be</a:t>
            </a:r>
            <a:r>
              <a:rPr spc="10" dirty="0"/>
              <a:t> </a:t>
            </a:r>
            <a:r>
              <a:rPr spc="-5" dirty="0"/>
              <a:t>characterized</a:t>
            </a:r>
            <a:r>
              <a:rPr spc="20" dirty="0"/>
              <a:t> </a:t>
            </a:r>
            <a:r>
              <a:rPr dirty="0"/>
              <a:t>as</a:t>
            </a:r>
            <a:r>
              <a:rPr spc="15" dirty="0"/>
              <a:t> </a:t>
            </a:r>
            <a:r>
              <a:rPr dirty="0"/>
              <a:t>a </a:t>
            </a:r>
            <a:r>
              <a:rPr spc="-5" dirty="0"/>
              <a:t>long-term</a:t>
            </a:r>
            <a:r>
              <a:rPr spc="5" dirty="0"/>
              <a:t> </a:t>
            </a:r>
            <a:r>
              <a:rPr spc="-5" dirty="0"/>
              <a:t>investment</a:t>
            </a:r>
            <a:r>
              <a:rPr spc="40" dirty="0"/>
              <a:t> </a:t>
            </a:r>
            <a:r>
              <a:rPr spc="-5" dirty="0"/>
              <a:t>discipline,</a:t>
            </a:r>
            <a:r>
              <a:rPr spc="25" dirty="0"/>
              <a:t> </a:t>
            </a:r>
            <a:r>
              <a:rPr spc="-5" dirty="0"/>
              <a:t>usually</a:t>
            </a:r>
            <a:r>
              <a:rPr spc="15" dirty="0"/>
              <a:t> </a:t>
            </a:r>
            <a:r>
              <a:rPr spc="-5" dirty="0"/>
              <a:t>occurring</a:t>
            </a:r>
            <a:r>
              <a:rPr spc="5" dirty="0"/>
              <a:t> </a:t>
            </a:r>
            <a:r>
              <a:rPr dirty="0"/>
              <a:t>over</a:t>
            </a:r>
            <a:r>
              <a:rPr spc="5" dirty="0"/>
              <a:t> </a:t>
            </a:r>
            <a:r>
              <a:rPr dirty="0"/>
              <a:t>a</a:t>
            </a:r>
            <a:r>
              <a:rPr spc="10" dirty="0"/>
              <a:t> </a:t>
            </a:r>
            <a:r>
              <a:rPr dirty="0"/>
              <a:t>five- </a:t>
            </a:r>
            <a:r>
              <a:rPr spc="-300" dirty="0"/>
              <a:t> </a:t>
            </a:r>
            <a:r>
              <a:rPr spc="-5" dirty="0"/>
              <a:t>year</a:t>
            </a:r>
            <a:r>
              <a:rPr spc="-25" dirty="0"/>
              <a:t> </a:t>
            </a:r>
            <a:r>
              <a:rPr dirty="0"/>
              <a:t>period</a:t>
            </a:r>
            <a:r>
              <a:rPr spc="5" dirty="0"/>
              <a:t> </a:t>
            </a:r>
            <a:r>
              <a:rPr spc="-5" dirty="0"/>
              <a:t>that</a:t>
            </a:r>
            <a:r>
              <a:rPr spc="15" dirty="0"/>
              <a:t> </a:t>
            </a:r>
            <a:r>
              <a:rPr spc="-5" dirty="0"/>
              <a:t>helps</a:t>
            </a:r>
            <a:r>
              <a:rPr spc="5" dirty="0"/>
              <a:t> </a:t>
            </a:r>
            <a:r>
              <a:rPr dirty="0"/>
              <a:t>in</a:t>
            </a:r>
            <a:r>
              <a:rPr spc="-10" dirty="0"/>
              <a:t> </a:t>
            </a:r>
            <a:r>
              <a:rPr spc="-5" dirty="0"/>
              <a:t>the</a:t>
            </a:r>
            <a:r>
              <a:rPr spc="15" dirty="0"/>
              <a:t> </a:t>
            </a:r>
            <a:r>
              <a:rPr spc="-5" dirty="0"/>
              <a:t>creation</a:t>
            </a:r>
            <a:r>
              <a:rPr spc="15" dirty="0"/>
              <a:t> </a:t>
            </a:r>
            <a:r>
              <a:rPr dirty="0"/>
              <a:t>of:</a:t>
            </a:r>
          </a:p>
          <a:p>
            <a:pPr marL="304800" indent="-180340">
              <a:lnSpc>
                <a:spcPct val="100000"/>
              </a:lnSpc>
              <a:spcBef>
                <a:spcPts val="840"/>
              </a:spcBef>
              <a:buAutoNum type="alphaLcParenR"/>
              <a:tabLst>
                <a:tab pos="305435" algn="l"/>
              </a:tabLst>
            </a:pPr>
            <a:r>
              <a:rPr spc="-10" dirty="0"/>
              <a:t>early-stage</a:t>
            </a:r>
            <a:r>
              <a:rPr spc="-35" dirty="0"/>
              <a:t> </a:t>
            </a:r>
            <a:r>
              <a:rPr spc="-5" dirty="0"/>
              <a:t>companies,</a:t>
            </a:r>
          </a:p>
          <a:p>
            <a:pPr marL="311785" indent="-187325">
              <a:lnSpc>
                <a:spcPct val="100000"/>
              </a:lnSpc>
              <a:spcBef>
                <a:spcPts val="840"/>
              </a:spcBef>
              <a:buAutoNum type="alphaLcParenR"/>
              <a:tabLst>
                <a:tab pos="312420" algn="l"/>
              </a:tabLst>
            </a:pPr>
            <a:r>
              <a:rPr spc="-5" dirty="0"/>
              <a:t>the</a:t>
            </a:r>
            <a:r>
              <a:rPr spc="5" dirty="0"/>
              <a:t> </a:t>
            </a:r>
            <a:r>
              <a:rPr spc="-5" dirty="0"/>
              <a:t>expansion</a:t>
            </a:r>
            <a:r>
              <a:rPr spc="15" dirty="0"/>
              <a:t> </a:t>
            </a:r>
            <a:r>
              <a:rPr spc="-5" dirty="0"/>
              <a:t>and</a:t>
            </a:r>
            <a:r>
              <a:rPr spc="10" dirty="0"/>
              <a:t> </a:t>
            </a:r>
            <a:r>
              <a:rPr spc="-10" dirty="0"/>
              <a:t>revitalization</a:t>
            </a:r>
            <a:r>
              <a:rPr spc="5" dirty="0"/>
              <a:t> </a:t>
            </a:r>
            <a:r>
              <a:rPr spc="-5" dirty="0"/>
              <a:t>of </a:t>
            </a:r>
            <a:r>
              <a:rPr spc="-10" dirty="0"/>
              <a:t>existing</a:t>
            </a:r>
            <a:r>
              <a:rPr spc="25" dirty="0"/>
              <a:t> </a:t>
            </a:r>
            <a:r>
              <a:rPr spc="-5" dirty="0"/>
              <a:t>businesses,</a:t>
            </a:r>
            <a:r>
              <a:rPr spc="20" dirty="0"/>
              <a:t> </a:t>
            </a:r>
            <a:r>
              <a:rPr spc="-5" dirty="0"/>
              <a:t>and</a:t>
            </a:r>
          </a:p>
          <a:p>
            <a:pPr marL="292100" indent="-167640">
              <a:lnSpc>
                <a:spcPct val="100000"/>
              </a:lnSpc>
              <a:spcBef>
                <a:spcPts val="840"/>
              </a:spcBef>
              <a:buAutoNum type="alphaLcParenR"/>
              <a:tabLst>
                <a:tab pos="292735" algn="l"/>
              </a:tabLst>
            </a:pPr>
            <a:r>
              <a:rPr spc="-5" dirty="0"/>
              <a:t>the</a:t>
            </a:r>
            <a:r>
              <a:rPr spc="30" dirty="0"/>
              <a:t> </a:t>
            </a:r>
            <a:r>
              <a:rPr spc="-5" dirty="0"/>
              <a:t>financing</a:t>
            </a:r>
            <a:r>
              <a:rPr spc="15" dirty="0"/>
              <a:t> </a:t>
            </a:r>
            <a:r>
              <a:rPr spc="-5" dirty="0"/>
              <a:t>of</a:t>
            </a:r>
            <a:r>
              <a:rPr spc="5" dirty="0"/>
              <a:t> </a:t>
            </a:r>
            <a:r>
              <a:rPr spc="-10" dirty="0"/>
              <a:t>leveraged</a:t>
            </a:r>
            <a:r>
              <a:rPr spc="10" dirty="0"/>
              <a:t> </a:t>
            </a:r>
            <a:r>
              <a:rPr spc="-10" dirty="0"/>
              <a:t>buyouts</a:t>
            </a:r>
            <a:r>
              <a:rPr spc="5" dirty="0"/>
              <a:t> </a:t>
            </a:r>
            <a:r>
              <a:rPr spc="-5" dirty="0"/>
              <a:t>of</a:t>
            </a:r>
            <a:r>
              <a:rPr spc="10" dirty="0"/>
              <a:t> </a:t>
            </a:r>
            <a:r>
              <a:rPr spc="-10" dirty="0"/>
              <a:t>existing</a:t>
            </a:r>
            <a:r>
              <a:rPr spc="30" dirty="0"/>
              <a:t> </a:t>
            </a:r>
            <a:r>
              <a:rPr spc="-5" dirty="0"/>
              <a:t>divisions</a:t>
            </a:r>
            <a:r>
              <a:rPr spc="15" dirty="0"/>
              <a:t> </a:t>
            </a:r>
            <a:r>
              <a:rPr spc="-5" dirty="0"/>
              <a:t>of</a:t>
            </a:r>
            <a:r>
              <a:rPr dirty="0"/>
              <a:t> </a:t>
            </a:r>
            <a:r>
              <a:rPr spc="-5" dirty="0"/>
              <a:t>major</a:t>
            </a:r>
            <a:r>
              <a:rPr dirty="0"/>
              <a:t> </a:t>
            </a:r>
            <a:r>
              <a:rPr spc="-5" dirty="0"/>
              <a:t>or</a:t>
            </a:r>
            <a:r>
              <a:rPr dirty="0"/>
              <a:t> </a:t>
            </a:r>
            <a:r>
              <a:rPr spc="-10" dirty="0"/>
              <a:t>privately</a:t>
            </a:r>
            <a:r>
              <a:rPr spc="15" dirty="0"/>
              <a:t> </a:t>
            </a:r>
            <a:r>
              <a:rPr dirty="0"/>
              <a:t>owned</a:t>
            </a:r>
            <a:r>
              <a:rPr spc="5" dirty="0"/>
              <a:t> </a:t>
            </a:r>
            <a:r>
              <a:rPr spc="-5" dirty="0"/>
              <a:t>enterprises.</a:t>
            </a: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2AA049B8-7E7C-403C-8887-EC0E902E2D3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187253"/>
            <a:ext cx="8033384" cy="258762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Thus,</a:t>
            </a:r>
            <a:r>
              <a:rPr sz="1400" b="1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venture</a:t>
            </a:r>
            <a:r>
              <a:rPr sz="1400" b="1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b="1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finance</a:t>
            </a:r>
            <a:r>
              <a:rPr sz="1400" b="1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has</a:t>
            </a:r>
            <a:r>
              <a:rPr sz="1400" b="1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b="1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following</a:t>
            </a:r>
            <a:r>
              <a:rPr sz="1400" b="1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features: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 basically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equity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relatively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new companies.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 long-term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investment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growth-oriented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small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medium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firms.</a:t>
            </a:r>
            <a:endParaRPr sz="1400">
              <a:latin typeface="Calibri"/>
              <a:cs typeface="Calibri"/>
            </a:endParaRPr>
          </a:p>
          <a:p>
            <a:pPr marL="196850" indent="-184150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19685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Venture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capitalist</a:t>
            </a:r>
            <a:r>
              <a:rPr sz="1400" spc="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not only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provide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also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skills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investee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firms.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5"/>
              </a:spcBef>
              <a:buAutoNum type="arabicParenR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involves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high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risk-return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spectrum.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subset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private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equity.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venture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institutions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have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continuous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involvement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after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making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investment.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Such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institutions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disinvest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holdings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either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promoters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 market.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97D782E8-A9FF-4518-BD80-F8FC4EC7782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59302" y="2286355"/>
            <a:ext cx="2483485" cy="516255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350"/>
              </a:spcBef>
            </a:pPr>
            <a:r>
              <a:rPr sz="1400" b="1" spc="-10" dirty="0">
                <a:latin typeface="Arial"/>
                <a:cs typeface="Arial"/>
              </a:rPr>
              <a:t>THANKING</a:t>
            </a:r>
            <a:r>
              <a:rPr sz="1400" b="1" spc="-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YOU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50"/>
              </a:spcBef>
            </a:pPr>
            <a:r>
              <a:rPr sz="1400" b="1" spc="-5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4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400" b="1" spc="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0A9FA34A-F01F-4F5A-86FD-B3576CCB7CF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588200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INVESTMENT CRITERIA FOR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VENTURE</a:t>
            </a:r>
            <a:r>
              <a:rPr sz="22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CAPITALISTS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7971155" cy="322770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196850" indent="-184150">
              <a:lnSpc>
                <a:spcPct val="100000"/>
              </a:lnSpc>
              <a:spcBef>
                <a:spcPts val="945"/>
              </a:spcBef>
              <a:buAutoNum type="arabicParenR"/>
              <a:tabLst>
                <a:tab pos="19685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may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invest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one in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four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hundred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opportunities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presented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it,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19748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Looks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extremely rare,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yet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sought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after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qualities,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such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:</a:t>
            </a:r>
            <a:endParaRPr sz="1400">
              <a:latin typeface="Calibri"/>
              <a:cs typeface="Calibri"/>
            </a:endParaRPr>
          </a:p>
          <a:p>
            <a:pPr marL="192405" lvl="1" indent="-180340">
              <a:lnSpc>
                <a:spcPct val="100000"/>
              </a:lnSpc>
              <a:spcBef>
                <a:spcPts val="840"/>
              </a:spcBef>
              <a:buAutoNum type="alphaLcParenR"/>
              <a:tabLst>
                <a:tab pos="19304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innovative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technology,</a:t>
            </a:r>
            <a:endParaRPr sz="1400">
              <a:latin typeface="Calibri"/>
              <a:cs typeface="Calibri"/>
            </a:endParaRPr>
          </a:p>
          <a:p>
            <a:pPr marL="199390" lvl="1" indent="-187325">
              <a:lnSpc>
                <a:spcPct val="100000"/>
              </a:lnSpc>
              <a:spcBef>
                <a:spcPts val="840"/>
              </a:spcBef>
              <a:buAutoNum type="alphaLcParenR"/>
              <a:tabLst>
                <a:tab pos="20002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potential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for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rapid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growth,</a:t>
            </a:r>
            <a:endParaRPr sz="1400">
              <a:latin typeface="Calibri"/>
              <a:cs typeface="Calibri"/>
            </a:endParaRPr>
          </a:p>
          <a:p>
            <a:pPr marL="179705" lvl="1" indent="-167640">
              <a:lnSpc>
                <a:spcPct val="100000"/>
              </a:lnSpc>
              <a:spcBef>
                <a:spcPts val="845"/>
              </a:spcBef>
              <a:buAutoNum type="alphaLcParenR"/>
              <a:tabLst>
                <a:tab pos="18034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well-developed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model</a:t>
            </a:r>
            <a:endParaRPr sz="1400">
              <a:latin typeface="Calibri"/>
              <a:cs typeface="Calibri"/>
            </a:endParaRPr>
          </a:p>
          <a:p>
            <a:pPr marL="199390" lvl="1" indent="-187325">
              <a:lnSpc>
                <a:spcPct val="100000"/>
              </a:lnSpc>
              <a:spcBef>
                <a:spcPts val="840"/>
              </a:spcBef>
              <a:buAutoNum type="alphaLcParenR"/>
              <a:tabLst>
                <a:tab pos="20002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impressive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management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team.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 startAt="3"/>
              <a:tabLst>
                <a:tab pos="19748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Looks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"exit"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time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frame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typically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3-7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years.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 startAt="3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inclined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towards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ventures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 exceptionally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high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growth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potential.</a:t>
            </a:r>
            <a:endParaRPr sz="1400">
              <a:latin typeface="Calibri"/>
              <a:cs typeface="Calibri"/>
            </a:endParaRPr>
          </a:p>
          <a:p>
            <a:pPr marL="354965" marR="5080" indent="-342900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Thus,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entrepreneurs</a:t>
            </a:r>
            <a:r>
              <a:rPr sz="1400" spc="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expected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carry out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detailed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due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diligence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prior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seeking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venture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source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financing.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F9086DF1-094E-445D-A2C8-DBACF45FF90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506793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WHEN</a:t>
            </a:r>
            <a:r>
              <a:rPr sz="22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SEEK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VENTURE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CAPITAL</a:t>
            </a:r>
            <a:r>
              <a:rPr sz="220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FINANCE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7954009" cy="258762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5"/>
              </a:spcBef>
            </a:pPr>
            <a:r>
              <a:rPr sz="1400" b="1" dirty="0">
                <a:solidFill>
                  <a:srgbClr val="0D0D0D"/>
                </a:solidFill>
                <a:latin typeface="Arial"/>
                <a:cs typeface="Arial"/>
              </a:rPr>
              <a:t>1)</a:t>
            </a:r>
            <a:r>
              <a:rPr sz="1400" b="1" spc="-20" dirty="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Early</a:t>
            </a:r>
            <a:r>
              <a:rPr sz="1400" b="1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stage</a:t>
            </a:r>
            <a:r>
              <a:rPr sz="1400" b="1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financing:</a:t>
            </a:r>
            <a:r>
              <a:rPr sz="1400" b="1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stage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includes:</a:t>
            </a:r>
            <a:endParaRPr sz="1400">
              <a:latin typeface="Calibri"/>
              <a:cs typeface="Calibri"/>
            </a:endParaRPr>
          </a:p>
          <a:p>
            <a:pPr marL="245745" indent="-233679">
              <a:lnSpc>
                <a:spcPct val="100000"/>
              </a:lnSpc>
              <a:spcBef>
                <a:spcPts val="840"/>
              </a:spcBef>
              <a:buAutoNum type="alphaLcParenBoth"/>
              <a:tabLst>
                <a:tab pos="246379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Seed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capital: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Relatively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small amounts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prove concepts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feasibility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studies.</a:t>
            </a:r>
            <a:endParaRPr sz="1400">
              <a:latin typeface="Calibri"/>
              <a:cs typeface="Calibri"/>
            </a:endParaRPr>
          </a:p>
          <a:p>
            <a:pPr marL="252729" indent="-240665">
              <a:lnSpc>
                <a:spcPct val="100000"/>
              </a:lnSpc>
              <a:spcBef>
                <a:spcPts val="840"/>
              </a:spcBef>
              <a:buAutoNum type="alphaLcParenBoth"/>
              <a:tabLst>
                <a:tab pos="25336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Pre-start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start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up: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development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initial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marketing,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no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commercial sales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yet: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funding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actually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get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 operations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started.</a:t>
            </a:r>
            <a:endParaRPr sz="1400">
              <a:latin typeface="Calibri"/>
              <a:cs typeface="Calibri"/>
            </a:endParaRPr>
          </a:p>
          <a:p>
            <a:pPr marL="235585" marR="59055" indent="-235585">
              <a:lnSpc>
                <a:spcPct val="150000"/>
              </a:lnSpc>
              <a:spcBef>
                <a:spcPts val="5"/>
              </a:spcBef>
              <a:buAutoNum type="alphaLcParenBoth" startAt="3"/>
              <a:tabLst>
                <a:tab pos="2355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Second-round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financing: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entrepreneur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stage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needs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assistance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venture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capitalist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expansion,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modernization and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diversification,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economies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scale 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stability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could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attained.</a:t>
            </a:r>
            <a:endParaRPr sz="1400">
              <a:latin typeface="Calibri"/>
              <a:cs typeface="Calibri"/>
            </a:endParaRPr>
          </a:p>
          <a:p>
            <a:pPr marL="354965" marR="5080" indent="-342900">
              <a:lnSpc>
                <a:spcPts val="2520"/>
              </a:lnSpc>
              <a:spcBef>
                <a:spcPts val="100"/>
              </a:spcBef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2)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Last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stage</a:t>
            </a:r>
            <a:r>
              <a:rPr sz="1400" b="1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financing</a:t>
            </a:r>
            <a:r>
              <a:rPr sz="1400" b="1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/bridge</a:t>
            </a:r>
            <a:r>
              <a:rPr sz="1400" b="1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/pre-public</a:t>
            </a:r>
            <a:r>
              <a:rPr sz="1400" b="1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stage:</a:t>
            </a:r>
            <a:r>
              <a:rPr sz="1400" b="1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goal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this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stage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venture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public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investors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exit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venture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profit commensurate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with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risk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have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taken.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D7E0AACE-B304-45E8-9137-4DA7194DC3E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719</Words>
  <Application>Microsoft Office PowerPoint</Application>
  <PresentationFormat>On-screen Show (16:9)</PresentationFormat>
  <Paragraphs>62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Microsoft Sans Serif</vt:lpstr>
      <vt:lpstr>Office Theme</vt:lpstr>
      <vt:lpstr>ANGEL INVESTORS AND VENTURE CAPITAL FUNDS</vt:lpstr>
      <vt:lpstr>ANGEL INVESTOR</vt:lpstr>
      <vt:lpstr>PowerPoint Presentation</vt:lpstr>
      <vt:lpstr>PowerPoint Presentation</vt:lpstr>
      <vt:lpstr>VENTURE CAPITAL</vt:lpstr>
      <vt:lpstr>PowerPoint Presentation</vt:lpstr>
      <vt:lpstr>PowerPoint Presentation</vt:lpstr>
      <vt:lpstr>INVESTMENT CRITERIA FOR VENTURE CAPITALISTS</vt:lpstr>
      <vt:lpstr>WHEN TO SEEK VENTURE CAPITAL FINANCE</vt:lpstr>
      <vt:lpstr>PowerPoint Presentation</vt:lpstr>
      <vt:lpstr>VENTURE CAPITAL INSTITUTIONS IN INDIA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Lucky Mishra</cp:lastModifiedBy>
  <cp:revision>1</cp:revision>
  <dcterms:created xsi:type="dcterms:W3CDTF">2022-04-06T03:20:29Z</dcterms:created>
  <dcterms:modified xsi:type="dcterms:W3CDTF">2022-04-06T03:37:12Z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2022-04-06T00:00:00Z</vt:filetime>
  </property>
</Properties>
</file>