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1E9B3C0C-E6A8-410B-B458-BD3828A68E88}"/>
    <pc:docChg chg="custSel modSld">
      <pc:chgData name="Lucky Mishra" userId="b0060985c44069fe" providerId="LiveId" clId="{1E9B3C0C-E6A8-410B-B458-BD3828A68E88}" dt="2022-04-11T06:08:36.931" v="30" actId="478"/>
      <pc:docMkLst>
        <pc:docMk/>
      </pc:docMkLst>
      <pc:sldChg chg="addSp delSp modSp mod">
        <pc:chgData name="Lucky Mishra" userId="b0060985c44069fe" providerId="LiveId" clId="{1E9B3C0C-E6A8-410B-B458-BD3828A68E88}" dt="2022-04-11T06:07:17.483" v="2" actId="1076"/>
        <pc:sldMkLst>
          <pc:docMk/>
          <pc:sldMk cId="0" sldId="256"/>
        </pc:sldMkLst>
        <pc:picChg chg="del">
          <ac:chgData name="Lucky Mishra" userId="b0060985c44069fe" providerId="LiveId" clId="{1E9B3C0C-E6A8-410B-B458-BD3828A68E88}" dt="2022-04-11T06:07:10.981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17.483" v="2" actId="1076"/>
          <ac:picMkLst>
            <pc:docMk/>
            <pc:sldMk cId="0" sldId="256"/>
            <ac:picMk id="6" creationId="{90715956-F803-4EBF-82EF-B9D6649A2620}"/>
          </ac:picMkLst>
        </pc:picChg>
      </pc:sldChg>
      <pc:sldChg chg="addSp delSp modSp mod">
        <pc:chgData name="Lucky Mishra" userId="b0060985c44069fe" providerId="LiveId" clId="{1E9B3C0C-E6A8-410B-B458-BD3828A68E88}" dt="2022-04-11T06:07:29.451" v="5" actId="478"/>
        <pc:sldMkLst>
          <pc:docMk/>
          <pc:sldMk cId="0" sldId="257"/>
        </pc:sldMkLst>
        <pc:picChg chg="del">
          <ac:chgData name="Lucky Mishra" userId="b0060985c44069fe" providerId="LiveId" clId="{1E9B3C0C-E6A8-410B-B458-BD3828A68E88}" dt="2022-04-11T06:07:29.451" v="5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26.097" v="4" actId="1076"/>
          <ac:picMkLst>
            <pc:docMk/>
            <pc:sldMk cId="0" sldId="257"/>
            <ac:picMk id="5" creationId="{90715956-F803-4EBF-82EF-B9D6649A2620}"/>
          </ac:picMkLst>
        </pc:picChg>
      </pc:sldChg>
      <pc:sldChg chg="addSp delSp modSp mod">
        <pc:chgData name="Lucky Mishra" userId="b0060985c44069fe" providerId="LiveId" clId="{1E9B3C0C-E6A8-410B-B458-BD3828A68E88}" dt="2022-04-11T06:07:33.838" v="7"/>
        <pc:sldMkLst>
          <pc:docMk/>
          <pc:sldMk cId="0" sldId="258"/>
        </pc:sldMkLst>
        <pc:picChg chg="del">
          <ac:chgData name="Lucky Mishra" userId="b0060985c44069fe" providerId="LiveId" clId="{1E9B3C0C-E6A8-410B-B458-BD3828A68E88}" dt="2022-04-11T06:07:32.510" v="6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33.838" v="7"/>
          <ac:picMkLst>
            <pc:docMk/>
            <pc:sldMk cId="0" sldId="258"/>
            <ac:picMk id="5" creationId="{224704D9-6DEB-4B64-8F6A-4B1F01ECC36D}"/>
          </ac:picMkLst>
        </pc:picChg>
      </pc:sldChg>
      <pc:sldChg chg="addSp delSp modSp mod">
        <pc:chgData name="Lucky Mishra" userId="b0060985c44069fe" providerId="LiveId" clId="{1E9B3C0C-E6A8-410B-B458-BD3828A68E88}" dt="2022-04-11T06:07:38.071" v="9"/>
        <pc:sldMkLst>
          <pc:docMk/>
          <pc:sldMk cId="0" sldId="259"/>
        </pc:sldMkLst>
        <pc:picChg chg="del">
          <ac:chgData name="Lucky Mishra" userId="b0060985c44069fe" providerId="LiveId" clId="{1E9B3C0C-E6A8-410B-B458-BD3828A68E88}" dt="2022-04-11T06:07:36.827" v="8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38.071" v="9"/>
          <ac:picMkLst>
            <pc:docMk/>
            <pc:sldMk cId="0" sldId="259"/>
            <ac:picMk id="5" creationId="{5CD90BF5-4A4F-4DBE-A1FE-200CFCDF20AC}"/>
          </ac:picMkLst>
        </pc:picChg>
      </pc:sldChg>
      <pc:sldChg chg="addSp modSp">
        <pc:chgData name="Lucky Mishra" userId="b0060985c44069fe" providerId="LiveId" clId="{1E9B3C0C-E6A8-410B-B458-BD3828A68E88}" dt="2022-04-11T06:07:41.639" v="10"/>
        <pc:sldMkLst>
          <pc:docMk/>
          <pc:sldMk cId="0" sldId="260"/>
        </pc:sldMkLst>
        <pc:picChg chg="add mod">
          <ac:chgData name="Lucky Mishra" userId="b0060985c44069fe" providerId="LiveId" clId="{1E9B3C0C-E6A8-410B-B458-BD3828A68E88}" dt="2022-04-11T06:07:41.639" v="10"/>
          <ac:picMkLst>
            <pc:docMk/>
            <pc:sldMk cId="0" sldId="260"/>
            <ac:picMk id="3" creationId="{86C1ADF9-CC3A-434E-AA9E-9F29066A5B7C}"/>
          </ac:picMkLst>
        </pc:picChg>
      </pc:sldChg>
      <pc:sldChg chg="addSp delSp modSp mod">
        <pc:chgData name="Lucky Mishra" userId="b0060985c44069fe" providerId="LiveId" clId="{1E9B3C0C-E6A8-410B-B458-BD3828A68E88}" dt="2022-04-11T06:07:46.489" v="12" actId="478"/>
        <pc:sldMkLst>
          <pc:docMk/>
          <pc:sldMk cId="0" sldId="261"/>
        </pc:sldMkLst>
        <pc:picChg chg="del">
          <ac:chgData name="Lucky Mishra" userId="b0060985c44069fe" providerId="LiveId" clId="{1E9B3C0C-E6A8-410B-B458-BD3828A68E88}" dt="2022-04-11T06:07:46.489" v="12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44.158" v="11"/>
          <ac:picMkLst>
            <pc:docMk/>
            <pc:sldMk cId="0" sldId="261"/>
            <ac:picMk id="5" creationId="{6EF5B55A-0793-4C1F-9788-AF5045C6CABD}"/>
          </ac:picMkLst>
        </pc:picChg>
      </pc:sldChg>
      <pc:sldChg chg="addSp delSp modSp mod">
        <pc:chgData name="Lucky Mishra" userId="b0060985c44069fe" providerId="LiveId" clId="{1E9B3C0C-E6A8-410B-B458-BD3828A68E88}" dt="2022-04-11T06:07:55.431" v="14"/>
        <pc:sldMkLst>
          <pc:docMk/>
          <pc:sldMk cId="0" sldId="262"/>
        </pc:sldMkLst>
        <pc:picChg chg="del">
          <ac:chgData name="Lucky Mishra" userId="b0060985c44069fe" providerId="LiveId" clId="{1E9B3C0C-E6A8-410B-B458-BD3828A68E88}" dt="2022-04-11T06:07:54.054" v="13" actId="478"/>
          <ac:picMkLst>
            <pc:docMk/>
            <pc:sldMk cId="0" sldId="262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7:55.431" v="14"/>
          <ac:picMkLst>
            <pc:docMk/>
            <pc:sldMk cId="0" sldId="262"/>
            <ac:picMk id="5" creationId="{627434B4-60A1-48ED-B80C-7426465BFF94}"/>
          </ac:picMkLst>
        </pc:picChg>
      </pc:sldChg>
      <pc:sldChg chg="addSp delSp modSp mod">
        <pc:chgData name="Lucky Mishra" userId="b0060985c44069fe" providerId="LiveId" clId="{1E9B3C0C-E6A8-410B-B458-BD3828A68E88}" dt="2022-04-11T06:08:00.672" v="16"/>
        <pc:sldMkLst>
          <pc:docMk/>
          <pc:sldMk cId="0" sldId="263"/>
        </pc:sldMkLst>
        <pc:picChg chg="del">
          <ac:chgData name="Lucky Mishra" userId="b0060985c44069fe" providerId="LiveId" clId="{1E9B3C0C-E6A8-410B-B458-BD3828A68E88}" dt="2022-04-11T06:07:59.400" v="15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00.672" v="16"/>
          <ac:picMkLst>
            <pc:docMk/>
            <pc:sldMk cId="0" sldId="263"/>
            <ac:picMk id="5" creationId="{9ED12057-E426-479F-83E5-CDCC3D0B45AA}"/>
          </ac:picMkLst>
        </pc:picChg>
      </pc:sldChg>
      <pc:sldChg chg="addSp modSp">
        <pc:chgData name="Lucky Mishra" userId="b0060985c44069fe" providerId="LiveId" clId="{1E9B3C0C-E6A8-410B-B458-BD3828A68E88}" dt="2022-04-11T06:08:02.827" v="17"/>
        <pc:sldMkLst>
          <pc:docMk/>
          <pc:sldMk cId="0" sldId="264"/>
        </pc:sldMkLst>
        <pc:picChg chg="add mod">
          <ac:chgData name="Lucky Mishra" userId="b0060985c44069fe" providerId="LiveId" clId="{1E9B3C0C-E6A8-410B-B458-BD3828A68E88}" dt="2022-04-11T06:08:02.827" v="17"/>
          <ac:picMkLst>
            <pc:docMk/>
            <pc:sldMk cId="0" sldId="264"/>
            <ac:picMk id="3" creationId="{5C8218F2-223A-4CAC-8A7F-320DCDA26641}"/>
          </ac:picMkLst>
        </pc:picChg>
      </pc:sldChg>
      <pc:sldChg chg="addSp delSp modSp mod">
        <pc:chgData name="Lucky Mishra" userId="b0060985c44069fe" providerId="LiveId" clId="{1E9B3C0C-E6A8-410B-B458-BD3828A68E88}" dt="2022-04-11T06:08:07.310" v="19" actId="478"/>
        <pc:sldMkLst>
          <pc:docMk/>
          <pc:sldMk cId="0" sldId="265"/>
        </pc:sldMkLst>
        <pc:picChg chg="del">
          <ac:chgData name="Lucky Mishra" userId="b0060985c44069fe" providerId="LiveId" clId="{1E9B3C0C-E6A8-410B-B458-BD3828A68E88}" dt="2022-04-11T06:08:07.310" v="19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05.380" v="18"/>
          <ac:picMkLst>
            <pc:docMk/>
            <pc:sldMk cId="0" sldId="265"/>
            <ac:picMk id="5" creationId="{05E07070-0A6F-4325-86E1-0AACCD87634E}"/>
          </ac:picMkLst>
        </pc:picChg>
      </pc:sldChg>
      <pc:sldChg chg="addSp delSp modSp mod">
        <pc:chgData name="Lucky Mishra" userId="b0060985c44069fe" providerId="LiveId" clId="{1E9B3C0C-E6A8-410B-B458-BD3828A68E88}" dt="2022-04-11T06:08:12.054" v="21" actId="478"/>
        <pc:sldMkLst>
          <pc:docMk/>
          <pc:sldMk cId="0" sldId="266"/>
        </pc:sldMkLst>
        <pc:picChg chg="del">
          <ac:chgData name="Lucky Mishra" userId="b0060985c44069fe" providerId="LiveId" clId="{1E9B3C0C-E6A8-410B-B458-BD3828A68E88}" dt="2022-04-11T06:08:12.054" v="21" actId="478"/>
          <ac:picMkLst>
            <pc:docMk/>
            <pc:sldMk cId="0" sldId="266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10.019" v="20"/>
          <ac:picMkLst>
            <pc:docMk/>
            <pc:sldMk cId="0" sldId="266"/>
            <ac:picMk id="5" creationId="{9BA38210-3F16-4AAF-8A55-464A8ED4CA3A}"/>
          </ac:picMkLst>
        </pc:picChg>
      </pc:sldChg>
      <pc:sldChg chg="addSp modSp">
        <pc:chgData name="Lucky Mishra" userId="b0060985c44069fe" providerId="LiveId" clId="{1E9B3C0C-E6A8-410B-B458-BD3828A68E88}" dt="2022-04-11T06:08:14.052" v="22"/>
        <pc:sldMkLst>
          <pc:docMk/>
          <pc:sldMk cId="0" sldId="267"/>
        </pc:sldMkLst>
        <pc:picChg chg="add mod">
          <ac:chgData name="Lucky Mishra" userId="b0060985c44069fe" providerId="LiveId" clId="{1E9B3C0C-E6A8-410B-B458-BD3828A68E88}" dt="2022-04-11T06:08:14.052" v="22"/>
          <ac:picMkLst>
            <pc:docMk/>
            <pc:sldMk cId="0" sldId="267"/>
            <ac:picMk id="3" creationId="{9C99395D-012B-4E0F-90F6-16398F41D966}"/>
          </ac:picMkLst>
        </pc:picChg>
      </pc:sldChg>
      <pc:sldChg chg="addSp delSp modSp mod">
        <pc:chgData name="Lucky Mishra" userId="b0060985c44069fe" providerId="LiveId" clId="{1E9B3C0C-E6A8-410B-B458-BD3828A68E88}" dt="2022-04-11T06:08:20.870" v="24" actId="478"/>
        <pc:sldMkLst>
          <pc:docMk/>
          <pc:sldMk cId="0" sldId="268"/>
        </pc:sldMkLst>
        <pc:picChg chg="del">
          <ac:chgData name="Lucky Mishra" userId="b0060985c44069fe" providerId="LiveId" clId="{1E9B3C0C-E6A8-410B-B458-BD3828A68E88}" dt="2022-04-11T06:08:20.870" v="24" actId="478"/>
          <ac:picMkLst>
            <pc:docMk/>
            <pc:sldMk cId="0" sldId="268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18.655" v="23"/>
          <ac:picMkLst>
            <pc:docMk/>
            <pc:sldMk cId="0" sldId="268"/>
            <ac:picMk id="5" creationId="{A7F89927-F27F-417A-82EA-81BC31D31DE1}"/>
          </ac:picMkLst>
        </pc:picChg>
      </pc:sldChg>
      <pc:sldChg chg="addSp delSp modSp mod">
        <pc:chgData name="Lucky Mishra" userId="b0060985c44069fe" providerId="LiveId" clId="{1E9B3C0C-E6A8-410B-B458-BD3828A68E88}" dt="2022-04-11T06:08:25.088" v="26" actId="478"/>
        <pc:sldMkLst>
          <pc:docMk/>
          <pc:sldMk cId="0" sldId="269"/>
        </pc:sldMkLst>
        <pc:picChg chg="del">
          <ac:chgData name="Lucky Mishra" userId="b0060985c44069fe" providerId="LiveId" clId="{1E9B3C0C-E6A8-410B-B458-BD3828A68E88}" dt="2022-04-11T06:08:25.088" v="26" actId="478"/>
          <ac:picMkLst>
            <pc:docMk/>
            <pc:sldMk cId="0" sldId="269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23.253" v="25"/>
          <ac:picMkLst>
            <pc:docMk/>
            <pc:sldMk cId="0" sldId="269"/>
            <ac:picMk id="5" creationId="{F02D22FE-9CF6-4C7B-A2F6-5AC4957C25B1}"/>
          </ac:picMkLst>
        </pc:picChg>
      </pc:sldChg>
      <pc:sldChg chg="addSp delSp modSp mod">
        <pc:chgData name="Lucky Mishra" userId="b0060985c44069fe" providerId="LiveId" clId="{1E9B3C0C-E6A8-410B-B458-BD3828A68E88}" dt="2022-04-11T06:08:31.087" v="28" actId="478"/>
        <pc:sldMkLst>
          <pc:docMk/>
          <pc:sldMk cId="0" sldId="270"/>
        </pc:sldMkLst>
        <pc:picChg chg="del">
          <ac:chgData name="Lucky Mishra" userId="b0060985c44069fe" providerId="LiveId" clId="{1E9B3C0C-E6A8-410B-B458-BD3828A68E88}" dt="2022-04-11T06:08:31.087" v="28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28.989" v="27"/>
          <ac:picMkLst>
            <pc:docMk/>
            <pc:sldMk cId="0" sldId="270"/>
            <ac:picMk id="5" creationId="{0231A85B-51ED-4BA5-ABA1-53D43B80B7B0}"/>
          </ac:picMkLst>
        </pc:picChg>
      </pc:sldChg>
      <pc:sldChg chg="addSp delSp modSp mod">
        <pc:chgData name="Lucky Mishra" userId="b0060985c44069fe" providerId="LiveId" clId="{1E9B3C0C-E6A8-410B-B458-BD3828A68E88}" dt="2022-04-11T06:08:36.931" v="30" actId="478"/>
        <pc:sldMkLst>
          <pc:docMk/>
          <pc:sldMk cId="0" sldId="271"/>
        </pc:sldMkLst>
        <pc:picChg chg="del">
          <ac:chgData name="Lucky Mishra" userId="b0060985c44069fe" providerId="LiveId" clId="{1E9B3C0C-E6A8-410B-B458-BD3828A68E88}" dt="2022-04-11T06:08:36.931" v="30" actId="478"/>
          <ac:picMkLst>
            <pc:docMk/>
            <pc:sldMk cId="0" sldId="271"/>
            <ac:picMk id="2" creationId="{00000000-0000-0000-0000-000000000000}"/>
          </ac:picMkLst>
        </pc:picChg>
        <pc:picChg chg="add mod">
          <ac:chgData name="Lucky Mishra" userId="b0060985c44069fe" providerId="LiveId" clId="{1E9B3C0C-E6A8-410B-B458-BD3828A68E88}" dt="2022-04-11T06:08:34.709" v="29"/>
          <ac:picMkLst>
            <pc:docMk/>
            <pc:sldMk cId="0" sldId="271"/>
            <ac:picMk id="4" creationId="{27C8B382-7EFA-47D9-AC8E-2AE1798A11E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1619" y="1187253"/>
            <a:ext cx="8220760" cy="3557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7794" y="1661286"/>
            <a:ext cx="83299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WORKING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r>
              <a:rPr sz="3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INVENTORY</a:t>
            </a:r>
            <a:r>
              <a:rPr sz="3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715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7660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ENTREPRENEURSHIP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BUSINESS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ARITHMETIC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" y="6569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704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PARETO’S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PRINCIPLE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214359" cy="2550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This principle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was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propounded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Vilfredo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Pareto,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Italian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Economist,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who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studied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land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ownership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Italy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early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1900’s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found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roughly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population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title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about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80%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land.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this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reason,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Pareto’s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principle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often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referred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‘80/20’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rule.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So,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Pareto’s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principle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basically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states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‘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relatively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handful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things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will</a:t>
            </a:r>
            <a:endParaRPr sz="1800">
              <a:latin typeface="Calibri"/>
              <a:cs typeface="Calibri"/>
            </a:endParaRPr>
          </a:p>
          <a:p>
            <a:pPr marL="354965" marR="378460">
              <a:lnSpc>
                <a:spcPct val="114999"/>
              </a:lnSpc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generate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bulk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results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vital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few,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trivial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many’.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value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Pareto’s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Principle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 is in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rendering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stay focused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20%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matters.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5E07070-0A6F-4325-86E1-0AACCD87634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5847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ABC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ANALYSIS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INVENTORY</a:t>
            </a:r>
            <a:r>
              <a:rPr sz="2200" b="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CONTROL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46415" cy="31819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ABC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(Always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Better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Control)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analysis 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better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control.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 Pareto’s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principle.</a:t>
            </a:r>
            <a:endParaRPr sz="1800">
              <a:latin typeface="Calibri"/>
              <a:cs typeface="Calibri"/>
            </a:endParaRPr>
          </a:p>
          <a:p>
            <a:pPr marL="342265" marR="802005" indent="-342265" algn="r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422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ABC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Analysis,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company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reviews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its inventory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sorts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all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SKUs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three</a:t>
            </a:r>
            <a:endParaRPr sz="1800">
              <a:latin typeface="Calibri"/>
              <a:cs typeface="Calibri"/>
            </a:endParaRPr>
          </a:p>
          <a:p>
            <a:pPr marR="847725" algn="r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categories,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called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‘A’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‘B’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‘C’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items.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typical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breakdown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might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look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like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this: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10-20%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items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('A'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class) account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70-80%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consumption.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next,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15-25%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('B'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class)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account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10-20%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consumption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 balance,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65-75%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('C'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class)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account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5-10%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consumption.</a:t>
            </a:r>
            <a:endParaRPr sz="1800">
              <a:latin typeface="Calibri"/>
              <a:cs typeface="Calibri"/>
            </a:endParaRPr>
          </a:p>
          <a:p>
            <a:pPr marL="354965" marR="433070" indent="-342900">
              <a:lnSpc>
                <a:spcPct val="114999"/>
              </a:lnSpc>
              <a:spcBef>
                <a:spcPts val="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above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information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concluded</a:t>
            </a:r>
            <a:r>
              <a:rPr sz="1800" spc="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that,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inventory, ‘A’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outstandingly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important,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‘B’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average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important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‘C’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relatively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unimportant.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BA38210-3F16-4AAF-8A55-464A8ED4CA3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C99395D-012B-4E0F-90F6-16398F41D9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43090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ECONOMIC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ORDER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 QUANTITY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08950" cy="1919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Economic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quantity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quantity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which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most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economical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order.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quantity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which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should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placed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when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stock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reaches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re-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level.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EOQ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determined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after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considering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following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factors: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Ordering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costs: These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refers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incurred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acquiring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stock</a:t>
            </a:r>
            <a:endParaRPr sz="1800">
              <a:latin typeface="Calibri"/>
              <a:cs typeface="Calibri"/>
            </a:endParaRPr>
          </a:p>
          <a:p>
            <a:pPr marL="354965" marR="564515" indent="-342900">
              <a:lnSpc>
                <a:spcPct val="114999"/>
              </a:lnSpc>
              <a:spcBef>
                <a:spcPts val="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Carrying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costs: This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refers 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costs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incurred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maintaining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given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7F89927-F27F-417A-82EA-81BC31D31DE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9330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DETERMINATION</a:t>
            </a:r>
            <a:r>
              <a:rPr sz="2200" b="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EOQ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087995" cy="255079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EOQ can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determined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with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of: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√2PD/C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P=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placing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 order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D=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annual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demand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C=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carrying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Problem</a:t>
            </a:r>
            <a:endParaRPr sz="18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14999"/>
              </a:lnSpc>
              <a:buFont typeface="Microsoft Sans Serif"/>
              <a:buChar char="●"/>
              <a:tabLst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Annual qty 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jeans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sold by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shop is 1,200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at the rate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`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100/-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month.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 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placing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receiving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goods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`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500/-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 order. Inventory holding cost 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`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30/-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annum.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What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economic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Qty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for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shop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keeper?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02D22FE-9CF6-4C7B-A2F6-5AC4957C25B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5107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RE- ORDER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QUANTITY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7611745" cy="97281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level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stock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which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fresh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 should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placed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replenishment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stock.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Re- order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level=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maximum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rate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consumption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x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maximum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re-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period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231A85B-51ED-4BA5-ABA1-53D43B80B7B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7C8B382-7EFA-47D9-AC8E-2AE1798A11E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837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NEED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FOR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8145" marR="29845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dirty="0"/>
              <a:t>Procuring</a:t>
            </a:r>
            <a:r>
              <a:rPr spc="-10" dirty="0"/>
              <a:t> </a:t>
            </a:r>
            <a:r>
              <a:rPr dirty="0"/>
              <a:t>or</a:t>
            </a:r>
            <a:r>
              <a:rPr spc="-10" dirty="0"/>
              <a:t> </a:t>
            </a:r>
            <a:r>
              <a:rPr dirty="0"/>
              <a:t>investing</a:t>
            </a:r>
            <a:r>
              <a:rPr spc="30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long</a:t>
            </a:r>
            <a:r>
              <a:rPr spc="5" dirty="0"/>
              <a:t> </a:t>
            </a:r>
            <a:r>
              <a:rPr dirty="0"/>
              <a:t>term</a:t>
            </a:r>
            <a:r>
              <a:rPr spc="-10" dirty="0"/>
              <a:t> </a:t>
            </a:r>
            <a:r>
              <a:rPr dirty="0"/>
              <a:t>assets</a:t>
            </a:r>
            <a:r>
              <a:rPr spc="10" dirty="0"/>
              <a:t> </a:t>
            </a:r>
            <a:r>
              <a:rPr spc="-5" dirty="0"/>
              <a:t>such</a:t>
            </a:r>
            <a:r>
              <a:rPr spc="-10" dirty="0"/>
              <a:t> </a:t>
            </a:r>
            <a:r>
              <a:rPr dirty="0"/>
              <a:t>as </a:t>
            </a:r>
            <a:r>
              <a:rPr spc="-5" dirty="0"/>
              <a:t>land,</a:t>
            </a:r>
            <a:r>
              <a:rPr spc="20" dirty="0"/>
              <a:t> </a:t>
            </a:r>
            <a:r>
              <a:rPr spc="-5" dirty="0"/>
              <a:t>building,</a:t>
            </a:r>
            <a:r>
              <a:rPr spc="15" dirty="0"/>
              <a:t> </a:t>
            </a:r>
            <a:r>
              <a:rPr spc="-5" dirty="0"/>
              <a:t>machinery,</a:t>
            </a:r>
            <a:r>
              <a:rPr spc="20" dirty="0"/>
              <a:t> </a:t>
            </a:r>
            <a:r>
              <a:rPr spc="-5" dirty="0"/>
              <a:t>equipments,</a:t>
            </a:r>
            <a:r>
              <a:rPr spc="15" dirty="0"/>
              <a:t> </a:t>
            </a:r>
            <a:r>
              <a:rPr spc="-5" dirty="0"/>
              <a:t>etc.</a:t>
            </a:r>
            <a:r>
              <a:rPr spc="15" dirty="0"/>
              <a:t> </a:t>
            </a:r>
            <a:r>
              <a:rPr spc="-5" dirty="0"/>
              <a:t>These</a:t>
            </a:r>
            <a:r>
              <a:rPr spc="5" dirty="0"/>
              <a:t> </a:t>
            </a:r>
            <a:r>
              <a:rPr dirty="0"/>
              <a:t>are </a:t>
            </a:r>
            <a:r>
              <a:rPr spc="5" dirty="0"/>
              <a:t> </a:t>
            </a:r>
            <a:r>
              <a:rPr spc="-5" dirty="0"/>
              <a:t>typically</a:t>
            </a:r>
            <a:r>
              <a:rPr spc="25" dirty="0"/>
              <a:t> </a:t>
            </a:r>
            <a:r>
              <a:rPr dirty="0"/>
              <a:t>known</a:t>
            </a:r>
            <a:r>
              <a:rPr spc="-5" dirty="0"/>
              <a:t> </a:t>
            </a:r>
            <a:r>
              <a:rPr dirty="0"/>
              <a:t>as</a:t>
            </a:r>
            <a:r>
              <a:rPr spc="10" dirty="0"/>
              <a:t> </a:t>
            </a:r>
            <a:r>
              <a:rPr spc="-5" dirty="0"/>
              <a:t>Fixed Assets. </a:t>
            </a:r>
            <a:r>
              <a:rPr spc="-10" dirty="0"/>
              <a:t>Once</a:t>
            </a:r>
            <a:r>
              <a:rPr spc="10" dirty="0"/>
              <a:t> </a:t>
            </a:r>
            <a:r>
              <a:rPr spc="-5" dirty="0"/>
              <a:t>pressed</a:t>
            </a:r>
            <a:r>
              <a:rPr spc="10" dirty="0"/>
              <a:t> </a:t>
            </a:r>
            <a:r>
              <a:rPr dirty="0"/>
              <a:t>in</a:t>
            </a:r>
            <a:r>
              <a:rPr spc="1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service,</a:t>
            </a:r>
            <a:r>
              <a:rPr dirty="0"/>
              <a:t> </a:t>
            </a:r>
            <a:r>
              <a:rPr spc="-5" dirty="0"/>
              <a:t>they</a:t>
            </a:r>
            <a:r>
              <a:rPr spc="25" dirty="0"/>
              <a:t> </a:t>
            </a:r>
            <a:r>
              <a:rPr dirty="0"/>
              <a:t>last</a:t>
            </a:r>
            <a:r>
              <a:rPr spc="15" dirty="0"/>
              <a:t> </a:t>
            </a:r>
            <a:r>
              <a:rPr dirty="0"/>
              <a:t>over</a:t>
            </a:r>
            <a:r>
              <a:rPr spc="-1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reasonably</a:t>
            </a:r>
            <a:r>
              <a:rPr spc="20" dirty="0"/>
              <a:t> </a:t>
            </a:r>
            <a:r>
              <a:rPr spc="-5" dirty="0"/>
              <a:t>longer</a:t>
            </a:r>
            <a:r>
              <a:rPr spc="15" dirty="0"/>
              <a:t> </a:t>
            </a:r>
            <a:r>
              <a:rPr dirty="0"/>
              <a:t>period.</a:t>
            </a:r>
            <a:r>
              <a:rPr spc="-5" dirty="0"/>
              <a:t> These </a:t>
            </a:r>
            <a:r>
              <a:rPr spc="-305" dirty="0"/>
              <a:t> </a:t>
            </a:r>
            <a:r>
              <a:rPr dirty="0"/>
              <a:t>are</a:t>
            </a:r>
            <a:r>
              <a:rPr spc="-5" dirty="0"/>
              <a:t> placed</a:t>
            </a:r>
            <a:r>
              <a:rPr spc="10" dirty="0"/>
              <a:t> </a:t>
            </a:r>
            <a:r>
              <a:rPr dirty="0"/>
              <a:t>in </a:t>
            </a:r>
            <a:r>
              <a:rPr spc="-5" dirty="0"/>
              <a:t>service</a:t>
            </a:r>
            <a:r>
              <a:rPr spc="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spc="-5" dirty="0"/>
              <a:t>carrying</a:t>
            </a:r>
            <a:r>
              <a:rPr spc="10" dirty="0"/>
              <a:t> </a:t>
            </a:r>
            <a:r>
              <a:rPr spc="-5" dirty="0"/>
              <a:t>out the</a:t>
            </a:r>
            <a:r>
              <a:rPr spc="25" dirty="0"/>
              <a:t> </a:t>
            </a:r>
            <a:r>
              <a:rPr spc="-5" dirty="0"/>
              <a:t>main </a:t>
            </a:r>
            <a:r>
              <a:rPr dirty="0"/>
              <a:t>activity</a:t>
            </a:r>
            <a:r>
              <a:rPr spc="25" dirty="0"/>
              <a:t> </a:t>
            </a:r>
            <a:r>
              <a:rPr spc="-5" dirty="0"/>
              <a:t>of the</a:t>
            </a:r>
            <a:r>
              <a:rPr spc="10" dirty="0"/>
              <a:t> </a:t>
            </a:r>
            <a:r>
              <a:rPr spc="-5" dirty="0"/>
              <a:t>business</a:t>
            </a:r>
            <a:r>
              <a:rPr spc="50" dirty="0"/>
              <a:t> </a:t>
            </a:r>
            <a:r>
              <a:rPr dirty="0"/>
              <a:t>– </a:t>
            </a:r>
            <a:r>
              <a:rPr spc="-5" dirty="0"/>
              <a:t>production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sales</a:t>
            </a:r>
            <a:r>
              <a:rPr spc="10" dirty="0"/>
              <a:t> </a:t>
            </a:r>
            <a:r>
              <a:rPr spc="-5" dirty="0"/>
              <a:t>or service etc. </a:t>
            </a:r>
            <a:r>
              <a:rPr dirty="0"/>
              <a:t> are</a:t>
            </a:r>
            <a:r>
              <a:rPr spc="-15" dirty="0"/>
              <a:t> </a:t>
            </a:r>
            <a:r>
              <a:rPr spc="-5" dirty="0"/>
              <a:t>not</a:t>
            </a:r>
            <a:r>
              <a:rPr dirty="0"/>
              <a:t> traded</a:t>
            </a:r>
            <a:r>
              <a:rPr spc="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sold</a:t>
            </a:r>
            <a:r>
              <a:rPr spc="-10" dirty="0"/>
              <a:t> </a:t>
            </a:r>
            <a:r>
              <a:rPr dirty="0"/>
              <a:t>to</a:t>
            </a:r>
            <a:r>
              <a:rPr spc="-5" dirty="0"/>
              <a:t> </a:t>
            </a:r>
            <a:r>
              <a:rPr dirty="0"/>
              <a:t>receive</a:t>
            </a:r>
            <a:r>
              <a:rPr spc="-10" dirty="0"/>
              <a:t> </a:t>
            </a:r>
            <a:r>
              <a:rPr spc="-5" dirty="0"/>
              <a:t>money.</a:t>
            </a:r>
          </a:p>
          <a:p>
            <a:pPr marL="39814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dirty="0"/>
              <a:t>For</a:t>
            </a:r>
            <a:r>
              <a:rPr spc="-20" dirty="0"/>
              <a:t> </a:t>
            </a:r>
            <a:r>
              <a:rPr spc="-5" dirty="0"/>
              <a:t>buying</a:t>
            </a:r>
            <a:r>
              <a:rPr spc="15" dirty="0"/>
              <a:t> </a:t>
            </a:r>
            <a:r>
              <a:rPr dirty="0"/>
              <a:t>raw</a:t>
            </a:r>
            <a:r>
              <a:rPr spc="-10" dirty="0"/>
              <a:t> </a:t>
            </a:r>
            <a:r>
              <a:rPr dirty="0"/>
              <a:t>materials,</a:t>
            </a:r>
            <a:r>
              <a:rPr spc="10" dirty="0"/>
              <a:t> </a:t>
            </a:r>
            <a:r>
              <a:rPr spc="-5" dirty="0"/>
              <a:t>packing</a:t>
            </a:r>
            <a:r>
              <a:rPr spc="20" dirty="0"/>
              <a:t> </a:t>
            </a:r>
            <a:r>
              <a:rPr dirty="0"/>
              <a:t>materials,</a:t>
            </a:r>
            <a:r>
              <a:rPr spc="5" dirty="0"/>
              <a:t> </a:t>
            </a:r>
            <a:r>
              <a:rPr spc="-5" dirty="0"/>
              <a:t>paying</a:t>
            </a:r>
            <a:r>
              <a:rPr spc="15" dirty="0"/>
              <a:t> </a:t>
            </a:r>
            <a:r>
              <a:rPr spc="-5" dirty="0"/>
              <a:t>rent,</a:t>
            </a:r>
            <a:r>
              <a:rPr spc="15" dirty="0"/>
              <a:t> </a:t>
            </a:r>
            <a:r>
              <a:rPr dirty="0"/>
              <a:t>insurance</a:t>
            </a:r>
            <a:r>
              <a:rPr spc="5" dirty="0"/>
              <a:t> </a:t>
            </a:r>
            <a:r>
              <a:rPr spc="-5" dirty="0"/>
              <a:t>premium,</a:t>
            </a:r>
            <a:r>
              <a:rPr spc="10" dirty="0"/>
              <a:t> </a:t>
            </a:r>
            <a:r>
              <a:rPr spc="-5" dirty="0"/>
              <a:t>utility</a:t>
            </a:r>
            <a:r>
              <a:rPr spc="15" dirty="0"/>
              <a:t> </a:t>
            </a:r>
            <a:r>
              <a:rPr spc="-5" dirty="0"/>
              <a:t>bills,</a:t>
            </a:r>
            <a:r>
              <a:rPr spc="10" dirty="0"/>
              <a:t> </a:t>
            </a:r>
            <a:r>
              <a:rPr dirty="0"/>
              <a:t>wages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salaries </a:t>
            </a:r>
            <a:r>
              <a:rPr spc="-300" dirty="0"/>
              <a:t> </a:t>
            </a:r>
            <a:r>
              <a:rPr spc="-5" dirty="0"/>
              <a:t>and</a:t>
            </a:r>
            <a:r>
              <a:rPr dirty="0"/>
              <a:t> for</a:t>
            </a:r>
            <a:r>
              <a:rPr spc="-15" dirty="0"/>
              <a:t> </a:t>
            </a:r>
            <a:r>
              <a:rPr spc="-5" dirty="0"/>
              <a:t>many other</a:t>
            </a:r>
            <a:r>
              <a:rPr spc="5" dirty="0"/>
              <a:t> </a:t>
            </a:r>
            <a:r>
              <a:rPr spc="-5" dirty="0"/>
              <a:t>services</a:t>
            </a:r>
            <a:r>
              <a:rPr dirty="0"/>
              <a:t> </a:t>
            </a:r>
            <a:r>
              <a:rPr spc="-5" dirty="0"/>
              <a:t>and/or</a:t>
            </a:r>
            <a:r>
              <a:rPr dirty="0"/>
              <a:t> </a:t>
            </a:r>
            <a:r>
              <a:rPr spc="-5" dirty="0"/>
              <a:t>materials</a:t>
            </a:r>
            <a:r>
              <a:rPr spc="10" dirty="0"/>
              <a:t> </a:t>
            </a:r>
            <a:r>
              <a:rPr spc="-5" dirty="0"/>
              <a:t>used</a:t>
            </a:r>
            <a:r>
              <a:rPr dirty="0"/>
              <a:t> in</a:t>
            </a:r>
            <a:r>
              <a:rPr spc="5" dirty="0"/>
              <a:t> </a:t>
            </a:r>
            <a:r>
              <a:rPr dirty="0"/>
              <a:t>the </a:t>
            </a:r>
            <a:r>
              <a:rPr spc="-5" dirty="0"/>
              <a:t>production</a:t>
            </a:r>
            <a:r>
              <a:rPr dirty="0"/>
              <a:t> </a:t>
            </a:r>
            <a:r>
              <a:rPr spc="-5" dirty="0"/>
              <a:t>or</a:t>
            </a:r>
            <a:r>
              <a:rPr spc="-15" dirty="0"/>
              <a:t> </a:t>
            </a:r>
            <a:r>
              <a:rPr spc="-5" dirty="0"/>
              <a:t>service.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875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WORKING</a:t>
            </a:r>
            <a:r>
              <a:rPr sz="2200" b="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249965"/>
            <a:ext cx="7680325" cy="1666239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Money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normal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operations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working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assets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liabilities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80"/>
              </a:spcBef>
              <a:buClr>
                <a:srgbClr val="585858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TYPES</a:t>
            </a:r>
            <a:r>
              <a:rPr sz="18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8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capital: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all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together.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capital: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over current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liabilities.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24704D9-6DEB-4B64-8F6A-4B1F01ECC3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202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OPERATING</a:t>
            </a:r>
            <a:r>
              <a:rPr sz="2200" b="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CYCLE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9878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duration</a:t>
            </a:r>
            <a:r>
              <a:rPr spc="15" dirty="0"/>
              <a:t> </a:t>
            </a:r>
            <a:r>
              <a:rPr spc="-5" dirty="0"/>
              <a:t>between</a:t>
            </a:r>
            <a:r>
              <a:rPr dirty="0"/>
              <a:t> </a:t>
            </a:r>
            <a:r>
              <a:rPr spc="-5" dirty="0"/>
              <a:t>buying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dirty="0"/>
              <a:t>raw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10" dirty="0"/>
              <a:t> </a:t>
            </a:r>
            <a:r>
              <a:rPr spc="-5" dirty="0"/>
              <a:t>and</a:t>
            </a:r>
            <a:r>
              <a:rPr dirty="0"/>
              <a:t> receiving</a:t>
            </a:r>
            <a:r>
              <a:rPr spc="10" dirty="0"/>
              <a:t> </a:t>
            </a:r>
            <a:r>
              <a:rPr dirty="0"/>
              <a:t>cash</a:t>
            </a:r>
            <a:r>
              <a:rPr spc="5" dirty="0"/>
              <a:t> </a:t>
            </a:r>
            <a:r>
              <a:rPr dirty="0"/>
              <a:t>from</a:t>
            </a:r>
            <a:r>
              <a:rPr spc="-3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customer</a:t>
            </a:r>
            <a:r>
              <a:rPr dirty="0"/>
              <a:t> is</a:t>
            </a:r>
            <a:r>
              <a:rPr spc="10" dirty="0"/>
              <a:t> </a:t>
            </a:r>
            <a:r>
              <a:rPr spc="-5" dirty="0"/>
              <a:t>known</a:t>
            </a:r>
            <a:r>
              <a:rPr spc="-20" dirty="0"/>
              <a:t> </a:t>
            </a:r>
            <a:r>
              <a:rPr dirty="0"/>
              <a:t>as</a:t>
            </a:r>
            <a:r>
              <a:rPr spc="10" dirty="0"/>
              <a:t> </a:t>
            </a:r>
            <a:r>
              <a:rPr spc="-5" dirty="0"/>
              <a:t>operating</a:t>
            </a:r>
          </a:p>
          <a:p>
            <a:pPr marL="39814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cycle</a:t>
            </a:r>
            <a:r>
              <a:rPr spc="-10" dirty="0"/>
              <a:t> </a:t>
            </a:r>
            <a:r>
              <a:rPr spc="-5" dirty="0"/>
              <a:t>or</a:t>
            </a:r>
            <a:r>
              <a:rPr spc="-10" dirty="0"/>
              <a:t> </a:t>
            </a:r>
            <a:r>
              <a:rPr spc="-5" dirty="0"/>
              <a:t>cash</a:t>
            </a:r>
            <a:r>
              <a:rPr spc="-10" dirty="0"/>
              <a:t> </a:t>
            </a:r>
            <a:r>
              <a:rPr spc="-5" dirty="0"/>
              <a:t>conversion</a:t>
            </a:r>
            <a:r>
              <a:rPr spc="-20" dirty="0"/>
              <a:t> </a:t>
            </a:r>
            <a:r>
              <a:rPr spc="-5" dirty="0"/>
              <a:t>cycle.</a:t>
            </a:r>
          </a:p>
          <a:p>
            <a:pPr marL="39878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spc="-5" dirty="0"/>
              <a:t>Different</a:t>
            </a:r>
            <a:r>
              <a:rPr spc="-10" dirty="0"/>
              <a:t> </a:t>
            </a:r>
            <a:r>
              <a:rPr spc="-5" dirty="0"/>
              <a:t>products</a:t>
            </a:r>
            <a:r>
              <a:rPr spc="10" dirty="0"/>
              <a:t> </a:t>
            </a:r>
            <a:r>
              <a:rPr dirty="0"/>
              <a:t>will </a:t>
            </a:r>
            <a:r>
              <a:rPr spc="-5" dirty="0"/>
              <a:t>have</a:t>
            </a:r>
            <a:r>
              <a:rPr spc="5" dirty="0"/>
              <a:t> </a:t>
            </a:r>
            <a:r>
              <a:rPr spc="-5" dirty="0"/>
              <a:t>different</a:t>
            </a:r>
            <a:r>
              <a:rPr dirty="0"/>
              <a:t> </a:t>
            </a:r>
            <a:r>
              <a:rPr spc="-5" dirty="0"/>
              <a:t>operating</a:t>
            </a:r>
            <a:r>
              <a:rPr spc="5" dirty="0"/>
              <a:t> </a:t>
            </a:r>
            <a:r>
              <a:rPr spc="-5" dirty="0"/>
              <a:t>cycles</a:t>
            </a:r>
          </a:p>
          <a:p>
            <a:pPr marL="39878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spc="-5" dirty="0"/>
              <a:t>In</a:t>
            </a:r>
            <a:r>
              <a:rPr dirty="0"/>
              <a:t> a trading</a:t>
            </a:r>
            <a:r>
              <a:rPr spc="25" dirty="0"/>
              <a:t> </a:t>
            </a:r>
            <a:r>
              <a:rPr spc="-5" dirty="0"/>
              <a:t>concern: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operating</a:t>
            </a:r>
            <a:r>
              <a:rPr spc="25" dirty="0"/>
              <a:t> </a:t>
            </a:r>
            <a:r>
              <a:rPr spc="-5" dirty="0"/>
              <a:t>cycle</a:t>
            </a:r>
            <a:r>
              <a:rPr dirty="0"/>
              <a:t> will</a:t>
            </a:r>
            <a:r>
              <a:rPr spc="10" dirty="0"/>
              <a:t> </a:t>
            </a:r>
            <a:r>
              <a:rPr spc="-5" dirty="0"/>
              <a:t>include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length</a:t>
            </a:r>
            <a:r>
              <a:rPr spc="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time</a:t>
            </a:r>
            <a:r>
              <a:rPr spc="5" dirty="0"/>
              <a:t> </a:t>
            </a:r>
            <a:r>
              <a:rPr spc="-5" dirty="0"/>
              <a:t>taken</a:t>
            </a:r>
            <a:r>
              <a:rPr spc="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spc="-5" dirty="0"/>
              <a:t>procurement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goods</a:t>
            </a:r>
            <a:r>
              <a:rPr spc="5" dirty="0"/>
              <a:t> </a:t>
            </a:r>
            <a:r>
              <a:rPr spc="-5" dirty="0"/>
              <a:t>and</a:t>
            </a:r>
          </a:p>
          <a:p>
            <a:pPr marL="398145">
              <a:lnSpc>
                <a:spcPct val="100000"/>
              </a:lnSpc>
              <a:spcBef>
                <a:spcPts val="845"/>
              </a:spcBef>
            </a:pPr>
            <a:r>
              <a:rPr dirty="0"/>
              <a:t>realization</a:t>
            </a:r>
            <a:r>
              <a:rPr spc="-10" dirty="0"/>
              <a:t> </a:t>
            </a:r>
            <a:r>
              <a:rPr spc="-5" dirty="0"/>
              <a:t>of</a:t>
            </a:r>
            <a:r>
              <a:rPr spc="-20" dirty="0"/>
              <a:t> </a:t>
            </a:r>
            <a:r>
              <a:rPr spc="-5" dirty="0"/>
              <a:t>sales</a:t>
            </a:r>
            <a:r>
              <a:rPr spc="-10" dirty="0"/>
              <a:t> </a:t>
            </a:r>
            <a:r>
              <a:rPr spc="-5" dirty="0"/>
              <a:t>revenue.</a:t>
            </a:r>
          </a:p>
          <a:p>
            <a:pPr marL="39878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8145" algn="l"/>
                <a:tab pos="398780" algn="l"/>
              </a:tabLst>
            </a:pPr>
            <a:r>
              <a:rPr spc="-5" dirty="0"/>
              <a:t>In</a:t>
            </a:r>
            <a:r>
              <a:rPr dirty="0"/>
              <a:t> a </a:t>
            </a:r>
            <a:r>
              <a:rPr spc="-5" dirty="0"/>
              <a:t>manufacturing</a:t>
            </a:r>
            <a:r>
              <a:rPr spc="20" dirty="0"/>
              <a:t> </a:t>
            </a:r>
            <a:r>
              <a:rPr spc="-5" dirty="0"/>
              <a:t>company:</a:t>
            </a:r>
            <a:r>
              <a:rPr spc="5" dirty="0"/>
              <a:t> </a:t>
            </a:r>
            <a:r>
              <a:rPr spc="-5" dirty="0"/>
              <a:t>Operating</a:t>
            </a:r>
            <a:r>
              <a:rPr spc="20" dirty="0"/>
              <a:t> </a:t>
            </a:r>
            <a:r>
              <a:rPr spc="-5" dirty="0"/>
              <a:t>cycle</a:t>
            </a:r>
            <a:r>
              <a:rPr dirty="0"/>
              <a:t> is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dirty="0"/>
              <a:t>length</a:t>
            </a:r>
            <a:r>
              <a:rPr spc="10" dirty="0"/>
              <a:t> </a:t>
            </a:r>
            <a:r>
              <a:rPr spc="-5" dirty="0"/>
              <a:t>of time needed</a:t>
            </a:r>
            <a:r>
              <a:rPr spc="2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complete</a:t>
            </a:r>
            <a:r>
              <a:rPr dirty="0"/>
              <a:t> the following:</a:t>
            </a:r>
          </a:p>
          <a:p>
            <a:pPr marL="398780" indent="-342900">
              <a:lnSpc>
                <a:spcPct val="100000"/>
              </a:lnSpc>
              <a:spcBef>
                <a:spcPts val="439"/>
              </a:spcBef>
              <a:buClr>
                <a:srgbClr val="585858"/>
              </a:buClr>
              <a:buSzPct val="128571"/>
              <a:buAutoNum type="alphaLcParenR"/>
              <a:tabLst>
                <a:tab pos="398145" algn="l"/>
                <a:tab pos="398780" algn="l"/>
              </a:tabLst>
            </a:pPr>
            <a:r>
              <a:rPr spc="-5" dirty="0"/>
              <a:t>Conversion</a:t>
            </a:r>
            <a:r>
              <a:rPr spc="-1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cash</a:t>
            </a:r>
            <a:r>
              <a:rPr spc="5" dirty="0"/>
              <a:t> </a:t>
            </a:r>
            <a:r>
              <a:rPr spc="-5" dirty="0"/>
              <a:t>into</a:t>
            </a:r>
            <a:r>
              <a:rPr dirty="0"/>
              <a:t> raw</a:t>
            </a:r>
            <a:r>
              <a:rPr spc="5" dirty="0"/>
              <a:t> </a:t>
            </a:r>
            <a:r>
              <a:rPr spc="-5" dirty="0"/>
              <a:t>material</a:t>
            </a:r>
          </a:p>
          <a:p>
            <a:pPr marL="39878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98145" algn="l"/>
                <a:tab pos="398780" algn="l"/>
              </a:tabLst>
            </a:pPr>
            <a:r>
              <a:rPr spc="-5" dirty="0"/>
              <a:t>Conversion</a:t>
            </a:r>
            <a:r>
              <a:rPr spc="-1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dirty="0"/>
              <a:t>raw </a:t>
            </a:r>
            <a:r>
              <a:rPr spc="-5" dirty="0"/>
              <a:t>material</a:t>
            </a:r>
            <a:r>
              <a:rPr spc="10" dirty="0"/>
              <a:t> </a:t>
            </a:r>
            <a:r>
              <a:rPr spc="-5" dirty="0"/>
              <a:t>into</a:t>
            </a:r>
            <a:r>
              <a:rPr dirty="0"/>
              <a:t> work</a:t>
            </a:r>
            <a:r>
              <a:rPr spc="-20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progress</a:t>
            </a:r>
          </a:p>
          <a:p>
            <a:pPr marL="39878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98145" algn="l"/>
                <a:tab pos="398780" algn="l"/>
              </a:tabLst>
            </a:pPr>
            <a:r>
              <a:rPr spc="-5" dirty="0"/>
              <a:t>Conversion</a:t>
            </a:r>
            <a:r>
              <a:rPr spc="-1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dirty="0"/>
              <a:t>work</a:t>
            </a:r>
            <a:r>
              <a:rPr spc="-20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progress into</a:t>
            </a:r>
            <a:r>
              <a:rPr spc="5" dirty="0"/>
              <a:t> </a:t>
            </a:r>
            <a:r>
              <a:rPr spc="-5" dirty="0"/>
              <a:t>finished </a:t>
            </a:r>
            <a:r>
              <a:rPr dirty="0"/>
              <a:t>goods</a:t>
            </a:r>
          </a:p>
          <a:p>
            <a:pPr marL="39878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98145" algn="l"/>
                <a:tab pos="398780" algn="l"/>
              </a:tabLst>
            </a:pPr>
            <a:r>
              <a:rPr spc="-5" dirty="0"/>
              <a:t>Conversion</a:t>
            </a:r>
            <a:r>
              <a:rPr spc="-10" dirty="0"/>
              <a:t> </a:t>
            </a:r>
            <a:r>
              <a:rPr spc="-5" dirty="0"/>
              <a:t>of finished</a:t>
            </a:r>
            <a:r>
              <a:rPr dirty="0"/>
              <a:t> goods</a:t>
            </a:r>
            <a:r>
              <a:rPr spc="5" dirty="0"/>
              <a:t> </a:t>
            </a:r>
            <a:r>
              <a:rPr dirty="0"/>
              <a:t>into</a:t>
            </a:r>
            <a:r>
              <a:rPr spc="15" dirty="0"/>
              <a:t> </a:t>
            </a:r>
            <a:r>
              <a:rPr spc="-5" dirty="0"/>
              <a:t>accounts</a:t>
            </a:r>
            <a:r>
              <a:rPr spc="10" dirty="0"/>
              <a:t> </a:t>
            </a:r>
            <a:r>
              <a:rPr spc="-5" dirty="0"/>
              <a:t>receivable</a:t>
            </a:r>
          </a:p>
          <a:p>
            <a:pPr marL="39878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98145" algn="l"/>
                <a:tab pos="398780" algn="l"/>
              </a:tabLst>
            </a:pPr>
            <a:r>
              <a:rPr spc="-5" dirty="0"/>
              <a:t>Conversion</a:t>
            </a:r>
            <a:r>
              <a:rPr spc="-2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5" dirty="0"/>
              <a:t>accounts</a:t>
            </a:r>
            <a:r>
              <a:rPr dirty="0"/>
              <a:t> receivable</a:t>
            </a:r>
            <a:r>
              <a:rPr spc="15" dirty="0"/>
              <a:t> </a:t>
            </a:r>
            <a:r>
              <a:rPr dirty="0"/>
              <a:t>into cash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CD90BF5-4A4F-4DBE-A1FE-200CFCDF20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5969" y="1858731"/>
            <a:ext cx="7049134" cy="142875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9"/>
              </a:spcBef>
            </a:pPr>
            <a:r>
              <a:rPr spc="-5" dirty="0"/>
              <a:t>THANKING</a:t>
            </a:r>
            <a:r>
              <a:rPr spc="-25" dirty="0"/>
              <a:t> </a:t>
            </a:r>
            <a:r>
              <a:rPr spc="-5" dirty="0"/>
              <a:t>YOU</a:t>
            </a: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EDUCATIONAL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86C1ADF9-CC3A-434E-AA9E-9F29066A5B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529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INVENTORY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CONTROL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924800" cy="204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Inventory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sense,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raw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materials,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semi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goods, consumables,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spare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goods.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jargon,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inventory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items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inventory list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owned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80"/>
              </a:spcBef>
              <a:buClr>
                <a:srgbClr val="585858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 effective</a:t>
            </a:r>
            <a:r>
              <a:rPr sz="18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inventory control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system</a:t>
            </a:r>
            <a:r>
              <a:rPr sz="18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aims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 at: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when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arises.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procured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minimum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possible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EF5B55A-0793-4C1F-9788-AF5045C6CAB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2960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KEY</a:t>
            </a:r>
            <a:r>
              <a:rPr sz="2200" b="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TERMS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60384" cy="31819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Stock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keeping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 (SKU)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code</a:t>
            </a:r>
            <a:endParaRPr sz="18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spcBef>
                <a:spcPts val="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Each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every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item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identified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with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unique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code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which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signifies certain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aspects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item.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It can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color,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size,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weight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any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other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characteristic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importance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use.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 SKU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code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combination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alpha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numeric.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SKU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 very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basic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data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collection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further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manipulation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deriving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meaningful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statistics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decision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making.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Bar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Codes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RFID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(Radio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Frequency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Identification)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tag are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used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tracking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etc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using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SKU.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Motley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crowd</a:t>
            </a:r>
            <a:endParaRPr sz="1800">
              <a:latin typeface="Calibri"/>
              <a:cs typeface="Calibri"/>
            </a:endParaRPr>
          </a:p>
          <a:p>
            <a:pPr marL="354965" marR="15113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Inventory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basically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motley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mix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heterogeneous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assemblage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raw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materials,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packaging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materials,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spare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parts,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semi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finished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goods,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finished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goods,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etc.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27434B4-60A1-48ED-B80C-7426465BFF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273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VARIOUS</a:t>
            </a:r>
            <a:r>
              <a:rPr sz="2200" b="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ASPECTS</a:t>
            </a:r>
            <a:r>
              <a:rPr sz="2200" b="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CONSIDERED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200" b="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INVENTORY</a:t>
            </a:r>
            <a:r>
              <a:rPr sz="2200" b="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CONTROL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4051300" cy="28663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Space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Value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Lead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time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Standard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v/s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made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order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Seasonality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supply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Demand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not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uniform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not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predictable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Shelf</a:t>
            </a:r>
            <a:r>
              <a:rPr sz="1800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life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Safety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aspects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Obsolescence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ED12057-E426-479F-83E5-CDCC3D0B45A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5C8218F2-223A-4CAC-8A7F-320DCDA2664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47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1037</Words>
  <Application>Microsoft Office PowerPoint</Application>
  <PresentationFormat>On-screen Show (16:9)</PresentationFormat>
  <Paragraphs>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Microsoft Sans Serif</vt:lpstr>
      <vt:lpstr>Wingdings</vt:lpstr>
      <vt:lpstr>Office Theme</vt:lpstr>
      <vt:lpstr>WORKING CAPITAL AND INVENTORY MANAGEMENT</vt:lpstr>
      <vt:lpstr>NEED FOR CAPITAL</vt:lpstr>
      <vt:lpstr>WORKING CAPITAL</vt:lpstr>
      <vt:lpstr>OPERATING CYCLE</vt:lpstr>
      <vt:lpstr>THANKING YOU ODM EDUCATIONAL GROUP</vt:lpstr>
      <vt:lpstr>INVENTORY CONTROL</vt:lpstr>
      <vt:lpstr>KEY TERMS</vt:lpstr>
      <vt:lpstr>VARIOUS ASPECTS TO BE CONSIDERED IN INVENTORY CONTROL</vt:lpstr>
      <vt:lpstr>PowerPoint Presentation</vt:lpstr>
      <vt:lpstr>PARETO’S PRINCIPLE</vt:lpstr>
      <vt:lpstr>ABC ANALYSIS OF INVENTORY CONTROL</vt:lpstr>
      <vt:lpstr>PowerPoint Presentation</vt:lpstr>
      <vt:lpstr>ECONOMIC ORDER QUANTITY</vt:lpstr>
      <vt:lpstr>DETERMINATION OF EOQ</vt:lpstr>
      <vt:lpstr>RE- ORDER QUANTITY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2022-04-06T03:14:50Z</dcterms:created>
  <dcterms:modified xsi:type="dcterms:W3CDTF">2022-04-11T06:08:40Z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