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ky Mishra" userId="b0060985c44069fe" providerId="LiveId" clId="{3460E3AA-9227-455F-AF37-D3A7EA1B3B27}"/>
    <pc:docChg chg="custSel modSld">
      <pc:chgData name="Lucky Mishra" userId="b0060985c44069fe" providerId="LiveId" clId="{3460E3AA-9227-455F-AF37-D3A7EA1B3B27}" dt="2022-04-11T06:10:56.546" v="34"/>
      <pc:docMkLst>
        <pc:docMk/>
      </pc:docMkLst>
      <pc:sldChg chg="addSp delSp modSp mod">
        <pc:chgData name="Lucky Mishra" userId="b0060985c44069fe" providerId="LiveId" clId="{3460E3AA-9227-455F-AF37-D3A7EA1B3B27}" dt="2022-04-11T06:09:08.898" v="2" actId="1076"/>
        <pc:sldMkLst>
          <pc:docMk/>
          <pc:sldMk cId="0" sldId="258"/>
        </pc:sldMkLst>
        <pc:picChg chg="del">
          <ac:chgData name="Lucky Mishra" userId="b0060985c44069fe" providerId="LiveId" clId="{3460E3AA-9227-455F-AF37-D3A7EA1B3B27}" dt="2022-04-11T06:09:04.145" v="0" actId="478"/>
          <ac:picMkLst>
            <pc:docMk/>
            <pc:sldMk cId="0" sldId="258"/>
            <ac:picMk id="2" creationId="{00000000-0000-0000-0000-000000000000}"/>
          </ac:picMkLst>
        </pc:picChg>
        <pc:picChg chg="add mod">
          <ac:chgData name="Lucky Mishra" userId="b0060985c44069fe" providerId="LiveId" clId="{3460E3AA-9227-455F-AF37-D3A7EA1B3B27}" dt="2022-04-11T06:09:08.898" v="2" actId="1076"/>
          <ac:picMkLst>
            <pc:docMk/>
            <pc:sldMk cId="0" sldId="258"/>
            <ac:picMk id="5" creationId="{90715956-F803-4EBF-82EF-B9D6649A2620}"/>
          </ac:picMkLst>
        </pc:picChg>
      </pc:sldChg>
      <pc:sldChg chg="addSp delSp modSp mod">
        <pc:chgData name="Lucky Mishra" userId="b0060985c44069fe" providerId="LiveId" clId="{3460E3AA-9227-455F-AF37-D3A7EA1B3B27}" dt="2022-04-11T06:09:14.811" v="5" actId="478"/>
        <pc:sldMkLst>
          <pc:docMk/>
          <pc:sldMk cId="0" sldId="259"/>
        </pc:sldMkLst>
        <pc:picChg chg="del mod">
          <ac:chgData name="Lucky Mishra" userId="b0060985c44069fe" providerId="LiveId" clId="{3460E3AA-9227-455F-AF37-D3A7EA1B3B27}" dt="2022-04-11T06:09:14.811" v="5" actId="478"/>
          <ac:picMkLst>
            <pc:docMk/>
            <pc:sldMk cId="0" sldId="259"/>
            <ac:picMk id="4" creationId="{00000000-0000-0000-0000-000000000000}"/>
          </ac:picMkLst>
        </pc:picChg>
        <pc:picChg chg="add mod">
          <ac:chgData name="Lucky Mishra" userId="b0060985c44069fe" providerId="LiveId" clId="{3460E3AA-9227-455F-AF37-D3A7EA1B3B27}" dt="2022-04-11T06:09:12.858" v="3"/>
          <ac:picMkLst>
            <pc:docMk/>
            <pc:sldMk cId="0" sldId="259"/>
            <ac:picMk id="5" creationId="{0F7F4374-1106-4515-A696-03423443E717}"/>
          </ac:picMkLst>
        </pc:picChg>
      </pc:sldChg>
      <pc:sldChg chg="addSp delSp modSp mod">
        <pc:chgData name="Lucky Mishra" userId="b0060985c44069fe" providerId="LiveId" clId="{3460E3AA-9227-455F-AF37-D3A7EA1B3B27}" dt="2022-04-11T06:09:19.864" v="7" actId="478"/>
        <pc:sldMkLst>
          <pc:docMk/>
          <pc:sldMk cId="0" sldId="260"/>
        </pc:sldMkLst>
        <pc:picChg chg="del">
          <ac:chgData name="Lucky Mishra" userId="b0060985c44069fe" providerId="LiveId" clId="{3460E3AA-9227-455F-AF37-D3A7EA1B3B27}" dt="2022-04-11T06:09:19.864" v="7" actId="478"/>
          <ac:picMkLst>
            <pc:docMk/>
            <pc:sldMk cId="0" sldId="260"/>
            <ac:picMk id="3" creationId="{00000000-0000-0000-0000-000000000000}"/>
          </ac:picMkLst>
        </pc:picChg>
        <pc:picChg chg="add mod">
          <ac:chgData name="Lucky Mishra" userId="b0060985c44069fe" providerId="LiveId" clId="{3460E3AA-9227-455F-AF37-D3A7EA1B3B27}" dt="2022-04-11T06:09:17.576" v="6"/>
          <ac:picMkLst>
            <pc:docMk/>
            <pc:sldMk cId="0" sldId="260"/>
            <ac:picMk id="4" creationId="{A17F8B89-6C16-44F6-9687-C8E6AE267EC0}"/>
          </ac:picMkLst>
        </pc:picChg>
      </pc:sldChg>
      <pc:sldChg chg="addSp modSp">
        <pc:chgData name="Lucky Mishra" userId="b0060985c44069fe" providerId="LiveId" clId="{3460E3AA-9227-455F-AF37-D3A7EA1B3B27}" dt="2022-04-11T06:09:23.488" v="8"/>
        <pc:sldMkLst>
          <pc:docMk/>
          <pc:sldMk cId="0" sldId="261"/>
        </pc:sldMkLst>
        <pc:picChg chg="add mod">
          <ac:chgData name="Lucky Mishra" userId="b0060985c44069fe" providerId="LiveId" clId="{3460E3AA-9227-455F-AF37-D3A7EA1B3B27}" dt="2022-04-11T06:09:23.488" v="8"/>
          <ac:picMkLst>
            <pc:docMk/>
            <pc:sldMk cId="0" sldId="261"/>
            <ac:picMk id="3" creationId="{F4DAF86A-FD12-47D7-A858-3DC47DFEFBAC}"/>
          </ac:picMkLst>
        </pc:picChg>
      </pc:sldChg>
      <pc:sldChg chg="addSp delSp modSp mod">
        <pc:chgData name="Lucky Mishra" userId="b0060985c44069fe" providerId="LiveId" clId="{3460E3AA-9227-455F-AF37-D3A7EA1B3B27}" dt="2022-04-11T06:09:27.582" v="10" actId="478"/>
        <pc:sldMkLst>
          <pc:docMk/>
          <pc:sldMk cId="0" sldId="262"/>
        </pc:sldMkLst>
        <pc:picChg chg="del">
          <ac:chgData name="Lucky Mishra" userId="b0060985c44069fe" providerId="LiveId" clId="{3460E3AA-9227-455F-AF37-D3A7EA1B3B27}" dt="2022-04-11T06:09:27.582" v="10" actId="478"/>
          <ac:picMkLst>
            <pc:docMk/>
            <pc:sldMk cId="0" sldId="262"/>
            <ac:picMk id="4" creationId="{00000000-0000-0000-0000-000000000000}"/>
          </ac:picMkLst>
        </pc:picChg>
        <pc:picChg chg="add mod">
          <ac:chgData name="Lucky Mishra" userId="b0060985c44069fe" providerId="LiveId" clId="{3460E3AA-9227-455F-AF37-D3A7EA1B3B27}" dt="2022-04-11T06:09:25.737" v="9"/>
          <ac:picMkLst>
            <pc:docMk/>
            <pc:sldMk cId="0" sldId="262"/>
            <ac:picMk id="5" creationId="{464FDE68-3947-4457-84F8-8F9800D45792}"/>
          </ac:picMkLst>
        </pc:picChg>
      </pc:sldChg>
      <pc:sldChg chg="addSp delSp modSp mod">
        <pc:chgData name="Lucky Mishra" userId="b0060985c44069fe" providerId="LiveId" clId="{3460E3AA-9227-455F-AF37-D3A7EA1B3B27}" dt="2022-04-11T06:09:32.634" v="12" actId="478"/>
        <pc:sldMkLst>
          <pc:docMk/>
          <pc:sldMk cId="0" sldId="263"/>
        </pc:sldMkLst>
        <pc:picChg chg="del">
          <ac:chgData name="Lucky Mishra" userId="b0060985c44069fe" providerId="LiveId" clId="{3460E3AA-9227-455F-AF37-D3A7EA1B3B27}" dt="2022-04-11T06:09:32.634" v="12" actId="478"/>
          <ac:picMkLst>
            <pc:docMk/>
            <pc:sldMk cId="0" sldId="263"/>
            <ac:picMk id="4" creationId="{00000000-0000-0000-0000-000000000000}"/>
          </ac:picMkLst>
        </pc:picChg>
        <pc:picChg chg="add mod">
          <ac:chgData name="Lucky Mishra" userId="b0060985c44069fe" providerId="LiveId" clId="{3460E3AA-9227-455F-AF37-D3A7EA1B3B27}" dt="2022-04-11T06:09:30.520" v="11"/>
          <ac:picMkLst>
            <pc:docMk/>
            <pc:sldMk cId="0" sldId="263"/>
            <ac:picMk id="5" creationId="{608E07DC-2BF4-402B-840E-121BDD9CEA34}"/>
          </ac:picMkLst>
        </pc:picChg>
      </pc:sldChg>
      <pc:sldChg chg="addSp modSp mod">
        <pc:chgData name="Lucky Mishra" userId="b0060985c44069fe" providerId="LiveId" clId="{3460E3AA-9227-455F-AF37-D3A7EA1B3B27}" dt="2022-04-11T06:09:38.914" v="16" actId="20577"/>
        <pc:sldMkLst>
          <pc:docMk/>
          <pc:sldMk cId="0" sldId="264"/>
        </pc:sldMkLst>
        <pc:spChg chg="mod">
          <ac:chgData name="Lucky Mishra" userId="b0060985c44069fe" providerId="LiveId" clId="{3460E3AA-9227-455F-AF37-D3A7EA1B3B27}" dt="2022-04-11T06:09:38.914" v="16" actId="20577"/>
          <ac:spMkLst>
            <pc:docMk/>
            <pc:sldMk cId="0" sldId="264"/>
            <ac:spMk id="2" creationId="{00000000-0000-0000-0000-000000000000}"/>
          </ac:spMkLst>
        </pc:spChg>
        <pc:picChg chg="add mod">
          <ac:chgData name="Lucky Mishra" userId="b0060985c44069fe" providerId="LiveId" clId="{3460E3AA-9227-455F-AF37-D3A7EA1B3B27}" dt="2022-04-11T06:09:35.541" v="13"/>
          <ac:picMkLst>
            <pc:docMk/>
            <pc:sldMk cId="0" sldId="264"/>
            <ac:picMk id="3" creationId="{BE5CC2CF-78C1-4630-A4AD-69ECB17081D9}"/>
          </ac:picMkLst>
        </pc:picChg>
      </pc:sldChg>
      <pc:sldChg chg="addSp delSp modSp mod">
        <pc:chgData name="Lucky Mishra" userId="b0060985c44069fe" providerId="LiveId" clId="{3460E3AA-9227-455F-AF37-D3A7EA1B3B27}" dt="2022-04-11T06:09:43.802" v="18" actId="478"/>
        <pc:sldMkLst>
          <pc:docMk/>
          <pc:sldMk cId="0" sldId="265"/>
        </pc:sldMkLst>
        <pc:picChg chg="del">
          <ac:chgData name="Lucky Mishra" userId="b0060985c44069fe" providerId="LiveId" clId="{3460E3AA-9227-455F-AF37-D3A7EA1B3B27}" dt="2022-04-11T06:09:43.802" v="18" actId="478"/>
          <ac:picMkLst>
            <pc:docMk/>
            <pc:sldMk cId="0" sldId="265"/>
            <ac:picMk id="4" creationId="{00000000-0000-0000-0000-000000000000}"/>
          </ac:picMkLst>
        </pc:picChg>
        <pc:picChg chg="add mod">
          <ac:chgData name="Lucky Mishra" userId="b0060985c44069fe" providerId="LiveId" clId="{3460E3AA-9227-455F-AF37-D3A7EA1B3B27}" dt="2022-04-11T06:09:41.859" v="17"/>
          <ac:picMkLst>
            <pc:docMk/>
            <pc:sldMk cId="0" sldId="265"/>
            <ac:picMk id="5" creationId="{07815EAC-9D12-4F52-B174-E7769CB630FB}"/>
          </ac:picMkLst>
        </pc:picChg>
      </pc:sldChg>
      <pc:sldChg chg="addSp delSp modSp mod">
        <pc:chgData name="Lucky Mishra" userId="b0060985c44069fe" providerId="LiveId" clId="{3460E3AA-9227-455F-AF37-D3A7EA1B3B27}" dt="2022-04-11T06:09:52.549" v="20" actId="478"/>
        <pc:sldMkLst>
          <pc:docMk/>
          <pc:sldMk cId="0" sldId="266"/>
        </pc:sldMkLst>
        <pc:picChg chg="del">
          <ac:chgData name="Lucky Mishra" userId="b0060985c44069fe" providerId="LiveId" clId="{3460E3AA-9227-455F-AF37-D3A7EA1B3B27}" dt="2022-04-11T06:09:52.549" v="20" actId="478"/>
          <ac:picMkLst>
            <pc:docMk/>
            <pc:sldMk cId="0" sldId="266"/>
            <ac:picMk id="4" creationId="{00000000-0000-0000-0000-000000000000}"/>
          </ac:picMkLst>
        </pc:picChg>
        <pc:picChg chg="add mod">
          <ac:chgData name="Lucky Mishra" userId="b0060985c44069fe" providerId="LiveId" clId="{3460E3AA-9227-455F-AF37-D3A7EA1B3B27}" dt="2022-04-11T06:09:49.987" v="19"/>
          <ac:picMkLst>
            <pc:docMk/>
            <pc:sldMk cId="0" sldId="266"/>
            <ac:picMk id="5" creationId="{C7F7AEE3-57BF-4E7F-BEF9-46670127D800}"/>
          </ac:picMkLst>
        </pc:picChg>
      </pc:sldChg>
      <pc:sldChg chg="addSp delSp modSp mod">
        <pc:chgData name="Lucky Mishra" userId="b0060985c44069fe" providerId="LiveId" clId="{3460E3AA-9227-455F-AF37-D3A7EA1B3B27}" dt="2022-04-11T06:10:13.131" v="22" actId="478"/>
        <pc:sldMkLst>
          <pc:docMk/>
          <pc:sldMk cId="0" sldId="267"/>
        </pc:sldMkLst>
        <pc:picChg chg="del">
          <ac:chgData name="Lucky Mishra" userId="b0060985c44069fe" providerId="LiveId" clId="{3460E3AA-9227-455F-AF37-D3A7EA1B3B27}" dt="2022-04-11T06:10:13.131" v="22" actId="478"/>
          <ac:picMkLst>
            <pc:docMk/>
            <pc:sldMk cId="0" sldId="267"/>
            <ac:picMk id="3" creationId="{00000000-0000-0000-0000-000000000000}"/>
          </ac:picMkLst>
        </pc:picChg>
        <pc:picChg chg="add mod">
          <ac:chgData name="Lucky Mishra" userId="b0060985c44069fe" providerId="LiveId" clId="{3460E3AA-9227-455F-AF37-D3A7EA1B3B27}" dt="2022-04-11T06:09:55.508" v="21"/>
          <ac:picMkLst>
            <pc:docMk/>
            <pc:sldMk cId="0" sldId="267"/>
            <ac:picMk id="4" creationId="{CED6B335-B0B0-4E9C-B373-1E1ACF1F1863}"/>
          </ac:picMkLst>
        </pc:picChg>
      </pc:sldChg>
      <pc:sldChg chg="addSp modSp mod">
        <pc:chgData name="Lucky Mishra" userId="b0060985c44069fe" providerId="LiveId" clId="{3460E3AA-9227-455F-AF37-D3A7EA1B3B27}" dt="2022-04-11T06:10:20.758" v="26" actId="20577"/>
        <pc:sldMkLst>
          <pc:docMk/>
          <pc:sldMk cId="0" sldId="268"/>
        </pc:sldMkLst>
        <pc:spChg chg="mod">
          <ac:chgData name="Lucky Mishra" userId="b0060985c44069fe" providerId="LiveId" clId="{3460E3AA-9227-455F-AF37-D3A7EA1B3B27}" dt="2022-04-11T06:10:20.758" v="26" actId="20577"/>
          <ac:spMkLst>
            <pc:docMk/>
            <pc:sldMk cId="0" sldId="268"/>
            <ac:spMk id="2" creationId="{00000000-0000-0000-0000-000000000000}"/>
          </ac:spMkLst>
        </pc:spChg>
        <pc:picChg chg="add mod">
          <ac:chgData name="Lucky Mishra" userId="b0060985c44069fe" providerId="LiveId" clId="{3460E3AA-9227-455F-AF37-D3A7EA1B3B27}" dt="2022-04-11T06:10:17.241" v="23"/>
          <ac:picMkLst>
            <pc:docMk/>
            <pc:sldMk cId="0" sldId="268"/>
            <ac:picMk id="3" creationId="{AE59C559-7685-42A7-98DD-DFDED162C659}"/>
          </ac:picMkLst>
        </pc:picChg>
      </pc:sldChg>
      <pc:sldChg chg="addSp delSp modSp mod">
        <pc:chgData name="Lucky Mishra" userId="b0060985c44069fe" providerId="LiveId" clId="{3460E3AA-9227-455F-AF37-D3A7EA1B3B27}" dt="2022-04-11T06:10:28.387" v="28" actId="478"/>
        <pc:sldMkLst>
          <pc:docMk/>
          <pc:sldMk cId="0" sldId="269"/>
        </pc:sldMkLst>
        <pc:picChg chg="del">
          <ac:chgData name="Lucky Mishra" userId="b0060985c44069fe" providerId="LiveId" clId="{3460E3AA-9227-455F-AF37-D3A7EA1B3B27}" dt="2022-04-11T06:10:28.387" v="28" actId="478"/>
          <ac:picMkLst>
            <pc:docMk/>
            <pc:sldMk cId="0" sldId="269"/>
            <ac:picMk id="4" creationId="{00000000-0000-0000-0000-000000000000}"/>
          </ac:picMkLst>
        </pc:picChg>
        <pc:picChg chg="add mod">
          <ac:chgData name="Lucky Mishra" userId="b0060985c44069fe" providerId="LiveId" clId="{3460E3AA-9227-455F-AF37-D3A7EA1B3B27}" dt="2022-04-11T06:10:26.508" v="27"/>
          <ac:picMkLst>
            <pc:docMk/>
            <pc:sldMk cId="0" sldId="269"/>
            <ac:picMk id="5" creationId="{C8F7D9EE-9878-4543-A362-7F846B6D9D63}"/>
          </ac:picMkLst>
        </pc:picChg>
      </pc:sldChg>
      <pc:sldChg chg="addSp delSp modSp mod">
        <pc:chgData name="Lucky Mishra" userId="b0060985c44069fe" providerId="LiveId" clId="{3460E3AA-9227-455F-AF37-D3A7EA1B3B27}" dt="2022-04-11T06:10:46.458" v="30" actId="478"/>
        <pc:sldMkLst>
          <pc:docMk/>
          <pc:sldMk cId="0" sldId="270"/>
        </pc:sldMkLst>
        <pc:picChg chg="del">
          <ac:chgData name="Lucky Mishra" userId="b0060985c44069fe" providerId="LiveId" clId="{3460E3AA-9227-455F-AF37-D3A7EA1B3B27}" dt="2022-04-11T06:10:46.458" v="30" actId="478"/>
          <ac:picMkLst>
            <pc:docMk/>
            <pc:sldMk cId="0" sldId="270"/>
            <ac:picMk id="4" creationId="{00000000-0000-0000-0000-000000000000}"/>
          </ac:picMkLst>
        </pc:picChg>
        <pc:picChg chg="add mod">
          <ac:chgData name="Lucky Mishra" userId="b0060985c44069fe" providerId="LiveId" clId="{3460E3AA-9227-455F-AF37-D3A7EA1B3B27}" dt="2022-04-11T06:10:38.546" v="29"/>
          <ac:picMkLst>
            <pc:docMk/>
            <pc:sldMk cId="0" sldId="270"/>
            <ac:picMk id="5" creationId="{D7CAF400-E208-4D00-839F-0DC2A89BBD77}"/>
          </ac:picMkLst>
        </pc:picChg>
      </pc:sldChg>
      <pc:sldChg chg="addSp delSp modSp mod">
        <pc:chgData name="Lucky Mishra" userId="b0060985c44069fe" providerId="LiveId" clId="{3460E3AA-9227-455F-AF37-D3A7EA1B3B27}" dt="2022-04-11T06:10:51.609" v="32" actId="478"/>
        <pc:sldMkLst>
          <pc:docMk/>
          <pc:sldMk cId="0" sldId="271"/>
        </pc:sldMkLst>
        <pc:picChg chg="del">
          <ac:chgData name="Lucky Mishra" userId="b0060985c44069fe" providerId="LiveId" clId="{3460E3AA-9227-455F-AF37-D3A7EA1B3B27}" dt="2022-04-11T06:10:51.609" v="32" actId="478"/>
          <ac:picMkLst>
            <pc:docMk/>
            <pc:sldMk cId="0" sldId="271"/>
            <ac:picMk id="4" creationId="{00000000-0000-0000-0000-000000000000}"/>
          </ac:picMkLst>
        </pc:picChg>
        <pc:picChg chg="add mod">
          <ac:chgData name="Lucky Mishra" userId="b0060985c44069fe" providerId="LiveId" clId="{3460E3AA-9227-455F-AF37-D3A7EA1B3B27}" dt="2022-04-11T06:10:49.513" v="31"/>
          <ac:picMkLst>
            <pc:docMk/>
            <pc:sldMk cId="0" sldId="271"/>
            <ac:picMk id="5" creationId="{D10091F4-88BE-49B5-AE19-5BFE10A400C5}"/>
          </ac:picMkLst>
        </pc:picChg>
      </pc:sldChg>
      <pc:sldChg chg="addSp delSp modSp mod">
        <pc:chgData name="Lucky Mishra" userId="b0060985c44069fe" providerId="LiveId" clId="{3460E3AA-9227-455F-AF37-D3A7EA1B3B27}" dt="2022-04-11T06:10:56.546" v="34"/>
        <pc:sldMkLst>
          <pc:docMk/>
          <pc:sldMk cId="0" sldId="272"/>
        </pc:sldMkLst>
        <pc:picChg chg="del">
          <ac:chgData name="Lucky Mishra" userId="b0060985c44069fe" providerId="LiveId" clId="{3460E3AA-9227-455F-AF37-D3A7EA1B3B27}" dt="2022-04-11T06:10:55.209" v="33" actId="478"/>
          <ac:picMkLst>
            <pc:docMk/>
            <pc:sldMk cId="0" sldId="272"/>
            <ac:picMk id="2" creationId="{00000000-0000-0000-0000-000000000000}"/>
          </ac:picMkLst>
        </pc:picChg>
        <pc:picChg chg="add mod">
          <ac:chgData name="Lucky Mishra" userId="b0060985c44069fe" providerId="LiveId" clId="{3460E3AA-9227-455F-AF37-D3A7EA1B3B27}" dt="2022-04-11T06:10:56.546" v="34"/>
          <ac:picMkLst>
            <pc:docMk/>
            <pc:sldMk cId="0" sldId="272"/>
            <ac:picMk id="4" creationId="{2541C8C4-A4AB-4546-B1E9-3E1A27D871B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4639" y="1187253"/>
            <a:ext cx="8154720" cy="2907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2220" marR="5080" indent="-2056764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CASH</a:t>
            </a:r>
            <a:r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FLOW</a:t>
            </a:r>
            <a:r>
              <a:rPr sz="30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PROJECTION</a:t>
            </a:r>
            <a:r>
              <a:rPr sz="30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30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FINANCIAL </a:t>
            </a:r>
            <a:r>
              <a:rPr sz="3000" spc="-6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MANAGEMENT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671570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76605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ENTREPRENEURSHIP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BUSINESS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ARITHMETIC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90715956-F803-4EBF-82EF-B9D6649A262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5715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4014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BUDGET</a:t>
            </a:r>
            <a:r>
              <a:rPr sz="2200" b="0" spc="-1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97438"/>
            <a:ext cx="7867015" cy="2866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114999"/>
              </a:lnSpc>
              <a:spcBef>
                <a:spcPts val="10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detailed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plan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operation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some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specific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future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period.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It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 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estimate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prepared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advance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of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period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 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which</a:t>
            </a:r>
            <a:r>
              <a:rPr sz="1800" spc="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applies. It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important </a:t>
            </a:r>
            <a:r>
              <a:rPr sz="1800" spc="-39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tool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good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financial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management.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800" b="1" dirty="0">
                <a:solidFill>
                  <a:srgbClr val="585858"/>
                </a:solidFill>
                <a:latin typeface="Calibri"/>
                <a:cs typeface="Calibri"/>
              </a:rPr>
              <a:t>Essentials</a:t>
            </a:r>
            <a:r>
              <a:rPr sz="1800" b="1" spc="-3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b="1" spc="-4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85858"/>
                </a:solidFill>
                <a:latin typeface="Calibri"/>
                <a:cs typeface="Calibri"/>
              </a:rPr>
              <a:t>budget</a:t>
            </a:r>
            <a:r>
              <a:rPr sz="1800" b="1" spc="-5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85858"/>
                </a:solidFill>
                <a:latin typeface="Calibri"/>
                <a:cs typeface="Calibri"/>
              </a:rPr>
              <a:t>include: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-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control resources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To communicate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plans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various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responsibility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center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managers.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motivate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managers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strive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achieve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goals.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-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evaluate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performance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managers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</a:t>
            </a:r>
            <a:r>
              <a:rPr sz="1800" spc="-4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accountability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7815EAC-9D12-4F52-B174-E7769CB630F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0980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TYPES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b="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BUDGET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97438"/>
            <a:ext cx="8207375" cy="31819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Sales budget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–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estimate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future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sales,</a:t>
            </a:r>
            <a:r>
              <a:rPr sz="1800" spc="-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often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broken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down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into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both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units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330"/>
              </a:spcBef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currency.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It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used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to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create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company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sales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goals.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Production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–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estimate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number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units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that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must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manufactured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325"/>
              </a:spcBef>
            </a:pP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meet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sales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goals.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The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production</a:t>
            </a:r>
            <a:r>
              <a:rPr sz="1800" spc="3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also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estimates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various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costs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330"/>
              </a:spcBef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involved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with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manufacturing</a:t>
            </a:r>
            <a:r>
              <a:rPr sz="1800" spc="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those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units,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including</a:t>
            </a:r>
            <a:r>
              <a:rPr sz="1800" spc="4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labor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material.</a:t>
            </a:r>
            <a:endParaRPr sz="1800">
              <a:latin typeface="Calibri"/>
              <a:cs typeface="Calibri"/>
            </a:endParaRPr>
          </a:p>
          <a:p>
            <a:pPr marL="354965" marR="540385" indent="-342900">
              <a:lnSpc>
                <a:spcPct val="114999"/>
              </a:lnSpc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Capital budget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- Used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determine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whether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organization's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long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term 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investments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such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as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new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machinery,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replacement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machinery,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new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plants, new </a:t>
            </a:r>
            <a:r>
              <a:rPr sz="1800" spc="-39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products,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and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research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development projects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are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worth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pursuing.</a:t>
            </a:r>
            <a:endParaRPr sz="1800">
              <a:latin typeface="Calibri"/>
              <a:cs typeface="Calibri"/>
            </a:endParaRPr>
          </a:p>
          <a:p>
            <a:pPr marL="354965" marR="339090" indent="-342900">
              <a:lnSpc>
                <a:spcPct val="114999"/>
              </a:lnSpc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Marketing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–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estimate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funds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needed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promotion,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advertising, </a:t>
            </a:r>
            <a:r>
              <a:rPr sz="1800" spc="-39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public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relations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 order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 market the product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service.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C7F7AEE3-57BF-4E7F-BEF9-46670127D80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97438"/>
            <a:ext cx="8141334" cy="19196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76200" indent="-342900">
              <a:lnSpc>
                <a:spcPct val="114999"/>
              </a:lnSpc>
              <a:spcBef>
                <a:spcPts val="10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Project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–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prediction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the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costs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associated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with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 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particular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company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project. These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costs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include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labour,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materials,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other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related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expenses.</a:t>
            </a:r>
            <a:r>
              <a:rPr sz="1800" spc="-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project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is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often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broken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down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into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specific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tasks,</a:t>
            </a:r>
            <a:r>
              <a:rPr sz="1800" spc="-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with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task</a:t>
            </a:r>
            <a:r>
              <a:rPr sz="1800" spc="-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assigned </a:t>
            </a:r>
            <a:r>
              <a:rPr sz="1800" spc="-39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each. A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cost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estimate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used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establish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a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project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budget.</a:t>
            </a:r>
            <a:endParaRPr sz="1800">
              <a:latin typeface="Calibri"/>
              <a:cs typeface="Calibri"/>
            </a:endParaRPr>
          </a:p>
          <a:p>
            <a:pPr marL="354965" marR="5080" indent="-342900">
              <a:lnSpc>
                <a:spcPct val="114999"/>
              </a:lnSpc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Cash flow/cash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</a:t>
            </a:r>
            <a:r>
              <a:rPr sz="1800" spc="3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–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prediction</a:t>
            </a:r>
            <a:r>
              <a:rPr sz="1800" spc="4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future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cash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receipts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expenditures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a </a:t>
            </a:r>
            <a:r>
              <a:rPr sz="1800" spc="-39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particular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time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period.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It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usually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covers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a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period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short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term future.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CED6B335-B0B0-4E9C-B373-1E1ACF1F186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1631857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US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AE59C559-7685-42A7-98DD-DFDED162C65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30702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BUDGETING</a:t>
            </a:r>
            <a:r>
              <a:rPr sz="2200" b="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AS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200" b="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PROCESS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97438"/>
            <a:ext cx="8009890" cy="34975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114999"/>
              </a:lnSpc>
              <a:spcBef>
                <a:spcPts val="10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Each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operating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unit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the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organization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prepares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its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based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on projection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</a:t>
            </a:r>
            <a:r>
              <a:rPr sz="1800" spc="-39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sales for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individual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unit,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their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operating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overhead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costs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capital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requirement.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Each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unit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presents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its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 the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upper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management,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which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reviews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330"/>
              </a:spcBef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budgets of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each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operational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unit.</a:t>
            </a:r>
            <a:endParaRPr sz="1800">
              <a:latin typeface="Calibri"/>
              <a:cs typeface="Calibri"/>
            </a:endParaRPr>
          </a:p>
          <a:p>
            <a:pPr marL="354965" marR="147955" indent="-342900" algn="just">
              <a:lnSpc>
                <a:spcPct val="114999"/>
              </a:lnSpc>
              <a:buFont typeface="Microsoft Sans Serif"/>
              <a:buChar char="●"/>
              <a:tabLst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The upper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management makes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necessary changes in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budgets of operational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units, so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that a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conformity is achieved, keeping in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view the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overall 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organizational </a:t>
            </a:r>
            <a:r>
              <a:rPr sz="1800" spc="-39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goals.</a:t>
            </a:r>
            <a:endParaRPr sz="1800">
              <a:latin typeface="Calibri"/>
              <a:cs typeface="Calibri"/>
            </a:endParaRPr>
          </a:p>
          <a:p>
            <a:pPr marL="355600" indent="-342900" algn="just">
              <a:lnSpc>
                <a:spcPct val="100000"/>
              </a:lnSpc>
              <a:spcBef>
                <a:spcPts val="325"/>
              </a:spcBef>
              <a:buFont typeface="Microsoft Sans Serif"/>
              <a:buChar char="●"/>
              <a:tabLst>
                <a:tab pos="355600" algn="l"/>
              </a:tabLst>
            </a:pP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Approved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budget then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become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road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map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operations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coming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year.</a:t>
            </a:r>
            <a:endParaRPr sz="1800">
              <a:latin typeface="Calibri"/>
              <a:cs typeface="Calibri"/>
            </a:endParaRPr>
          </a:p>
          <a:p>
            <a:pPr marL="355600" indent="-342900" algn="just">
              <a:lnSpc>
                <a:spcPct val="100000"/>
              </a:lnSpc>
              <a:spcBef>
                <a:spcPts val="320"/>
              </a:spcBef>
              <a:buFont typeface="Microsoft Sans Serif"/>
              <a:buChar char="●"/>
              <a:tabLst>
                <a:tab pos="355600" algn="l"/>
              </a:tabLst>
            </a:pP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After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the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implementation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budget,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their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performance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reviewed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check</a:t>
            </a:r>
            <a:endParaRPr sz="1800">
              <a:latin typeface="Calibri"/>
              <a:cs typeface="Calibri"/>
            </a:endParaRPr>
          </a:p>
          <a:p>
            <a:pPr marL="354965" algn="just">
              <a:lnSpc>
                <a:spcPct val="100000"/>
              </a:lnSpc>
              <a:spcBef>
                <a:spcPts val="325"/>
              </a:spcBef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deviations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take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corrective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actions.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C8F7D9EE-9878-4543-A362-7F846B6D9D6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9133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BENEFITS</a:t>
            </a:r>
            <a:r>
              <a:rPr sz="2200" b="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b="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BUDGETING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97438"/>
            <a:ext cx="8124190" cy="381317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 startup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entrepreneurs,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like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roadmap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that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can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help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them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set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goals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330"/>
              </a:spcBef>
            </a:pP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assess</a:t>
            </a:r>
            <a:r>
              <a:rPr sz="1800" spc="-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validity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their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business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concept.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 established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small</a:t>
            </a:r>
            <a:r>
              <a:rPr sz="1800" spc="-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businesses,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budget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can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used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determine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how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325"/>
              </a:spcBef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business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performing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through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years, and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helping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identify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possible future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330"/>
              </a:spcBef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investments.</a:t>
            </a:r>
            <a:endParaRPr sz="1800">
              <a:latin typeface="Calibri"/>
              <a:cs typeface="Calibri"/>
            </a:endParaRPr>
          </a:p>
          <a:p>
            <a:pPr marL="354965" marR="65405" indent="-342900">
              <a:lnSpc>
                <a:spcPct val="114999"/>
              </a:lnSpc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Business</a:t>
            </a:r>
            <a:r>
              <a:rPr sz="1800" spc="-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leaders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can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compare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actual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figures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and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catch</a:t>
            </a:r>
            <a:r>
              <a:rPr sz="1800" spc="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potential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business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shortfalls </a:t>
            </a:r>
            <a:r>
              <a:rPr sz="1800" spc="-39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other problems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early.</a:t>
            </a:r>
            <a:endParaRPr sz="1800">
              <a:latin typeface="Calibri"/>
              <a:cs typeface="Calibri"/>
            </a:endParaRPr>
          </a:p>
          <a:p>
            <a:pPr marL="354965" marR="120014" indent="-342900">
              <a:lnSpc>
                <a:spcPct val="114999"/>
              </a:lnSpc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Budgets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can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also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instrumental in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winning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over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investors,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convincing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banks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your </a:t>
            </a:r>
            <a:r>
              <a:rPr sz="1800" spc="-39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business</a:t>
            </a:r>
            <a:r>
              <a:rPr sz="1800" spc="-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a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good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loan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risk,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 bringing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on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new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partners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customers.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By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including</a:t>
            </a:r>
            <a:r>
              <a:rPr sz="1800" spc="4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process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budgeting,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managers become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aware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of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future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threats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325"/>
              </a:spcBef>
            </a:pP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opportunities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which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help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them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formulating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plans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policies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325"/>
              </a:spcBef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smooth</a:t>
            </a:r>
            <a:r>
              <a:rPr sz="1800" spc="-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running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of business.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7CAF400-E208-4D00-839F-0DC2A89BBD7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3154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COST</a:t>
            </a:r>
            <a:r>
              <a:rPr sz="2200" b="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b="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BUDGETING</a:t>
            </a:r>
            <a:r>
              <a:rPr sz="2200" b="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AND ITS</a:t>
            </a:r>
            <a:r>
              <a:rPr sz="2200" b="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FORMS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97438"/>
            <a:ext cx="8176895" cy="223520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chief</a:t>
            </a:r>
            <a:r>
              <a:rPr sz="1800" spc="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cost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process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time.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companies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should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understand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that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330"/>
              </a:spcBef>
            </a:pP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process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budgeting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will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effective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only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if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its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benefits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exceed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its costs.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Forms</a:t>
            </a:r>
            <a:r>
              <a:rPr sz="1800" spc="-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budgeting process: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Traditional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budgeting: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This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form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budgeting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based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on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review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historical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330"/>
              </a:spcBef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performance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based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on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historical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data.</a:t>
            </a:r>
            <a:endParaRPr sz="1800">
              <a:latin typeface="Calibri"/>
              <a:cs typeface="Calibri"/>
            </a:endParaRPr>
          </a:p>
          <a:p>
            <a:pPr marL="354965" marR="5080" indent="-342900">
              <a:lnSpc>
                <a:spcPct val="114999"/>
              </a:lnSpc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Zero based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budgeting: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This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form of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budgeting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not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based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on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historical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data.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It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aims </a:t>
            </a:r>
            <a:r>
              <a:rPr sz="1800" spc="-39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at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creating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completely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new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budget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from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ground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up.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10091F4-88BE-49B5-AE19-5BFE10A400C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2541C8C4-A4AB-4546-B1E9-3E1A27D871B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38417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CASH</a:t>
            </a:r>
            <a:r>
              <a:rPr sz="2200" b="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FLOW</a:t>
            </a:r>
            <a:r>
              <a:rPr sz="2200" b="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PROJECTION</a:t>
            </a:r>
            <a:r>
              <a:rPr sz="2200" b="0" spc="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2200" b="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NEEDS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850" y="1187253"/>
            <a:ext cx="8233409" cy="3100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Cash Flow Projection shows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how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cash is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expected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flow 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out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 your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business. It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an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important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tool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cash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management.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gives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much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better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idea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how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much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investment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80"/>
              </a:spcBef>
              <a:buClr>
                <a:srgbClr val="585858"/>
              </a:buClr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WHY</a:t>
            </a:r>
            <a:r>
              <a:rPr sz="18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BUSINESSES</a:t>
            </a:r>
            <a:r>
              <a:rPr sz="18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CONSIDER</a:t>
            </a:r>
            <a:r>
              <a:rPr sz="18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CASH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FLOW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PROJECTION</a:t>
            </a:r>
            <a:r>
              <a:rPr sz="18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AN </a:t>
            </a: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IMPORTANT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085"/>
              </a:spcBef>
            </a:pP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8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TOOL?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Make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sure 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afford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suppliers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employees.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Make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provisions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payment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receipts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Expansion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Uncertain nature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90715956-F803-4EBF-82EF-B9D6649A262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1097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77114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FREQUENCY</a:t>
            </a:r>
            <a:r>
              <a:rPr sz="2200" b="0" spc="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200" b="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PERIOD</a:t>
            </a:r>
            <a:r>
              <a:rPr sz="2200" b="0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b="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PREPARING</a:t>
            </a:r>
            <a:r>
              <a:rPr sz="2200" b="0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CASH</a:t>
            </a:r>
            <a:r>
              <a:rPr sz="2200" b="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FLOW</a:t>
            </a:r>
            <a:r>
              <a:rPr sz="2200" b="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PROJECTIONS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850" y="1249965"/>
            <a:ext cx="8238490" cy="220472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depends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purpose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projection will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used.</a:t>
            </a:r>
            <a:endParaRPr sz="1400">
              <a:latin typeface="Calibri"/>
              <a:cs typeface="Calibri"/>
            </a:endParaRPr>
          </a:p>
          <a:p>
            <a:pPr marL="354965" marR="14986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attract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investors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lenders),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 will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prepared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initial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stage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monthly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first year,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quarterly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next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two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years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annual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thereafter.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projections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prepared,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keeping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view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fluctuating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short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term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funds.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running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day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day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operations,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projections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would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cover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much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shorter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period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3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6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months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(13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26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weeks).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time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could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month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even 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week.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length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period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closely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volatility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one‘s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ability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forecast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accurately.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90715956-F803-4EBF-82EF-B9D6649A262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3314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STEPS</a:t>
            </a:r>
            <a:r>
              <a:rPr sz="2200" b="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2200" b="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DEVELOP</a:t>
            </a:r>
            <a:r>
              <a:rPr sz="2200" b="0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200" b="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CASH</a:t>
            </a:r>
            <a:r>
              <a:rPr sz="2200" b="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FLOW</a:t>
            </a:r>
            <a:r>
              <a:rPr sz="2200" b="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PROJECTION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6576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65125" algn="l"/>
                <a:tab pos="365760" algn="l"/>
              </a:tabLst>
            </a:pPr>
            <a:r>
              <a:rPr dirty="0"/>
              <a:t>Based</a:t>
            </a:r>
            <a:r>
              <a:rPr spc="-10" dirty="0"/>
              <a:t> </a:t>
            </a:r>
            <a:r>
              <a:rPr dirty="0"/>
              <a:t>on</a:t>
            </a:r>
            <a:r>
              <a:rPr spc="-5" dirty="0"/>
              <a:t> </a:t>
            </a:r>
            <a:r>
              <a:rPr dirty="0"/>
              <a:t>your </a:t>
            </a:r>
            <a:r>
              <a:rPr spc="-5" dirty="0"/>
              <a:t>business</a:t>
            </a:r>
            <a:r>
              <a:rPr spc="10" dirty="0"/>
              <a:t> </a:t>
            </a:r>
            <a:r>
              <a:rPr spc="-5" dirty="0"/>
              <a:t>characteristics,</a:t>
            </a:r>
            <a:r>
              <a:rPr spc="20" dirty="0"/>
              <a:t> </a:t>
            </a:r>
            <a:r>
              <a:rPr spc="-5" dirty="0"/>
              <a:t>decide</a:t>
            </a:r>
            <a:r>
              <a:rPr spc="20" dirty="0"/>
              <a:t> </a:t>
            </a:r>
            <a:r>
              <a:rPr dirty="0"/>
              <a:t>on</a:t>
            </a:r>
            <a:r>
              <a:rPr spc="-5" dirty="0"/>
              <a:t> the</a:t>
            </a:r>
            <a:r>
              <a:rPr spc="5" dirty="0"/>
              <a:t> </a:t>
            </a:r>
            <a:r>
              <a:rPr spc="-5" dirty="0"/>
              <a:t>frequency</a:t>
            </a:r>
            <a:r>
              <a:rPr spc="10" dirty="0"/>
              <a:t> </a:t>
            </a:r>
            <a:r>
              <a:rPr dirty="0"/>
              <a:t>&amp; period</a:t>
            </a:r>
            <a:r>
              <a:rPr spc="-5" dirty="0"/>
              <a:t> (day,</a:t>
            </a:r>
            <a:r>
              <a:rPr dirty="0"/>
              <a:t> week</a:t>
            </a:r>
            <a:r>
              <a:rPr spc="5" dirty="0"/>
              <a:t> </a:t>
            </a:r>
            <a:r>
              <a:rPr dirty="0"/>
              <a:t>or</a:t>
            </a:r>
            <a:r>
              <a:rPr spc="-10" dirty="0"/>
              <a:t> </a:t>
            </a:r>
            <a:r>
              <a:rPr spc="-5" dirty="0"/>
              <a:t>month)</a:t>
            </a:r>
            <a:r>
              <a:rPr dirty="0"/>
              <a:t> as well as</a:t>
            </a:r>
          </a:p>
          <a:p>
            <a:pPr marL="365125">
              <a:lnSpc>
                <a:spcPct val="100000"/>
              </a:lnSpc>
              <a:spcBef>
                <a:spcPts val="840"/>
              </a:spcBef>
            </a:pPr>
            <a:r>
              <a:rPr spc="-5" dirty="0"/>
              <a:t>horizon</a:t>
            </a:r>
            <a:r>
              <a:rPr spc="-30" dirty="0"/>
              <a:t> </a:t>
            </a:r>
            <a:r>
              <a:rPr spc="-5" dirty="0"/>
              <a:t>(month,</a:t>
            </a:r>
            <a:r>
              <a:rPr spc="10" dirty="0"/>
              <a:t> </a:t>
            </a:r>
            <a:r>
              <a:rPr dirty="0"/>
              <a:t>13</a:t>
            </a:r>
            <a:r>
              <a:rPr spc="-20" dirty="0"/>
              <a:t> </a:t>
            </a:r>
            <a:r>
              <a:rPr dirty="0"/>
              <a:t>weeks </a:t>
            </a:r>
            <a:r>
              <a:rPr spc="-5" dirty="0"/>
              <a:t>or</a:t>
            </a:r>
            <a:r>
              <a:rPr spc="-25" dirty="0"/>
              <a:t> </a:t>
            </a:r>
            <a:r>
              <a:rPr dirty="0"/>
              <a:t>6</a:t>
            </a:r>
            <a:r>
              <a:rPr spc="-15" dirty="0"/>
              <a:t> </a:t>
            </a:r>
            <a:r>
              <a:rPr spc="-5" dirty="0"/>
              <a:t>months).</a:t>
            </a:r>
          </a:p>
          <a:p>
            <a:pPr marL="36576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65125" algn="l"/>
                <a:tab pos="365760" algn="l"/>
              </a:tabLst>
            </a:pPr>
            <a:r>
              <a:rPr spc="-5" dirty="0"/>
              <a:t>Develop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dirty="0"/>
              <a:t>format,</a:t>
            </a:r>
            <a:r>
              <a:rPr spc="-20" dirty="0"/>
              <a:t> </a:t>
            </a:r>
            <a:r>
              <a:rPr dirty="0"/>
              <a:t>with</a:t>
            </a:r>
            <a:r>
              <a:rPr spc="5" dirty="0"/>
              <a:t> </a:t>
            </a:r>
            <a:r>
              <a:rPr spc="-5" dirty="0"/>
              <a:t>items</a:t>
            </a:r>
            <a:r>
              <a:rPr spc="10" dirty="0"/>
              <a:t> </a:t>
            </a:r>
            <a:r>
              <a:rPr spc="-5" dirty="0"/>
              <a:t>appropriate</a:t>
            </a:r>
            <a:r>
              <a:rPr spc="25" dirty="0"/>
              <a:t> </a:t>
            </a:r>
            <a:r>
              <a:rPr dirty="0"/>
              <a:t>for</a:t>
            </a:r>
            <a:r>
              <a:rPr spc="-10" dirty="0"/>
              <a:t> </a:t>
            </a:r>
            <a:r>
              <a:rPr dirty="0"/>
              <a:t>your</a:t>
            </a:r>
            <a:r>
              <a:rPr spc="-5" dirty="0"/>
              <a:t> business,</a:t>
            </a:r>
            <a:r>
              <a:rPr spc="25" dirty="0"/>
              <a:t> </a:t>
            </a:r>
            <a:r>
              <a:rPr spc="-5" dirty="0"/>
              <a:t>which</a:t>
            </a:r>
            <a:r>
              <a:rPr spc="-10" dirty="0"/>
              <a:t> </a:t>
            </a:r>
            <a:r>
              <a:rPr dirty="0"/>
              <a:t>will</a:t>
            </a:r>
            <a:r>
              <a:rPr spc="10" dirty="0"/>
              <a:t> </a:t>
            </a:r>
            <a:r>
              <a:rPr spc="-5" dirty="0"/>
              <a:t>be</a:t>
            </a:r>
            <a:r>
              <a:rPr spc="10" dirty="0"/>
              <a:t> </a:t>
            </a:r>
            <a:r>
              <a:rPr spc="-5" dirty="0"/>
              <a:t>used</a:t>
            </a:r>
            <a:r>
              <a:rPr dirty="0"/>
              <a:t> for</a:t>
            </a:r>
            <a:r>
              <a:rPr spc="-15" dirty="0"/>
              <a:t> </a:t>
            </a:r>
            <a:r>
              <a:rPr spc="-5" dirty="0"/>
              <a:t>developing</a:t>
            </a:r>
            <a:r>
              <a:rPr spc="20" dirty="0"/>
              <a:t> </a:t>
            </a:r>
            <a:r>
              <a:rPr spc="-5" dirty="0"/>
              <a:t>the</a:t>
            </a:r>
          </a:p>
          <a:p>
            <a:pPr marL="365125">
              <a:lnSpc>
                <a:spcPct val="100000"/>
              </a:lnSpc>
              <a:spcBef>
                <a:spcPts val="840"/>
              </a:spcBef>
            </a:pPr>
            <a:r>
              <a:rPr spc="-5" dirty="0"/>
              <a:t>projection.</a:t>
            </a:r>
          </a:p>
          <a:p>
            <a:pPr marL="365125" marR="5080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65125" algn="l"/>
                <a:tab pos="365760" algn="l"/>
              </a:tabLst>
            </a:pPr>
            <a:r>
              <a:rPr dirty="0"/>
              <a:t>A </a:t>
            </a:r>
            <a:r>
              <a:rPr spc="-5" dirty="0"/>
              <a:t>projected</a:t>
            </a:r>
            <a:r>
              <a:rPr spc="5" dirty="0"/>
              <a:t> </a:t>
            </a:r>
            <a:r>
              <a:rPr spc="-5" dirty="0"/>
              <a:t>cash</a:t>
            </a:r>
            <a:r>
              <a:rPr spc="5" dirty="0"/>
              <a:t> </a:t>
            </a:r>
            <a:r>
              <a:rPr dirty="0"/>
              <a:t>flow</a:t>
            </a:r>
            <a:r>
              <a:rPr spc="-20" dirty="0"/>
              <a:t> </a:t>
            </a:r>
            <a:r>
              <a:rPr spc="-5" dirty="0"/>
              <a:t>begins</a:t>
            </a:r>
            <a:r>
              <a:rPr spc="10" dirty="0"/>
              <a:t> </a:t>
            </a:r>
            <a:r>
              <a:rPr dirty="0"/>
              <a:t>with </a:t>
            </a:r>
            <a:r>
              <a:rPr spc="-5" dirty="0"/>
              <a:t>the</a:t>
            </a:r>
            <a:r>
              <a:rPr spc="5" dirty="0"/>
              <a:t> </a:t>
            </a:r>
            <a:r>
              <a:rPr dirty="0"/>
              <a:t>existing</a:t>
            </a:r>
            <a:r>
              <a:rPr spc="20" dirty="0"/>
              <a:t> </a:t>
            </a:r>
            <a:r>
              <a:rPr spc="-5" dirty="0"/>
              <a:t>cash</a:t>
            </a:r>
            <a:r>
              <a:rPr spc="5" dirty="0"/>
              <a:t> </a:t>
            </a:r>
            <a:r>
              <a:rPr spc="-5" dirty="0"/>
              <a:t>balance</a:t>
            </a:r>
            <a:r>
              <a:rPr spc="5" dirty="0"/>
              <a:t> </a:t>
            </a:r>
            <a:r>
              <a:rPr dirty="0"/>
              <a:t>for</a:t>
            </a:r>
            <a:r>
              <a:rPr spc="-1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business.</a:t>
            </a:r>
            <a:r>
              <a:rPr spc="15" dirty="0"/>
              <a:t> </a:t>
            </a:r>
            <a:r>
              <a:rPr spc="-5" dirty="0"/>
              <a:t>It</a:t>
            </a:r>
            <a:r>
              <a:rPr spc="5" dirty="0"/>
              <a:t> </a:t>
            </a:r>
            <a:r>
              <a:rPr spc="-5" dirty="0"/>
              <a:t>then</a:t>
            </a:r>
            <a:r>
              <a:rPr spc="10" dirty="0"/>
              <a:t> </a:t>
            </a:r>
            <a:r>
              <a:rPr dirty="0"/>
              <a:t>lists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sources</a:t>
            </a:r>
            <a:r>
              <a:rPr dirty="0"/>
              <a:t> </a:t>
            </a:r>
            <a:r>
              <a:rPr spc="-5" dirty="0"/>
              <a:t>of </a:t>
            </a:r>
            <a:r>
              <a:rPr dirty="0"/>
              <a:t> inflow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anticipated</a:t>
            </a:r>
            <a:r>
              <a:rPr spc="40" dirty="0"/>
              <a:t> </a:t>
            </a:r>
            <a:r>
              <a:rPr spc="-5" dirty="0"/>
              <a:t>payment</a:t>
            </a:r>
            <a:r>
              <a:rPr spc="20" dirty="0"/>
              <a:t> </a:t>
            </a:r>
            <a:r>
              <a:rPr spc="-5" dirty="0"/>
              <a:t>dates.</a:t>
            </a:r>
            <a:r>
              <a:rPr spc="15" dirty="0"/>
              <a:t> </a:t>
            </a:r>
            <a:r>
              <a:rPr dirty="0"/>
              <a:t>For</a:t>
            </a:r>
            <a:r>
              <a:rPr spc="-20" dirty="0"/>
              <a:t> </a:t>
            </a:r>
            <a:r>
              <a:rPr dirty="0"/>
              <a:t>example,</a:t>
            </a:r>
            <a:r>
              <a:rPr spc="5" dirty="0"/>
              <a:t> </a:t>
            </a:r>
            <a:r>
              <a:rPr dirty="0"/>
              <a:t>if you</a:t>
            </a:r>
            <a:r>
              <a:rPr spc="-5" dirty="0"/>
              <a:t> supply</a:t>
            </a:r>
            <a:r>
              <a:rPr spc="10" dirty="0"/>
              <a:t> </a:t>
            </a:r>
            <a:r>
              <a:rPr dirty="0"/>
              <a:t>goods</a:t>
            </a:r>
            <a:r>
              <a:rPr spc="5" dirty="0"/>
              <a:t> </a:t>
            </a:r>
            <a:r>
              <a:rPr spc="-5" dirty="0"/>
              <a:t>on credit,</a:t>
            </a:r>
            <a:r>
              <a:rPr spc="5" dirty="0"/>
              <a:t> </a:t>
            </a:r>
            <a:r>
              <a:rPr dirty="0"/>
              <a:t>you</a:t>
            </a:r>
            <a:r>
              <a:rPr spc="-5" dirty="0"/>
              <a:t> </a:t>
            </a:r>
            <a:r>
              <a:rPr dirty="0"/>
              <a:t>will</a:t>
            </a:r>
            <a:r>
              <a:rPr spc="10" dirty="0"/>
              <a:t> </a:t>
            </a:r>
            <a:r>
              <a:rPr spc="-5" dirty="0"/>
              <a:t>know </a:t>
            </a:r>
            <a:r>
              <a:rPr dirty="0"/>
              <a:t>at</a:t>
            </a:r>
            <a:r>
              <a:rPr spc="5" dirty="0"/>
              <a:t> </a:t>
            </a:r>
            <a:r>
              <a:rPr dirty="0"/>
              <a:t>the </a:t>
            </a:r>
            <a:r>
              <a:rPr spc="5" dirty="0"/>
              <a:t> </a:t>
            </a:r>
            <a:r>
              <a:rPr spc="-5" dirty="0"/>
              <a:t>start</a:t>
            </a:r>
            <a:r>
              <a:rPr spc="10" dirty="0"/>
              <a:t> </a:t>
            </a:r>
            <a:r>
              <a:rPr spc="-5" dirty="0"/>
              <a:t>of February that</a:t>
            </a:r>
            <a:r>
              <a:rPr spc="15" dirty="0"/>
              <a:t> </a:t>
            </a:r>
            <a:r>
              <a:rPr dirty="0"/>
              <a:t>you</a:t>
            </a:r>
            <a:r>
              <a:rPr spc="-5" dirty="0"/>
              <a:t> </a:t>
            </a:r>
            <a:r>
              <a:rPr dirty="0"/>
              <a:t>will</a:t>
            </a:r>
            <a:r>
              <a:rPr spc="10" dirty="0"/>
              <a:t> </a:t>
            </a:r>
            <a:r>
              <a:rPr spc="-5" dirty="0"/>
              <a:t>receive </a:t>
            </a:r>
            <a:r>
              <a:rPr dirty="0"/>
              <a:t>a</a:t>
            </a:r>
            <a:r>
              <a:rPr spc="10" dirty="0"/>
              <a:t> </a:t>
            </a:r>
            <a:r>
              <a:rPr dirty="0"/>
              <a:t>certain </a:t>
            </a:r>
            <a:r>
              <a:rPr spc="-5" dirty="0"/>
              <a:t>amount</a:t>
            </a:r>
            <a:r>
              <a:rPr spc="5" dirty="0"/>
              <a:t> </a:t>
            </a:r>
            <a:r>
              <a:rPr spc="-5" dirty="0"/>
              <a:t>during</a:t>
            </a:r>
            <a:r>
              <a:rPr spc="5" dirty="0"/>
              <a:t> </a:t>
            </a:r>
            <a:r>
              <a:rPr dirty="0"/>
              <a:t>the</a:t>
            </a:r>
            <a:r>
              <a:rPr spc="20" dirty="0"/>
              <a:t> </a:t>
            </a:r>
            <a:r>
              <a:rPr spc="-5" dirty="0"/>
              <a:t>month</a:t>
            </a:r>
            <a:r>
              <a:rPr spc="-10" dirty="0"/>
              <a:t> </a:t>
            </a:r>
            <a:r>
              <a:rPr spc="-5" dirty="0"/>
              <a:t>covering</a:t>
            </a:r>
            <a:r>
              <a:rPr spc="10" dirty="0"/>
              <a:t> </a:t>
            </a:r>
            <a:r>
              <a:rPr spc="-5" dirty="0"/>
              <a:t>sales</a:t>
            </a:r>
            <a:r>
              <a:rPr spc="5" dirty="0"/>
              <a:t> </a:t>
            </a:r>
            <a:r>
              <a:rPr dirty="0"/>
              <a:t>from</a:t>
            </a:r>
            <a:r>
              <a:rPr spc="-30" dirty="0"/>
              <a:t> </a:t>
            </a:r>
            <a:r>
              <a:rPr spc="-5" dirty="0"/>
              <a:t>January</a:t>
            </a:r>
            <a:r>
              <a:rPr spc="45" dirty="0"/>
              <a:t> </a:t>
            </a:r>
            <a:r>
              <a:rPr dirty="0"/>
              <a:t>– </a:t>
            </a:r>
            <a:r>
              <a:rPr spc="5" dirty="0"/>
              <a:t> </a:t>
            </a:r>
            <a:r>
              <a:rPr spc="-5" dirty="0"/>
              <a:t>based</a:t>
            </a:r>
            <a:r>
              <a:rPr spc="5" dirty="0"/>
              <a:t> </a:t>
            </a:r>
            <a:r>
              <a:rPr spc="-5" dirty="0"/>
              <a:t>on</a:t>
            </a:r>
            <a:r>
              <a:rPr dirty="0"/>
              <a:t> </a:t>
            </a:r>
            <a:r>
              <a:rPr spc="-5" dirty="0"/>
              <a:t>credit</a:t>
            </a:r>
            <a:r>
              <a:rPr spc="10" dirty="0"/>
              <a:t> </a:t>
            </a:r>
            <a:r>
              <a:rPr dirty="0"/>
              <a:t>terms.</a:t>
            </a:r>
            <a:r>
              <a:rPr spc="5" dirty="0"/>
              <a:t> </a:t>
            </a:r>
            <a:r>
              <a:rPr dirty="0"/>
              <a:t>You</a:t>
            </a:r>
            <a:r>
              <a:rPr spc="-5" dirty="0"/>
              <a:t> may</a:t>
            </a:r>
            <a:r>
              <a:rPr dirty="0"/>
              <a:t> </a:t>
            </a:r>
            <a:r>
              <a:rPr spc="-5" dirty="0"/>
              <a:t>have</a:t>
            </a:r>
            <a:r>
              <a:rPr spc="10" dirty="0"/>
              <a:t> </a:t>
            </a:r>
            <a:r>
              <a:rPr spc="-5" dirty="0"/>
              <a:t>other</a:t>
            </a:r>
            <a:r>
              <a:rPr spc="15" dirty="0"/>
              <a:t> </a:t>
            </a:r>
            <a:r>
              <a:rPr dirty="0"/>
              <a:t>inflows</a:t>
            </a:r>
            <a:r>
              <a:rPr spc="5" dirty="0"/>
              <a:t> </a:t>
            </a:r>
            <a:r>
              <a:rPr dirty="0"/>
              <a:t>– </a:t>
            </a:r>
            <a:r>
              <a:rPr spc="-5" dirty="0"/>
              <a:t>interest</a:t>
            </a:r>
            <a:r>
              <a:rPr spc="25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your</a:t>
            </a:r>
            <a:r>
              <a:rPr spc="5" dirty="0"/>
              <a:t> </a:t>
            </a:r>
            <a:r>
              <a:rPr spc="-5" dirty="0"/>
              <a:t>deposits,</a:t>
            </a:r>
            <a:r>
              <a:rPr spc="15" dirty="0"/>
              <a:t> </a:t>
            </a:r>
            <a:r>
              <a:rPr spc="-5" dirty="0"/>
              <a:t>sale</a:t>
            </a:r>
            <a:r>
              <a:rPr spc="1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scrap,</a:t>
            </a:r>
            <a:r>
              <a:rPr dirty="0"/>
              <a:t> </a:t>
            </a:r>
            <a:r>
              <a:rPr spc="-5" dirty="0"/>
              <a:t>rent</a:t>
            </a:r>
            <a:r>
              <a:rPr spc="5" dirty="0"/>
              <a:t> </a:t>
            </a:r>
            <a:r>
              <a:rPr spc="-5" dirty="0"/>
              <a:t>from</a:t>
            </a:r>
            <a:r>
              <a:rPr spc="-25" dirty="0"/>
              <a:t> </a:t>
            </a:r>
            <a:r>
              <a:rPr spc="-5" dirty="0"/>
              <a:t>space </a:t>
            </a:r>
            <a:r>
              <a:rPr spc="-300" dirty="0"/>
              <a:t> </a:t>
            </a:r>
            <a:r>
              <a:rPr spc="-5" dirty="0"/>
              <a:t>sub-let</a:t>
            </a:r>
            <a:r>
              <a:rPr dirty="0"/>
              <a:t> </a:t>
            </a:r>
            <a:r>
              <a:rPr spc="-5" dirty="0"/>
              <a:t>etc. In</a:t>
            </a:r>
            <a:r>
              <a:rPr dirty="0"/>
              <a:t> </a:t>
            </a:r>
            <a:r>
              <a:rPr spc="-5" dirty="0"/>
              <a:t>this</a:t>
            </a:r>
            <a:r>
              <a:rPr spc="10" dirty="0"/>
              <a:t> </a:t>
            </a:r>
            <a:r>
              <a:rPr spc="-5" dirty="0"/>
              <a:t>manner,</a:t>
            </a:r>
            <a:r>
              <a:rPr dirty="0"/>
              <a:t> you</a:t>
            </a:r>
            <a:r>
              <a:rPr spc="-15" dirty="0"/>
              <a:t> </a:t>
            </a:r>
            <a:r>
              <a:rPr spc="-5" dirty="0"/>
              <a:t>add</a:t>
            </a:r>
            <a:r>
              <a:rPr dirty="0"/>
              <a:t> </a:t>
            </a:r>
            <a:r>
              <a:rPr spc="-5" dirty="0"/>
              <a:t>up</a:t>
            </a:r>
            <a:r>
              <a:rPr dirty="0"/>
              <a:t> all</a:t>
            </a:r>
            <a:r>
              <a:rPr spc="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inflows.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F7F4374-1106-4515-A696-03423443E71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153400" cy="2907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statement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looks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forthcoming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expenditure.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Some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fixed,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regular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sum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such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staff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costs.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expenses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known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only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payable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certain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times,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taxes.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variable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costs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such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buying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materials.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payment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dates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variable, 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usually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safest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 work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basis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you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pay suppliers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endParaRPr sz="1400">
              <a:latin typeface="Calibri"/>
              <a:cs typeface="Calibri"/>
            </a:endParaRPr>
          </a:p>
          <a:p>
            <a:pPr marL="354965" marR="751205">
              <a:lnSpc>
                <a:spcPct val="150000"/>
              </a:lnSpc>
              <a:spcBef>
                <a:spcPts val="5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soon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possible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receive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payment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until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last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possible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date.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short, be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conservative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your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assumptions.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Adding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outflows then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enables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you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arrive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surplus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deficit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period.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combined</a:t>
            </a:r>
            <a:endParaRPr sz="1400">
              <a:latin typeface="Calibri"/>
              <a:cs typeface="Calibri"/>
            </a:endParaRPr>
          </a:p>
          <a:p>
            <a:pPr marL="354965" marR="195580">
              <a:lnSpc>
                <a:spcPct val="150000"/>
              </a:lnSpc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opening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balance,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leads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deriving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closing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balance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 becomes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opening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balance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next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period.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A17F8B89-6C16-44F6-9687-C8E6AE267EC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5969" y="1858731"/>
            <a:ext cx="7049134" cy="142875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819"/>
              </a:spcBef>
            </a:pPr>
            <a:r>
              <a:rPr spc="-5" dirty="0"/>
              <a:t>THANKING</a:t>
            </a:r>
            <a:r>
              <a:rPr spc="-25" dirty="0"/>
              <a:t> </a:t>
            </a:r>
            <a:r>
              <a:rPr spc="-5" dirty="0"/>
              <a:t>YOU</a:t>
            </a:r>
          </a:p>
          <a:p>
            <a:pPr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1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EDUCATIONAL</a:t>
            </a:r>
            <a:r>
              <a:rPr spc="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F4DAF86A-FD12-47D7-A858-3DC47DFEFBA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30492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FINANCIAL</a:t>
            </a:r>
            <a:r>
              <a:rPr sz="2200" b="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MANAGEMENT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97438"/>
            <a:ext cx="8104505" cy="31819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22860" indent="-342900">
              <a:lnSpc>
                <a:spcPct val="114999"/>
              </a:lnSpc>
              <a:spcBef>
                <a:spcPts val="10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Financial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Management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means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planning,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organizing,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directing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controlling</a:t>
            </a:r>
            <a:r>
              <a:rPr sz="1800" spc="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financial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activities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such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as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procurement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utilization</a:t>
            </a:r>
            <a:r>
              <a:rPr sz="1800" spc="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funds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enterprise.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It </a:t>
            </a:r>
            <a:r>
              <a:rPr sz="1800" spc="-39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means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applying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general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management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principles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financial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resources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enterprise.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Main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objective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financial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management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maximization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shareholder‘s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wealth.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It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325"/>
              </a:spcBef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strives</a:t>
            </a:r>
            <a:r>
              <a:rPr sz="1800" spc="-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achieve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it by:</a:t>
            </a:r>
            <a:endParaRPr sz="1800">
              <a:latin typeface="Calibri"/>
              <a:cs typeface="Calibri"/>
            </a:endParaRPr>
          </a:p>
          <a:p>
            <a:pPr marL="237490" indent="-225425">
              <a:lnSpc>
                <a:spcPct val="100000"/>
              </a:lnSpc>
              <a:spcBef>
                <a:spcPts val="325"/>
              </a:spcBef>
              <a:buAutoNum type="arabicPeriod"/>
              <a:tabLst>
                <a:tab pos="238125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Ensuring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regular and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adequate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supply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funds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 the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concern.</a:t>
            </a:r>
            <a:endParaRPr sz="1800">
              <a:latin typeface="Calibri"/>
              <a:cs typeface="Calibri"/>
            </a:endParaRPr>
          </a:p>
          <a:p>
            <a:pPr marL="237490" indent="-225425">
              <a:lnSpc>
                <a:spcPct val="100000"/>
              </a:lnSpc>
              <a:spcBef>
                <a:spcPts val="325"/>
              </a:spcBef>
              <a:buAutoNum type="arabicPeriod"/>
              <a:tabLst>
                <a:tab pos="238125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Ensuring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adequate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returns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shareholders.</a:t>
            </a:r>
            <a:endParaRPr sz="1800">
              <a:latin typeface="Calibri"/>
              <a:cs typeface="Calibri"/>
            </a:endParaRPr>
          </a:p>
          <a:p>
            <a:pPr marL="237490" indent="-225425">
              <a:lnSpc>
                <a:spcPct val="100000"/>
              </a:lnSpc>
              <a:spcBef>
                <a:spcPts val="325"/>
              </a:spcBef>
              <a:buAutoNum type="arabicPeriod"/>
              <a:tabLst>
                <a:tab pos="238125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Ensuring</a:t>
            </a:r>
            <a:r>
              <a:rPr sz="1800" spc="-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optimum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funds</a:t>
            </a:r>
            <a:r>
              <a:rPr sz="1800" spc="-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utilization.</a:t>
            </a:r>
            <a:endParaRPr sz="1800">
              <a:latin typeface="Calibri"/>
              <a:cs typeface="Calibri"/>
            </a:endParaRPr>
          </a:p>
          <a:p>
            <a:pPr marL="237490" indent="-225425">
              <a:lnSpc>
                <a:spcPct val="100000"/>
              </a:lnSpc>
              <a:spcBef>
                <a:spcPts val="320"/>
              </a:spcBef>
              <a:buAutoNum type="arabicPeriod"/>
              <a:tabLst>
                <a:tab pos="238125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Planning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sound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capital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structure.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464FDE68-3947-4457-84F8-8F9800D4579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5167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PROCESS</a:t>
            </a:r>
            <a:r>
              <a:rPr sz="2200" b="0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5" dirty="0">
                <a:solidFill>
                  <a:srgbClr val="FF0000"/>
                </a:solidFill>
                <a:latin typeface="Calibri"/>
                <a:cs typeface="Calibri"/>
              </a:rPr>
              <a:t>OF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FINANCIAL</a:t>
            </a:r>
            <a:r>
              <a:rPr sz="2200" b="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MANAGEMENT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97438"/>
            <a:ext cx="8205470" cy="286639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1800" b="1" spc="-5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r>
              <a:rPr sz="1800" b="1" spc="-5" dirty="0">
                <a:solidFill>
                  <a:srgbClr val="585858"/>
                </a:solidFill>
                <a:latin typeface="Calibri"/>
                <a:cs typeface="Calibri"/>
              </a:rPr>
              <a:t>)</a:t>
            </a:r>
            <a:r>
              <a:rPr sz="1800" b="1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585858"/>
                </a:solidFill>
                <a:latin typeface="Calibri"/>
                <a:cs typeface="Calibri"/>
              </a:rPr>
              <a:t>Financial</a:t>
            </a:r>
            <a:r>
              <a:rPr sz="1800" b="1" spc="-5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85858"/>
                </a:solidFill>
                <a:latin typeface="Calibri"/>
                <a:cs typeface="Calibri"/>
              </a:rPr>
              <a:t>planning</a:t>
            </a:r>
            <a:endParaRPr sz="1800">
              <a:latin typeface="Calibri"/>
              <a:cs typeface="Calibri"/>
            </a:endParaRPr>
          </a:p>
          <a:p>
            <a:pPr marL="354965" marR="288925" indent="-342900">
              <a:lnSpc>
                <a:spcPct val="114999"/>
              </a:lnSpc>
              <a:spcBef>
                <a:spcPts val="5"/>
              </a:spcBef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Management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need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ensure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that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enough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funding</a:t>
            </a:r>
            <a:r>
              <a:rPr sz="1800" spc="2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available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at the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right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time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 </a:t>
            </a:r>
            <a:r>
              <a:rPr sz="1800" spc="-39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meet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needs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business.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1800" b="1" dirty="0">
                <a:solidFill>
                  <a:srgbClr val="585858"/>
                </a:solidFill>
                <a:latin typeface="Calibri"/>
                <a:cs typeface="Calibri"/>
              </a:rPr>
              <a:t>2)</a:t>
            </a:r>
            <a:r>
              <a:rPr sz="1800" b="1" spc="-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85858"/>
                </a:solidFill>
                <a:latin typeface="Calibri"/>
                <a:cs typeface="Calibri"/>
              </a:rPr>
              <a:t>Financial</a:t>
            </a:r>
            <a:r>
              <a:rPr sz="1800" b="1" spc="-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585858"/>
                </a:solidFill>
                <a:latin typeface="Calibri"/>
                <a:cs typeface="Calibri"/>
              </a:rPr>
              <a:t>control</a:t>
            </a:r>
            <a:endParaRPr sz="1800">
              <a:latin typeface="Calibri"/>
              <a:cs typeface="Calibri"/>
            </a:endParaRPr>
          </a:p>
          <a:p>
            <a:pPr marL="354965" marR="5080" indent="-342900">
              <a:lnSpc>
                <a:spcPct val="114999"/>
              </a:lnSpc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Financial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control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 critically</a:t>
            </a:r>
            <a:r>
              <a:rPr sz="1800" spc="3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important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activity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help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business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ensure that</a:t>
            </a:r>
            <a:r>
              <a:rPr sz="1800" spc="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the </a:t>
            </a:r>
            <a:r>
              <a:rPr sz="1800" spc="-39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business</a:t>
            </a:r>
            <a:r>
              <a:rPr sz="1800" spc="-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meeting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its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objectives.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1800" b="1" dirty="0">
                <a:solidFill>
                  <a:srgbClr val="585858"/>
                </a:solidFill>
                <a:latin typeface="Calibri"/>
                <a:cs typeface="Calibri"/>
              </a:rPr>
              <a:t>3)</a:t>
            </a:r>
            <a:r>
              <a:rPr sz="1800" b="1" spc="-3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85858"/>
                </a:solidFill>
                <a:latin typeface="Calibri"/>
                <a:cs typeface="Calibri"/>
              </a:rPr>
              <a:t>Financial</a:t>
            </a:r>
            <a:r>
              <a:rPr sz="1800" b="1" spc="-4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585858"/>
                </a:solidFill>
                <a:latin typeface="Calibri"/>
                <a:cs typeface="Calibri"/>
              </a:rPr>
              <a:t>decision-making</a:t>
            </a:r>
            <a:endParaRPr sz="1800">
              <a:latin typeface="Calibri"/>
              <a:cs typeface="Calibri"/>
            </a:endParaRPr>
          </a:p>
          <a:p>
            <a:pPr marL="354965" marR="420370" indent="-342900">
              <a:lnSpc>
                <a:spcPct val="114999"/>
              </a:lnSpc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key aspects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financial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decision-making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relate</a:t>
            </a:r>
            <a:r>
              <a:rPr sz="1800" spc="1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sz="1800" spc="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investment,</a:t>
            </a:r>
            <a:r>
              <a:rPr sz="18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financing</a:t>
            </a:r>
            <a:r>
              <a:rPr sz="1800" spc="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85858"/>
                </a:solidFill>
                <a:latin typeface="Calibri"/>
                <a:cs typeface="Calibri"/>
              </a:rPr>
              <a:t>and </a:t>
            </a:r>
            <a:r>
              <a:rPr sz="1800" spc="-39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585858"/>
                </a:solidFill>
                <a:latin typeface="Calibri"/>
                <a:cs typeface="Calibri"/>
              </a:rPr>
              <a:t>dividends.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608E07DC-2BF4-402B-840E-121BDD9CEA3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1631857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US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BE5CC2CF-78C1-4630-A4AD-69ECB17081D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1344</Words>
  <Application>Microsoft Office PowerPoint</Application>
  <PresentationFormat>On-screen Show (16:9)</PresentationFormat>
  <Paragraphs>99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Microsoft Sans Serif</vt:lpstr>
      <vt:lpstr>Wingdings</vt:lpstr>
      <vt:lpstr>Office Theme</vt:lpstr>
      <vt:lpstr>CASH FLOW PROJECTION AND FINANCIAL  MANAGEMENT</vt:lpstr>
      <vt:lpstr>CASH FLOW PROJECTION - NEEDS</vt:lpstr>
      <vt:lpstr>FREQUENCY AND PERIOD OF PREPARING CASH FLOW PROJECTIONS</vt:lpstr>
      <vt:lpstr>STEPS TO DEVELOP A CASH FLOW PROJECTION</vt:lpstr>
      <vt:lpstr>PowerPoint Presentation</vt:lpstr>
      <vt:lpstr>THANKING YOU ODM EDUCATIONAL GROUP</vt:lpstr>
      <vt:lpstr>FINANCIAL MANAGEMENT</vt:lpstr>
      <vt:lpstr>PROCESS OF FINANCIAL MANAGEMENT</vt:lpstr>
      <vt:lpstr>PowerPoint Presentation</vt:lpstr>
      <vt:lpstr>BUDGETING</vt:lpstr>
      <vt:lpstr>TYPES OF BUDGET</vt:lpstr>
      <vt:lpstr>PowerPoint Presentation</vt:lpstr>
      <vt:lpstr>PowerPoint Presentation</vt:lpstr>
      <vt:lpstr>BUDGETING AS A PROCESS</vt:lpstr>
      <vt:lpstr>BENEFITS OF BUDGETING</vt:lpstr>
      <vt:lpstr>COST OF BUDGETING AND ITS FORMS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2022-04-06T03:14:04Z</dcterms:created>
  <dcterms:modified xsi:type="dcterms:W3CDTF">2022-04-11T06:11:39Z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