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3369" y="1187253"/>
            <a:ext cx="8157260" cy="2277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31770" y="1661286"/>
            <a:ext cx="37458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BREAK-</a:t>
            </a:r>
            <a:r>
              <a:rPr sz="3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EVEN</a:t>
            </a:r>
            <a:r>
              <a:rPr sz="3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ANALYSIS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7157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7378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(ENTREPRENEUR) </a:t>
            </a:r>
            <a:r>
              <a:rPr sz="1400" b="1" spc="-38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BUSINESS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ARITHMETIC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6187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BREAK-EVEN</a:t>
            </a:r>
            <a:r>
              <a:rPr sz="2200" b="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ANALYSIS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6703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66395" algn="l"/>
                <a:tab pos="367030" algn="l"/>
              </a:tabLst>
            </a:pPr>
            <a:r>
              <a:rPr spc="-5" dirty="0"/>
              <a:t>This</a:t>
            </a:r>
            <a:r>
              <a:rPr spc="10" dirty="0"/>
              <a:t> </a:t>
            </a:r>
            <a:r>
              <a:rPr dirty="0"/>
              <a:t>analysis</a:t>
            </a:r>
            <a:r>
              <a:rPr spc="10" dirty="0"/>
              <a:t> </a:t>
            </a:r>
            <a:r>
              <a:rPr dirty="0"/>
              <a:t>refers</a:t>
            </a:r>
            <a:r>
              <a:rPr spc="-5" dirty="0"/>
              <a:t> </a:t>
            </a:r>
            <a:r>
              <a:rPr dirty="0"/>
              <a:t>to a</a:t>
            </a:r>
            <a:r>
              <a:rPr spc="-5" dirty="0"/>
              <a:t> system</a:t>
            </a:r>
            <a:r>
              <a:rPr spc="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determination</a:t>
            </a:r>
            <a:r>
              <a:rPr spc="2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that</a:t>
            </a:r>
            <a:r>
              <a:rPr spc="20" dirty="0"/>
              <a:t> </a:t>
            </a:r>
            <a:r>
              <a:rPr dirty="0"/>
              <a:t>level</a:t>
            </a:r>
            <a:r>
              <a:rPr spc="1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activity</a:t>
            </a:r>
            <a:r>
              <a:rPr spc="25" dirty="0"/>
              <a:t> </a:t>
            </a:r>
            <a:r>
              <a:rPr dirty="0"/>
              <a:t>where</a:t>
            </a:r>
            <a:r>
              <a:rPr spc="-5" dirty="0"/>
              <a:t> </a:t>
            </a:r>
            <a:r>
              <a:rPr dirty="0"/>
              <a:t>total</a:t>
            </a:r>
            <a:r>
              <a:rPr spc="15" dirty="0"/>
              <a:t> </a:t>
            </a:r>
            <a:r>
              <a:rPr spc="-5" dirty="0"/>
              <a:t>cost equals</a:t>
            </a:r>
            <a:r>
              <a:rPr spc="10" dirty="0"/>
              <a:t> </a:t>
            </a:r>
            <a:r>
              <a:rPr dirty="0"/>
              <a:t>total</a:t>
            </a:r>
            <a:r>
              <a:rPr spc="15" dirty="0"/>
              <a:t> </a:t>
            </a:r>
            <a:r>
              <a:rPr spc="-5" dirty="0"/>
              <a:t>selling</a:t>
            </a:r>
          </a:p>
          <a:p>
            <a:pPr marL="366395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price.</a:t>
            </a:r>
          </a:p>
          <a:p>
            <a:pPr marL="36703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66395" algn="l"/>
                <a:tab pos="367030" algn="l"/>
              </a:tabLst>
            </a:pPr>
            <a:r>
              <a:rPr spc="-5" dirty="0"/>
              <a:t>It</a:t>
            </a:r>
            <a:r>
              <a:rPr spc="10" dirty="0"/>
              <a:t> </a:t>
            </a:r>
            <a:r>
              <a:rPr spc="-5" dirty="0"/>
              <a:t>portrays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relationship</a:t>
            </a:r>
            <a:r>
              <a:rPr spc="20" dirty="0"/>
              <a:t> </a:t>
            </a:r>
            <a:r>
              <a:rPr spc="-5" dirty="0"/>
              <a:t>between</a:t>
            </a:r>
            <a:r>
              <a:rPr spc="20" dirty="0"/>
              <a:t> </a:t>
            </a:r>
            <a:r>
              <a:rPr spc="-5" dirty="0"/>
              <a:t>cost</a:t>
            </a:r>
            <a:r>
              <a:rPr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production,</a:t>
            </a:r>
            <a:r>
              <a:rPr spc="10" dirty="0"/>
              <a:t> </a:t>
            </a:r>
            <a:r>
              <a:rPr dirty="0"/>
              <a:t>volume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production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25" dirty="0"/>
              <a:t> </a:t>
            </a:r>
            <a:r>
              <a:rPr spc="-5" dirty="0"/>
              <a:t>sales</a:t>
            </a:r>
            <a:r>
              <a:rPr spc="10" dirty="0"/>
              <a:t> </a:t>
            </a:r>
            <a:r>
              <a:rPr dirty="0"/>
              <a:t>value.</a:t>
            </a:r>
          </a:p>
          <a:p>
            <a:pPr marL="36703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66395" algn="l"/>
                <a:tab pos="367030" algn="l"/>
              </a:tabLst>
            </a:pPr>
            <a:r>
              <a:rPr spc="-5" dirty="0"/>
              <a:t>Total</a:t>
            </a:r>
            <a:r>
              <a:rPr spc="-10" dirty="0"/>
              <a:t> </a:t>
            </a:r>
            <a:r>
              <a:rPr spc="-5" dirty="0"/>
              <a:t>revenue </a:t>
            </a:r>
            <a:r>
              <a:rPr dirty="0"/>
              <a:t>=</a:t>
            </a:r>
            <a:r>
              <a:rPr spc="-5" dirty="0"/>
              <a:t> </a:t>
            </a:r>
            <a:r>
              <a:rPr dirty="0"/>
              <a:t>total </a:t>
            </a:r>
            <a:r>
              <a:rPr spc="-5" dirty="0"/>
              <a:t>expenses</a:t>
            </a:r>
          </a:p>
          <a:p>
            <a:pPr marL="36703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66395" algn="l"/>
                <a:tab pos="367030" algn="l"/>
              </a:tabLst>
            </a:pPr>
            <a:r>
              <a:rPr spc="-5" dirty="0"/>
              <a:t>(Quantity</a:t>
            </a:r>
            <a:r>
              <a:rPr spc="15" dirty="0"/>
              <a:t> </a:t>
            </a:r>
            <a:r>
              <a:rPr dirty="0"/>
              <a:t>sold</a:t>
            </a:r>
            <a:r>
              <a:rPr spc="-5" dirty="0"/>
              <a:t> </a:t>
            </a:r>
            <a:r>
              <a:rPr dirty="0"/>
              <a:t>X</a:t>
            </a:r>
            <a:r>
              <a:rPr spc="-5" dirty="0"/>
              <a:t> unit</a:t>
            </a:r>
            <a:r>
              <a:rPr spc="20" dirty="0"/>
              <a:t> </a:t>
            </a:r>
            <a:r>
              <a:rPr spc="-5" dirty="0"/>
              <a:t>price)</a:t>
            </a:r>
            <a:r>
              <a:rPr spc="5" dirty="0"/>
              <a:t> </a:t>
            </a:r>
            <a:r>
              <a:rPr dirty="0"/>
              <a:t>= </a:t>
            </a:r>
            <a:r>
              <a:rPr spc="-5" dirty="0"/>
              <a:t>(Quantity</a:t>
            </a:r>
            <a:r>
              <a:rPr spc="30" dirty="0"/>
              <a:t> </a:t>
            </a:r>
            <a:r>
              <a:rPr dirty="0"/>
              <a:t>sold</a:t>
            </a:r>
            <a:r>
              <a:rPr spc="-10" dirty="0"/>
              <a:t> </a:t>
            </a:r>
            <a:r>
              <a:rPr dirty="0"/>
              <a:t>X</a:t>
            </a:r>
            <a:r>
              <a:rPr spc="5" dirty="0"/>
              <a:t> </a:t>
            </a:r>
            <a:r>
              <a:rPr spc="-5" dirty="0"/>
              <a:t>unit</a:t>
            </a:r>
            <a:r>
              <a:rPr spc="10" dirty="0"/>
              <a:t> </a:t>
            </a:r>
            <a:r>
              <a:rPr spc="-5" dirty="0"/>
              <a:t>cost)</a:t>
            </a:r>
            <a:r>
              <a:rPr spc="5" dirty="0"/>
              <a:t> </a:t>
            </a:r>
            <a:r>
              <a:rPr dirty="0"/>
              <a:t>+</a:t>
            </a:r>
            <a:r>
              <a:rPr spc="-5" dirty="0"/>
              <a:t> fixed</a:t>
            </a:r>
            <a:r>
              <a:rPr spc="10" dirty="0"/>
              <a:t> </a:t>
            </a:r>
            <a:r>
              <a:rPr spc="-5" dirty="0"/>
              <a:t>expenses</a:t>
            </a:r>
          </a:p>
          <a:p>
            <a:pPr marL="36703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66395" algn="l"/>
                <a:tab pos="367030" algn="l"/>
              </a:tabLst>
            </a:pPr>
            <a:r>
              <a:rPr dirty="0"/>
              <a:t>Quantity</a:t>
            </a:r>
            <a:r>
              <a:rPr spc="10" dirty="0"/>
              <a:t> </a:t>
            </a:r>
            <a:r>
              <a:rPr dirty="0"/>
              <a:t>sold</a:t>
            </a:r>
            <a:r>
              <a:rPr spc="-10" dirty="0"/>
              <a:t> </a:t>
            </a:r>
            <a:r>
              <a:rPr dirty="0"/>
              <a:t>X</a:t>
            </a:r>
            <a:r>
              <a:rPr spc="-15" dirty="0"/>
              <a:t> </a:t>
            </a:r>
            <a:r>
              <a:rPr spc="-5" dirty="0"/>
              <a:t>(unit</a:t>
            </a:r>
            <a:r>
              <a:rPr spc="20" dirty="0"/>
              <a:t> </a:t>
            </a:r>
            <a:r>
              <a:rPr spc="-5" dirty="0"/>
              <a:t>price</a:t>
            </a:r>
            <a:r>
              <a:rPr spc="5" dirty="0"/>
              <a:t> </a:t>
            </a:r>
            <a:r>
              <a:rPr dirty="0"/>
              <a:t>–</a:t>
            </a:r>
            <a:r>
              <a:rPr spc="-10" dirty="0"/>
              <a:t> </a:t>
            </a:r>
            <a:r>
              <a:rPr spc="-5" dirty="0"/>
              <a:t>unit</a:t>
            </a:r>
            <a:r>
              <a:rPr spc="15" dirty="0"/>
              <a:t> </a:t>
            </a:r>
            <a:r>
              <a:rPr spc="-5" dirty="0"/>
              <a:t>cost)</a:t>
            </a:r>
            <a:r>
              <a:rPr spc="-10" dirty="0"/>
              <a:t> </a:t>
            </a:r>
            <a:r>
              <a:rPr dirty="0"/>
              <a:t>=</a:t>
            </a:r>
            <a:r>
              <a:rPr spc="-10" dirty="0"/>
              <a:t> </a:t>
            </a:r>
            <a:r>
              <a:rPr spc="-5" dirty="0"/>
              <a:t>fixed</a:t>
            </a:r>
            <a:r>
              <a:rPr dirty="0"/>
              <a:t> </a:t>
            </a:r>
            <a:r>
              <a:rPr spc="-5" dirty="0"/>
              <a:t>expenses</a:t>
            </a:r>
          </a:p>
          <a:p>
            <a:pPr marL="36703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66395" algn="l"/>
                <a:tab pos="367030" algn="l"/>
              </a:tabLst>
            </a:pPr>
            <a:r>
              <a:rPr dirty="0"/>
              <a:t>Quantity</a:t>
            </a:r>
            <a:r>
              <a:rPr spc="10" dirty="0"/>
              <a:t> </a:t>
            </a:r>
            <a:r>
              <a:rPr dirty="0"/>
              <a:t>sold</a:t>
            </a:r>
            <a:r>
              <a:rPr spc="-10" dirty="0"/>
              <a:t> </a:t>
            </a:r>
            <a:r>
              <a:rPr dirty="0"/>
              <a:t>X</a:t>
            </a:r>
            <a:r>
              <a:rPr spc="-15" dirty="0"/>
              <a:t> </a:t>
            </a:r>
            <a:r>
              <a:rPr dirty="0"/>
              <a:t>gross</a:t>
            </a:r>
            <a:r>
              <a:rPr spc="-15" dirty="0"/>
              <a:t> </a:t>
            </a:r>
            <a:r>
              <a:rPr spc="-5" dirty="0"/>
              <a:t>profit</a:t>
            </a:r>
            <a:r>
              <a:rPr spc="-10" dirty="0"/>
              <a:t> </a:t>
            </a:r>
            <a:r>
              <a:rPr spc="-5" dirty="0"/>
              <a:t>per unit</a:t>
            </a:r>
            <a:r>
              <a:rPr spc="15" dirty="0"/>
              <a:t> </a:t>
            </a:r>
            <a:r>
              <a:rPr dirty="0"/>
              <a:t>=</a:t>
            </a:r>
            <a:r>
              <a:rPr spc="-10" dirty="0"/>
              <a:t> </a:t>
            </a:r>
            <a:r>
              <a:rPr spc="-5" dirty="0"/>
              <a:t>fixed</a:t>
            </a:r>
            <a:r>
              <a:rPr dirty="0"/>
              <a:t> </a:t>
            </a:r>
            <a:r>
              <a:rPr spc="-5" dirty="0"/>
              <a:t>expenses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808735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WHY</a:t>
            </a:r>
            <a:r>
              <a:rPr sz="2200" b="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SHOULD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200" b="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ENTREPRENEUR</a:t>
            </a:r>
            <a:r>
              <a:rPr sz="2200" b="0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KNOW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ABOUT</a:t>
            </a:r>
            <a:r>
              <a:rPr sz="2200" b="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BREAK-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EVEN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POINT?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187253"/>
            <a:ext cx="8194675" cy="1957070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Break-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point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point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total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equals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total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condition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‘no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loss’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Profitability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products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known.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changes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 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demonstrated.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control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exercised.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Forecasting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planning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possible.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F2058C5-A588-4695-AE29-A26ED2F43BC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8891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RELATED</a:t>
            </a:r>
            <a:r>
              <a:rPr sz="2200" b="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TERMS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3965"/>
            <a:ext cx="7324725" cy="208343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40"/>
              </a:spcBef>
              <a:buClr>
                <a:srgbClr val="585858"/>
              </a:buClr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CONTRIBUTION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refers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excess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over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variable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cost.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 referred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gross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margin.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  <a:tab pos="36322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Contribution=</a:t>
            </a:r>
            <a:r>
              <a:rPr sz="1400" spc="3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_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variable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cost,	fixed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+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80"/>
              </a:spcBef>
              <a:buClr>
                <a:srgbClr val="585858"/>
              </a:buClr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PROFIT/</a:t>
            </a:r>
            <a:r>
              <a:rPr sz="18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VOLUME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RATIO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ratio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establishes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relationship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between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  <a:tab pos="26866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p/v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ratio =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contribution/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sale,	change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contribution/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change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226E1BC-ADBF-4A37-9D25-A70C0045869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5943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BREAK-</a:t>
            </a:r>
            <a:r>
              <a:rPr sz="2200" b="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EVEN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QUANTITY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200" b="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SINGLE</a:t>
            </a:r>
            <a:r>
              <a:rPr sz="2200" b="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PRODUCT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5803900" cy="221488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Break-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quantity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single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fixed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cost/ contribution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Example: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fixed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expenses</a:t>
            </a:r>
            <a:r>
              <a:rPr sz="1400" spc="3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5,00,000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  <a:tab pos="204279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 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6000,	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28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28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3,500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Break-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quantity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fixed expenses/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 unit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5,00,000/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(6000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3,500)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200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9A32C12-5B3D-4C89-8FB3-AD9B3B3E65A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827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BREAK-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EVEN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QUANTITY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200" b="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MULTIPLE</a:t>
            </a:r>
            <a:r>
              <a:rPr sz="2200" b="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PRODUCTS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7680959" cy="124396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Break-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quantity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multiple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Fixed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expenses/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weighted average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Weighted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average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weighted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average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_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weighted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average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variable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1B0EDEE-A6F0-43EA-BAE6-04E0439FA35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3454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BREAK-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EVEN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QUANTITY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IN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SPECIALIZED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CASES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60145"/>
            <a:ext cx="7948930" cy="151701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354965" marR="5080" indent="-342900">
              <a:lnSpc>
                <a:spcPct val="143500"/>
              </a:lnSpc>
              <a:spcBef>
                <a:spcPts val="360"/>
              </a:spcBef>
              <a:buClr>
                <a:srgbClr val="585858"/>
              </a:buClr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b="1" dirty="0">
                <a:solidFill>
                  <a:srgbClr val="0D0D0D"/>
                </a:solidFill>
                <a:latin typeface="Calibri"/>
                <a:cs typeface="Calibri"/>
              </a:rPr>
              <a:t>Sales </a:t>
            </a:r>
            <a:r>
              <a:rPr sz="1800" b="1" spc="-5" dirty="0">
                <a:solidFill>
                  <a:srgbClr val="0D0D0D"/>
                </a:solidFill>
                <a:latin typeface="Calibri"/>
                <a:cs typeface="Calibri"/>
              </a:rPr>
              <a:t>break </a:t>
            </a:r>
            <a:r>
              <a:rPr sz="1800" b="1" dirty="0">
                <a:solidFill>
                  <a:srgbClr val="0D0D0D"/>
                </a:solidFill>
                <a:latin typeface="Calibri"/>
                <a:cs typeface="Calibri"/>
              </a:rPr>
              <a:t>even point :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 mix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the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proportion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more products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sold.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calculation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break-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point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sales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mix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based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contribution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approach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method.</a:t>
            </a:r>
            <a:endParaRPr sz="1400">
              <a:latin typeface="Calibri"/>
              <a:cs typeface="Calibri"/>
            </a:endParaRPr>
          </a:p>
          <a:p>
            <a:pPr marL="354965" marR="142240" indent="-342900">
              <a:lnSpc>
                <a:spcPct val="143700"/>
              </a:lnSpc>
              <a:spcBef>
                <a:spcPts val="35"/>
              </a:spcBef>
              <a:buClr>
                <a:srgbClr val="585858"/>
              </a:buClr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b="1" dirty="0">
                <a:solidFill>
                  <a:srgbClr val="0D0D0D"/>
                </a:solidFill>
                <a:latin typeface="Calibri"/>
                <a:cs typeface="Calibri"/>
              </a:rPr>
              <a:t>Multi-</a:t>
            </a:r>
            <a:r>
              <a:rPr sz="1800" b="1" spc="-5" dirty="0">
                <a:solidFill>
                  <a:srgbClr val="0D0D0D"/>
                </a:solidFill>
                <a:latin typeface="Calibri"/>
                <a:cs typeface="Calibri"/>
              </a:rPr>
              <a:t> product</a:t>
            </a:r>
            <a:r>
              <a:rPr sz="18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D0D0D"/>
                </a:solidFill>
                <a:latin typeface="Calibri"/>
                <a:cs typeface="Calibri"/>
              </a:rPr>
              <a:t>break</a:t>
            </a:r>
            <a:r>
              <a:rPr sz="18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8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D0D0D"/>
                </a:solidFill>
                <a:latin typeface="Calibri"/>
                <a:cs typeface="Calibri"/>
              </a:rPr>
              <a:t>analysis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:</a:t>
            </a:r>
            <a:r>
              <a:rPr sz="18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approach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break- even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point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each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multi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53C6599E-74F1-4690-ABEE-DD6EBEA7EC4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AFF93409-26D2-40AD-85F5-720CDB35BCD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433</Words>
  <Application>Microsoft Office PowerPoint</Application>
  <PresentationFormat>On-screen Show (16:9)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Microsoft Sans Serif</vt:lpstr>
      <vt:lpstr>Wingdings</vt:lpstr>
      <vt:lpstr>Office Theme</vt:lpstr>
      <vt:lpstr>BREAK- EVEN ANALYSIS</vt:lpstr>
      <vt:lpstr>BREAK-EVEN ANALYSIS</vt:lpstr>
      <vt:lpstr>WHY SHOULD AN ENTREPRENEUR KNOW ABOUT BREAK- EVEN POINT?</vt:lpstr>
      <vt:lpstr>RELATED TERMS</vt:lpstr>
      <vt:lpstr>BREAK- EVEN QUANTITY FOR A SINGLE PRODUCT</vt:lpstr>
      <vt:lpstr>BREAK- EVEN QUANTITY FOR MULTIPLE PRODUCTS</vt:lpstr>
      <vt:lpstr>BREAK- EVEN QUANTITY IN SPECIALIZED CASES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2022-04-06T03:13:47Z</dcterms:created>
  <dcterms:modified xsi:type="dcterms:W3CDTF">2022-04-09T04:57:40Z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