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13069" y="4269522"/>
            <a:ext cx="716927" cy="7446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9874" y="1249965"/>
            <a:ext cx="8204250" cy="2204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510534" y="1661286"/>
            <a:ext cx="218884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VALUE</a:t>
            </a:r>
            <a:r>
              <a:rPr sz="300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CHAIN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564890" cy="88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5054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4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5" dirty="0">
                <a:latin typeface="Arial"/>
                <a:cs typeface="Arial"/>
              </a:rPr>
              <a:t> ENTERPRSE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GROWTH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latin typeface="Arial"/>
                <a:cs typeface="Arial"/>
              </a:rPr>
              <a:t>STRATEGIES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571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103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VALUE</a:t>
            </a:r>
            <a:r>
              <a:rPr sz="22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CHAIN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8201659" cy="22047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concept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developed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MICHAEL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PORTER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book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1980.</a:t>
            </a:r>
            <a:endParaRPr sz="1400">
              <a:latin typeface="Calibri"/>
              <a:cs typeface="Calibri"/>
            </a:endParaRPr>
          </a:p>
          <a:p>
            <a:pPr marL="354965" marR="32385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build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step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production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analysis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looks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step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acquisition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materials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delivery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goods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eventual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deliver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maximum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Michael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Porter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suggested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value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organization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split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activities.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0715956-F803-4EBF-82EF-B9D6649A262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4352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PRIMARY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ACTIVITIES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22615" cy="354774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Inbound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logistics: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obtained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organisation's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suppliers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end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Operations: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Raw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materials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manufactured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final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stage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moves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line.</a:t>
            </a:r>
            <a:endParaRPr sz="1400" dirty="0">
              <a:latin typeface="Calibri"/>
              <a:cs typeface="Calibri"/>
            </a:endParaRPr>
          </a:p>
          <a:p>
            <a:pPr marL="354965" marR="63627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Outbound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logistics: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Once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manufactured,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ready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centres,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wholesalers,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customers.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outbound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logistics.</a:t>
            </a:r>
            <a:endParaRPr sz="1400" dirty="0">
              <a:latin typeface="Calibri"/>
              <a:cs typeface="Calibri"/>
            </a:endParaRPr>
          </a:p>
          <a:p>
            <a:pPr marL="354965" marR="13081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sales: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targeted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towards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correct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customer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group.</a:t>
            </a:r>
            <a:endParaRPr sz="14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  <a:tab pos="62699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After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product/service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sold, what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</a:t>
            </a:r>
            <a:r>
              <a:rPr lang="en-US"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organisation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</a:t>
            </a:r>
            <a:endParaRPr sz="1400" dirty="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customers?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577FC65-9D9E-4E1E-8B8E-66889AC9A60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4364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SUPPORT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ACTIVITIES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90525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890" algn="l"/>
                <a:tab pos="390525" algn="l"/>
              </a:tabLst>
            </a:pPr>
            <a:r>
              <a:rPr spc="-5" dirty="0"/>
              <a:t>Procurement:</a:t>
            </a:r>
            <a:r>
              <a:rPr spc="5" dirty="0"/>
              <a:t> </a:t>
            </a:r>
            <a:r>
              <a:rPr spc="-5" dirty="0"/>
              <a:t>Purchase</a:t>
            </a:r>
            <a:r>
              <a:rPr spc="20" dirty="0"/>
              <a:t> </a:t>
            </a:r>
            <a:r>
              <a:rPr spc="-5" dirty="0"/>
              <a:t>department</a:t>
            </a:r>
            <a:r>
              <a:rPr spc="30" dirty="0"/>
              <a:t> </a:t>
            </a:r>
            <a:r>
              <a:rPr spc="-5" dirty="0"/>
              <a:t>must</a:t>
            </a:r>
            <a:r>
              <a:rPr spc="15" dirty="0"/>
              <a:t> </a:t>
            </a:r>
            <a:r>
              <a:rPr spc="-5" dirty="0"/>
              <a:t>source</a:t>
            </a:r>
            <a:r>
              <a:rPr spc="5" dirty="0"/>
              <a:t> </a:t>
            </a:r>
            <a:r>
              <a:rPr dirty="0"/>
              <a:t>good</a:t>
            </a:r>
            <a:r>
              <a:rPr spc="-10" dirty="0"/>
              <a:t> </a:t>
            </a:r>
            <a:r>
              <a:rPr spc="-5" dirty="0"/>
              <a:t>quality</a:t>
            </a:r>
            <a:r>
              <a:rPr spc="40" dirty="0"/>
              <a:t> </a:t>
            </a:r>
            <a:r>
              <a:rPr dirty="0"/>
              <a:t>raw</a:t>
            </a:r>
            <a:r>
              <a:rPr spc="-5" dirty="0"/>
              <a:t> </a:t>
            </a:r>
            <a:r>
              <a:rPr dirty="0"/>
              <a:t>materials</a:t>
            </a:r>
            <a:r>
              <a:rPr spc="15" dirty="0"/>
              <a:t> </a:t>
            </a:r>
            <a:r>
              <a:rPr dirty="0"/>
              <a:t>at</a:t>
            </a:r>
            <a:r>
              <a:rPr spc="5" dirty="0"/>
              <a:t> </a:t>
            </a:r>
            <a:r>
              <a:rPr spc="-5" dirty="0"/>
              <a:t>competitive</a:t>
            </a:r>
            <a:r>
              <a:rPr spc="25" dirty="0"/>
              <a:t> </a:t>
            </a:r>
            <a:r>
              <a:rPr spc="-5" dirty="0"/>
              <a:t>price.</a:t>
            </a:r>
          </a:p>
          <a:p>
            <a:pPr marL="389890" marR="2844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890" algn="l"/>
                <a:tab pos="390525" algn="l"/>
              </a:tabLst>
            </a:pPr>
            <a:r>
              <a:rPr spc="-5" dirty="0"/>
              <a:t>Technological</a:t>
            </a:r>
            <a:r>
              <a:rPr spc="5" dirty="0"/>
              <a:t> </a:t>
            </a:r>
            <a:r>
              <a:rPr spc="-5" dirty="0"/>
              <a:t>development:</a:t>
            </a:r>
            <a:r>
              <a:rPr spc="30" dirty="0"/>
              <a:t> </a:t>
            </a:r>
            <a:r>
              <a:rPr spc="-5" dirty="0"/>
              <a:t>Technology</a:t>
            </a:r>
            <a:r>
              <a:rPr spc="15" dirty="0"/>
              <a:t> </a:t>
            </a:r>
            <a:r>
              <a:rPr spc="-5" dirty="0"/>
              <a:t>should</a:t>
            </a:r>
            <a:r>
              <a:rPr spc="-10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developed</a:t>
            </a:r>
            <a:r>
              <a:rPr spc="15" dirty="0"/>
              <a:t> </a:t>
            </a:r>
            <a:r>
              <a:rPr dirty="0"/>
              <a:t>in</a:t>
            </a:r>
            <a:r>
              <a:rPr spc="10" dirty="0"/>
              <a:t> </a:t>
            </a:r>
            <a:r>
              <a:rPr spc="-5" dirty="0"/>
              <a:t>such</a:t>
            </a:r>
            <a:r>
              <a:rPr spc="10" dirty="0"/>
              <a:t> </a:t>
            </a:r>
            <a:r>
              <a:rPr dirty="0"/>
              <a:t>a way</a:t>
            </a:r>
            <a:r>
              <a:rPr spc="10" dirty="0"/>
              <a:t> </a:t>
            </a:r>
            <a:r>
              <a:rPr spc="-5" dirty="0"/>
              <a:t>that</a:t>
            </a:r>
            <a:r>
              <a:rPr spc="20" dirty="0"/>
              <a:t> </a:t>
            </a:r>
            <a:r>
              <a:rPr spc="-5" dirty="0"/>
              <a:t>costs</a:t>
            </a:r>
            <a:r>
              <a:rPr spc="-15" dirty="0"/>
              <a:t> </a:t>
            </a:r>
            <a:r>
              <a:rPr dirty="0"/>
              <a:t>are</a:t>
            </a:r>
            <a:r>
              <a:rPr spc="15" dirty="0"/>
              <a:t> </a:t>
            </a:r>
            <a:r>
              <a:rPr spc="-5" dirty="0"/>
              <a:t>reduced,</a:t>
            </a:r>
            <a:r>
              <a:rPr spc="10" dirty="0"/>
              <a:t> </a:t>
            </a:r>
            <a:r>
              <a:rPr spc="-5" dirty="0"/>
              <a:t>new </a:t>
            </a:r>
            <a:r>
              <a:rPr spc="-305" dirty="0"/>
              <a:t> </a:t>
            </a:r>
            <a:r>
              <a:rPr spc="-5" dirty="0"/>
              <a:t>products</a:t>
            </a:r>
            <a:r>
              <a:rPr spc="5" dirty="0"/>
              <a:t> </a:t>
            </a:r>
            <a:r>
              <a:rPr dirty="0"/>
              <a:t>are</a:t>
            </a:r>
            <a:r>
              <a:rPr spc="-10" dirty="0"/>
              <a:t> </a:t>
            </a:r>
            <a:r>
              <a:rPr spc="-5" dirty="0"/>
              <a:t>developed</a:t>
            </a:r>
            <a:r>
              <a:rPr spc="5" dirty="0"/>
              <a:t> </a:t>
            </a:r>
            <a:r>
              <a:rPr spc="-5" dirty="0"/>
              <a:t>through</a:t>
            </a:r>
            <a:r>
              <a:rPr spc="10" dirty="0"/>
              <a:t> </a:t>
            </a:r>
            <a:r>
              <a:rPr spc="-5" dirty="0"/>
              <a:t>research.</a:t>
            </a:r>
          </a:p>
          <a:p>
            <a:pPr marL="39052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890" algn="l"/>
                <a:tab pos="390525" algn="l"/>
              </a:tabLst>
            </a:pPr>
            <a:r>
              <a:rPr spc="-5" dirty="0"/>
              <a:t>Human</a:t>
            </a:r>
            <a:r>
              <a:rPr spc="5" dirty="0"/>
              <a:t> </a:t>
            </a:r>
            <a:r>
              <a:rPr dirty="0"/>
              <a:t>resource</a:t>
            </a:r>
            <a:r>
              <a:rPr spc="-10" dirty="0"/>
              <a:t> </a:t>
            </a:r>
            <a:r>
              <a:rPr spc="-5" dirty="0"/>
              <a:t>management:</a:t>
            </a:r>
            <a:r>
              <a:rPr spc="35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organization</a:t>
            </a:r>
            <a:r>
              <a:rPr spc="15" dirty="0"/>
              <a:t> </a:t>
            </a:r>
            <a:r>
              <a:rPr spc="-5" dirty="0"/>
              <a:t>should</a:t>
            </a:r>
            <a:r>
              <a:rPr spc="10" dirty="0"/>
              <a:t> </a:t>
            </a:r>
            <a:r>
              <a:rPr spc="-5" dirty="0"/>
              <a:t>recruit,</a:t>
            </a:r>
            <a:r>
              <a:rPr spc="10" dirty="0"/>
              <a:t> </a:t>
            </a:r>
            <a:r>
              <a:rPr dirty="0"/>
              <a:t>train</a:t>
            </a:r>
            <a:r>
              <a:rPr spc="1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dirty="0"/>
              <a:t>develop</a:t>
            </a:r>
            <a:r>
              <a:rPr spc="10" dirty="0"/>
              <a:t> </a:t>
            </a:r>
            <a:r>
              <a:rPr dirty="0"/>
              <a:t>right</a:t>
            </a:r>
            <a:r>
              <a:rPr spc="10" dirty="0"/>
              <a:t> </a:t>
            </a:r>
            <a:r>
              <a:rPr spc="-5" dirty="0"/>
              <a:t>people</a:t>
            </a:r>
            <a:r>
              <a:rPr spc="10" dirty="0"/>
              <a:t> </a:t>
            </a:r>
            <a:r>
              <a:rPr dirty="0"/>
              <a:t>for </a:t>
            </a:r>
            <a:r>
              <a:rPr spc="-5" dirty="0"/>
              <a:t>achieving</a:t>
            </a:r>
          </a:p>
          <a:p>
            <a:pPr marL="389890">
              <a:lnSpc>
                <a:spcPct val="100000"/>
              </a:lnSpc>
              <a:spcBef>
                <a:spcPts val="844"/>
              </a:spcBef>
            </a:pPr>
            <a:r>
              <a:rPr spc="-5" dirty="0"/>
              <a:t>success.</a:t>
            </a:r>
          </a:p>
          <a:p>
            <a:pPr marL="389890" marR="62166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89890" algn="l"/>
                <a:tab pos="390525" algn="l"/>
              </a:tabLst>
            </a:pPr>
            <a:r>
              <a:rPr spc="-5" dirty="0"/>
              <a:t>Firm’s infrastructure:</a:t>
            </a:r>
            <a:r>
              <a:rPr spc="2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company’s</a:t>
            </a:r>
            <a:r>
              <a:rPr spc="20" dirty="0"/>
              <a:t> </a:t>
            </a:r>
            <a:r>
              <a:rPr spc="-5" dirty="0"/>
              <a:t>infrastructure</a:t>
            </a:r>
            <a:r>
              <a:rPr spc="20" dirty="0"/>
              <a:t> </a:t>
            </a:r>
            <a:r>
              <a:rPr dirty="0"/>
              <a:t>related</a:t>
            </a:r>
            <a:r>
              <a:rPr spc="25" dirty="0"/>
              <a:t> </a:t>
            </a:r>
            <a:r>
              <a:rPr dirty="0"/>
              <a:t>to</a:t>
            </a:r>
            <a:r>
              <a:rPr spc="15" dirty="0"/>
              <a:t> </a:t>
            </a:r>
            <a:r>
              <a:rPr spc="-5" dirty="0"/>
              <a:t>every</a:t>
            </a:r>
            <a:r>
              <a:rPr spc="10" dirty="0"/>
              <a:t> </a:t>
            </a:r>
            <a:r>
              <a:rPr spc="-5" dirty="0"/>
              <a:t>aspect</a:t>
            </a:r>
            <a:r>
              <a:rPr spc="3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business</a:t>
            </a:r>
            <a:r>
              <a:rPr spc="20" dirty="0"/>
              <a:t> </a:t>
            </a:r>
            <a:r>
              <a:rPr spc="-5" dirty="0"/>
              <a:t>should</a:t>
            </a:r>
            <a:r>
              <a:rPr spc="10" dirty="0"/>
              <a:t> </a:t>
            </a:r>
            <a:r>
              <a:rPr dirty="0"/>
              <a:t>work </a:t>
            </a:r>
            <a:r>
              <a:rPr spc="-305" dirty="0"/>
              <a:t> </a:t>
            </a:r>
            <a:r>
              <a:rPr dirty="0"/>
              <a:t>efficiently</a:t>
            </a:r>
            <a:r>
              <a:rPr spc="5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contribute</a:t>
            </a:r>
            <a:r>
              <a:rPr spc="10" dirty="0"/>
              <a:t> </a:t>
            </a:r>
            <a:r>
              <a:rPr dirty="0"/>
              <a:t>to an</a:t>
            </a:r>
            <a:r>
              <a:rPr spc="-5" dirty="0"/>
              <a:t> organization’s</a:t>
            </a:r>
            <a:r>
              <a:rPr spc="5" dirty="0"/>
              <a:t> </a:t>
            </a:r>
            <a:r>
              <a:rPr spc="-5" dirty="0"/>
              <a:t>success.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50EEBAC-B4B6-421A-BFD4-8BB877E518B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9283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REQUIREMENTS</a:t>
            </a:r>
            <a:r>
              <a:rPr sz="2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VALUE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CHAIN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MANAGEMENT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82609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233045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Coordination and collaboration: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increase efficiency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 an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coordination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collaboration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essential.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Coordinate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groups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efforts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duplicated.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Utilize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theory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greater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sum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collaborating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groups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achieve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goal.</a:t>
            </a:r>
            <a:endParaRPr sz="1400">
              <a:latin typeface="Calibri"/>
              <a:cs typeface="Calibri"/>
            </a:endParaRPr>
          </a:p>
          <a:p>
            <a:pPr marL="354965" marR="20320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investment: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plays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role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distribution.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outdated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computers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machinery,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organization's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competitiveness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weakened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due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productivity.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Organizational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process:</a:t>
            </a:r>
            <a:r>
              <a:rPr sz="14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aspect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organization's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identified.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Improvement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processes through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technology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greater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procedural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knowledge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important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future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success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1E79466-713A-441D-81FB-FB7B813A235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46415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18440" indent="-342900" algn="just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Leadership: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Strong leaders are crucial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success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value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management. Good leaders earn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respect of their employees through sound management practices. Conflict management, motivation 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direction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strong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leaders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display.</a:t>
            </a:r>
            <a:endParaRPr sz="1400">
              <a:latin typeface="Calibri"/>
              <a:cs typeface="Calibri"/>
            </a:endParaRPr>
          </a:p>
          <a:p>
            <a:pPr marL="354965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Employee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resources: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satisfied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workforce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essential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proper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endParaRPr sz="1400">
              <a:latin typeface="Calibri"/>
              <a:cs typeface="Calibri"/>
            </a:endParaRPr>
          </a:p>
          <a:p>
            <a:pPr marL="354965" marR="14224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knowledgeable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human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resource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department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liaison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workers.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Organizational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culture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attitudes: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Organization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maintain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strong cultural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identity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positive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attitudes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attract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top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essential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 value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chain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2FF74BC-D3F1-4166-83BD-1A612C0BC0B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EEABFE1D-2291-4859-AE31-032816BDA49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575</Words>
  <Application>Microsoft Office PowerPoint</Application>
  <PresentationFormat>On-screen Show (16:9)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Microsoft Sans Serif</vt:lpstr>
      <vt:lpstr>Office Theme</vt:lpstr>
      <vt:lpstr>VALUE CHAIN</vt:lpstr>
      <vt:lpstr>VALUE CHAIN</vt:lpstr>
      <vt:lpstr>PRIMARY ACTIVITIES</vt:lpstr>
      <vt:lpstr>SUPPORT ACTIVITIES</vt:lpstr>
      <vt:lpstr>REQUIREMENTS FOR VALUE CHAIN MANAGEMENT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2022-04-06T03:10:52Z</dcterms:created>
  <dcterms:modified xsi:type="dcterms:W3CDTF">2022-04-09T04:52:56Z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