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2249" y="1187253"/>
            <a:ext cx="8299500" cy="2597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16401" y="1661286"/>
            <a:ext cx="27749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VALUE</a:t>
            </a:r>
            <a:r>
              <a:rPr sz="3000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ADDITION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1378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1882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5" dirty="0">
                <a:latin typeface="Arial"/>
                <a:cs typeface="Arial"/>
              </a:rPr>
              <a:t> 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0402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VALUE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ADDITION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43815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437515" algn="l"/>
                <a:tab pos="438150" algn="l"/>
              </a:tabLst>
            </a:pPr>
            <a:r>
              <a:rPr spc="-5" dirty="0"/>
              <a:t>Value</a:t>
            </a:r>
            <a:r>
              <a:rPr spc="15" dirty="0"/>
              <a:t> </a:t>
            </a:r>
            <a:r>
              <a:rPr dirty="0"/>
              <a:t>addition</a:t>
            </a:r>
            <a:r>
              <a:rPr spc="15" dirty="0"/>
              <a:t> </a:t>
            </a:r>
            <a:r>
              <a:rPr spc="-5" dirty="0"/>
              <a:t>means</a:t>
            </a:r>
            <a:r>
              <a:rPr spc="5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spc="-5" dirty="0"/>
              <a:t>add</a:t>
            </a:r>
            <a:r>
              <a:rPr spc="15" dirty="0"/>
              <a:t> </a:t>
            </a:r>
            <a:r>
              <a:rPr dirty="0"/>
              <a:t>value</a:t>
            </a:r>
            <a:r>
              <a:rPr spc="5" dirty="0"/>
              <a:t> </a:t>
            </a:r>
            <a:r>
              <a:rPr dirty="0"/>
              <a:t>to goods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5" dirty="0"/>
              <a:t>services</a:t>
            </a:r>
            <a:r>
              <a:rPr spc="5" dirty="0"/>
              <a:t> </a:t>
            </a:r>
            <a:r>
              <a:rPr spc="-5" dirty="0"/>
              <a:t>by</a:t>
            </a:r>
            <a:r>
              <a:rPr dirty="0"/>
              <a:t> </a:t>
            </a:r>
            <a:r>
              <a:rPr spc="-5" dirty="0"/>
              <a:t>modifying</a:t>
            </a:r>
            <a:r>
              <a:rPr spc="10" dirty="0"/>
              <a:t> </a:t>
            </a:r>
            <a:r>
              <a:rPr spc="-5" dirty="0"/>
              <a:t>them</a:t>
            </a:r>
            <a:r>
              <a:rPr dirty="0"/>
              <a:t> in</a:t>
            </a:r>
            <a:r>
              <a:rPr spc="-5" dirty="0"/>
              <a:t> such</a:t>
            </a:r>
            <a:r>
              <a:rPr dirty="0"/>
              <a:t> a</a:t>
            </a:r>
            <a:r>
              <a:rPr spc="-5" dirty="0"/>
              <a:t> </a:t>
            </a:r>
            <a:r>
              <a:rPr dirty="0"/>
              <a:t>way that</a:t>
            </a:r>
            <a:r>
              <a:rPr spc="15" dirty="0"/>
              <a:t> </a:t>
            </a:r>
            <a:r>
              <a:rPr spc="-5" dirty="0"/>
              <a:t>their</a:t>
            </a:r>
            <a:r>
              <a:rPr spc="10" dirty="0"/>
              <a:t> </a:t>
            </a:r>
            <a:r>
              <a:rPr dirty="0"/>
              <a:t>utility</a:t>
            </a:r>
            <a:r>
              <a:rPr spc="20" dirty="0"/>
              <a:t> </a:t>
            </a:r>
            <a:r>
              <a:rPr dirty="0"/>
              <a:t>is</a:t>
            </a:r>
          </a:p>
          <a:p>
            <a:pPr marL="43751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enhanced</a:t>
            </a:r>
            <a:r>
              <a:rPr spc="2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dirty="0"/>
              <a:t>a </a:t>
            </a:r>
            <a:r>
              <a:rPr spc="-5" dirty="0"/>
              <a:t>new</a:t>
            </a:r>
            <a:r>
              <a:rPr dirty="0"/>
              <a:t> </a:t>
            </a:r>
            <a:r>
              <a:rPr spc="-5" dirty="0"/>
              <a:t>product</a:t>
            </a:r>
            <a:r>
              <a:rPr dirty="0"/>
              <a:t> </a:t>
            </a:r>
            <a:r>
              <a:rPr spc="-5" dirty="0"/>
              <a:t>of </a:t>
            </a:r>
            <a:r>
              <a:rPr dirty="0"/>
              <a:t>greater</a:t>
            </a:r>
            <a:r>
              <a:rPr spc="10" dirty="0"/>
              <a:t> </a:t>
            </a:r>
            <a:r>
              <a:rPr dirty="0"/>
              <a:t>value</a:t>
            </a:r>
            <a:r>
              <a:rPr spc="15" dirty="0"/>
              <a:t> </a:t>
            </a:r>
            <a:r>
              <a:rPr dirty="0"/>
              <a:t>is </a:t>
            </a:r>
            <a:r>
              <a:rPr spc="-5" dirty="0"/>
              <a:t>created</a:t>
            </a:r>
            <a:r>
              <a:rPr spc="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customers.</a:t>
            </a:r>
          </a:p>
          <a:p>
            <a:pPr marL="43815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437515" algn="l"/>
                <a:tab pos="438150" algn="l"/>
              </a:tabLst>
            </a:pP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concept</a:t>
            </a:r>
            <a:r>
              <a:rPr spc="5" dirty="0"/>
              <a:t> </a:t>
            </a:r>
            <a:r>
              <a:rPr spc="-5" dirty="0"/>
              <a:t>of </a:t>
            </a:r>
            <a:r>
              <a:rPr dirty="0"/>
              <a:t>value</a:t>
            </a:r>
            <a:r>
              <a:rPr spc="10" dirty="0"/>
              <a:t> </a:t>
            </a:r>
            <a:r>
              <a:rPr spc="-5" dirty="0"/>
              <a:t>addition</a:t>
            </a:r>
            <a:r>
              <a:rPr spc="10" dirty="0"/>
              <a:t> </a:t>
            </a:r>
            <a:r>
              <a:rPr spc="-5" dirty="0"/>
              <a:t>has</a:t>
            </a:r>
            <a:r>
              <a:rPr spc="10" dirty="0"/>
              <a:t> </a:t>
            </a:r>
            <a:r>
              <a:rPr dirty="0"/>
              <a:t>two</a:t>
            </a:r>
            <a:r>
              <a:rPr spc="-10" dirty="0"/>
              <a:t> </a:t>
            </a:r>
            <a:r>
              <a:rPr spc="-5" dirty="0"/>
              <a:t>dimensions:</a:t>
            </a:r>
          </a:p>
          <a:p>
            <a:pPr marL="43815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37515" algn="l"/>
                <a:tab pos="438150" algn="l"/>
              </a:tabLst>
            </a:pPr>
            <a:r>
              <a:rPr dirty="0"/>
              <a:t>From</a:t>
            </a:r>
            <a:r>
              <a:rPr spc="-30" dirty="0"/>
              <a:t> </a:t>
            </a:r>
            <a:r>
              <a:rPr spc="-5" dirty="0"/>
              <a:t>financial</a:t>
            </a:r>
            <a:r>
              <a:rPr spc="15" dirty="0"/>
              <a:t> </a:t>
            </a:r>
            <a:r>
              <a:rPr spc="-5" dirty="0"/>
              <a:t>point</a:t>
            </a:r>
            <a:r>
              <a:rPr spc="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view:</a:t>
            </a:r>
            <a:r>
              <a:rPr spc="-5" dirty="0"/>
              <a:t> It</a:t>
            </a:r>
            <a:r>
              <a:rPr spc="10" dirty="0"/>
              <a:t> </a:t>
            </a:r>
            <a:r>
              <a:rPr spc="-5" dirty="0"/>
              <a:t>represents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difference</a:t>
            </a:r>
            <a:r>
              <a:rPr dirty="0"/>
              <a:t> </a:t>
            </a:r>
            <a:r>
              <a:rPr spc="-5" dirty="0"/>
              <a:t>between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dirty="0"/>
              <a:t>value</a:t>
            </a:r>
            <a:r>
              <a:rPr spc="5" dirty="0"/>
              <a:t> </a:t>
            </a:r>
            <a:r>
              <a:rPr dirty="0"/>
              <a:t>of</a:t>
            </a:r>
            <a:r>
              <a:rPr spc="-5" dirty="0"/>
              <a:t> output</a:t>
            </a:r>
            <a:r>
              <a:rPr spc="2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dirty="0"/>
              <a:t>value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input.</a:t>
            </a:r>
          </a:p>
          <a:p>
            <a:pPr marL="43815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37515" algn="l"/>
                <a:tab pos="438150" algn="l"/>
              </a:tabLst>
            </a:pPr>
            <a:r>
              <a:rPr spc="-5" dirty="0"/>
              <a:t>From</a:t>
            </a:r>
            <a:r>
              <a:rPr spc="-30" dirty="0"/>
              <a:t> </a:t>
            </a:r>
            <a:r>
              <a:rPr spc="-5" dirty="0"/>
              <a:t>marketing</a:t>
            </a:r>
            <a:r>
              <a:rPr spc="15" dirty="0"/>
              <a:t> </a:t>
            </a:r>
            <a:r>
              <a:rPr spc="-5" dirty="0"/>
              <a:t>point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view:</a:t>
            </a:r>
            <a:r>
              <a:rPr spc="15" dirty="0"/>
              <a:t> </a:t>
            </a:r>
            <a:r>
              <a:rPr spc="-5" dirty="0"/>
              <a:t>It</a:t>
            </a:r>
            <a:r>
              <a:rPr dirty="0"/>
              <a:t> </a:t>
            </a:r>
            <a:r>
              <a:rPr spc="-5" dirty="0"/>
              <a:t>represents</a:t>
            </a:r>
            <a:r>
              <a:rPr spc="30" dirty="0"/>
              <a:t> </a:t>
            </a:r>
            <a:r>
              <a:rPr spc="-5" dirty="0"/>
              <a:t>adding</a:t>
            </a:r>
            <a:r>
              <a:rPr spc="20" dirty="0"/>
              <a:t> </a:t>
            </a:r>
            <a:r>
              <a:rPr dirty="0"/>
              <a:t>value</a:t>
            </a:r>
            <a:r>
              <a:rPr spc="5" dirty="0"/>
              <a:t> </a:t>
            </a:r>
            <a:r>
              <a:rPr spc="-5" dirty="0"/>
              <a:t>that</a:t>
            </a:r>
            <a:r>
              <a:rPr spc="20" dirty="0"/>
              <a:t> </a:t>
            </a:r>
            <a:r>
              <a:rPr spc="-5" dirty="0"/>
              <a:t>turns</a:t>
            </a:r>
            <a:r>
              <a:rPr spc="1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commodity</a:t>
            </a:r>
            <a:r>
              <a:rPr dirty="0"/>
              <a:t> </a:t>
            </a:r>
            <a:r>
              <a:rPr spc="-5" dirty="0"/>
              <a:t>into</a:t>
            </a:r>
            <a:r>
              <a:rPr spc="5" dirty="0"/>
              <a:t> </a:t>
            </a:r>
            <a:r>
              <a:rPr dirty="0"/>
              <a:t>a</a:t>
            </a:r>
            <a:r>
              <a:rPr spc="15" dirty="0"/>
              <a:t> </a:t>
            </a:r>
            <a:r>
              <a:rPr spc="-5" dirty="0"/>
              <a:t>branded</a:t>
            </a:r>
            <a:r>
              <a:rPr spc="15" dirty="0"/>
              <a:t> </a:t>
            </a:r>
            <a:r>
              <a:rPr spc="-5" dirty="0"/>
              <a:t>product.</a:t>
            </a:r>
          </a:p>
          <a:p>
            <a:pPr marL="43815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437515" algn="l"/>
                <a:tab pos="438150" algn="l"/>
              </a:tabLst>
            </a:pPr>
            <a:r>
              <a:rPr spc="-5" dirty="0"/>
              <a:t>The</a:t>
            </a:r>
            <a:r>
              <a:rPr dirty="0"/>
              <a:t> value</a:t>
            </a:r>
            <a:r>
              <a:rPr spc="5" dirty="0"/>
              <a:t> </a:t>
            </a:r>
            <a:r>
              <a:rPr spc="-5" dirty="0"/>
              <a:t>people</a:t>
            </a:r>
            <a:r>
              <a:rPr spc="15" dirty="0"/>
              <a:t> </a:t>
            </a:r>
            <a:r>
              <a:rPr spc="-5" dirty="0"/>
              <a:t>place</a:t>
            </a:r>
            <a:r>
              <a:rPr spc="5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goods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services</a:t>
            </a:r>
            <a:r>
              <a:rPr spc="10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spc="-5" dirty="0"/>
              <a:t>determined</a:t>
            </a:r>
            <a:r>
              <a:rPr spc="25" dirty="0"/>
              <a:t> </a:t>
            </a:r>
            <a:r>
              <a:rPr spc="-5" dirty="0"/>
              <a:t>by</a:t>
            </a:r>
            <a:r>
              <a:rPr spc="10" dirty="0"/>
              <a:t> </a:t>
            </a:r>
            <a:r>
              <a:rPr dirty="0"/>
              <a:t>two</a:t>
            </a:r>
            <a:r>
              <a:rPr spc="-10" dirty="0"/>
              <a:t> </a:t>
            </a:r>
            <a:r>
              <a:rPr spc="-5" dirty="0"/>
              <a:t>factors:</a:t>
            </a:r>
          </a:p>
          <a:p>
            <a:pPr marL="43815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37515" algn="l"/>
                <a:tab pos="438150" algn="l"/>
              </a:tabLst>
            </a:pPr>
            <a:r>
              <a:rPr dirty="0"/>
              <a:t>Quantitative</a:t>
            </a:r>
            <a:r>
              <a:rPr spc="-10" dirty="0"/>
              <a:t> </a:t>
            </a:r>
            <a:r>
              <a:rPr dirty="0"/>
              <a:t>value</a:t>
            </a:r>
          </a:p>
          <a:p>
            <a:pPr marL="43815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37515" algn="l"/>
                <a:tab pos="438150" algn="l"/>
              </a:tabLst>
            </a:pPr>
            <a:r>
              <a:rPr dirty="0"/>
              <a:t>Qualitative</a:t>
            </a:r>
            <a:r>
              <a:rPr spc="-20" dirty="0"/>
              <a:t> </a:t>
            </a:r>
            <a:r>
              <a:rPr dirty="0"/>
              <a:t>value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1832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VALUE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ADDITION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7959725" cy="2854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b="1" spc="-6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endParaRPr sz="1400">
              <a:latin typeface="Calibri"/>
              <a:cs typeface="Calibri"/>
            </a:endParaRPr>
          </a:p>
          <a:p>
            <a:pPr marL="354965" marR="203835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basically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convenience,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desirable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characteristics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turning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commodity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design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enhancements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tabs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opening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sipper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tops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beverage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bottles.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Environmental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b="1" spc="-6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endParaRPr sz="1400">
              <a:latin typeface="Calibri"/>
              <a:cs typeface="Calibri"/>
            </a:endParaRPr>
          </a:p>
          <a:p>
            <a:pPr marL="354965" marR="145415" indent="-342900">
              <a:lnSpc>
                <a:spcPts val="2520"/>
              </a:lnSpc>
              <a:spcBef>
                <a:spcPts val="22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Environmental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systems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 not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harm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environment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less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harmful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those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commonly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used.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61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94970" algn="l"/>
                <a:tab pos="39560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electricity,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fuel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recycled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material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packaging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3D5223A4-5ABC-4648-A6D1-29BB713F353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7994015" cy="2854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Cause-related</a:t>
            </a:r>
            <a:r>
              <a:rPr sz="1400" b="1" spc="-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endParaRPr sz="1400">
              <a:latin typeface="Calibri"/>
              <a:cs typeface="Calibri"/>
            </a:endParaRPr>
          </a:p>
          <a:p>
            <a:pPr marL="354965" marR="90170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Cause-related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revenue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donate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percentage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revenue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transaction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educational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disadvantaged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children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wildlife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sanctuary.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Cultural</a:t>
            </a:r>
            <a:r>
              <a:rPr sz="1400" b="1" spc="-6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endParaRPr sz="1400">
              <a:latin typeface="Calibri"/>
              <a:cs typeface="Calibri"/>
            </a:endParaRPr>
          </a:p>
          <a:p>
            <a:pPr marL="354965" marR="159385" indent="-342900">
              <a:lnSpc>
                <a:spcPts val="2520"/>
              </a:lnSpc>
              <a:spcBef>
                <a:spcPts val="22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Cultural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systems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production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cultural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aspects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sensitivities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cultural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groups.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example,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kosher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food.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EE24A4F-B953-43D6-BF59-BD437171957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7D4DDDCF-BC2B-4473-A833-294E217E2DF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316</Words>
  <Application>Microsoft Office PowerPoint</Application>
  <PresentationFormat>On-screen Show (16:9)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MT</vt:lpstr>
      <vt:lpstr>Calibri</vt:lpstr>
      <vt:lpstr>Wingdings</vt:lpstr>
      <vt:lpstr>Office Theme</vt:lpstr>
      <vt:lpstr>VALUE ADDITION</vt:lpstr>
      <vt:lpstr>VALUE ADDITION</vt:lpstr>
      <vt:lpstr>TYPES OF VALUE ADDITION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2022-04-06T03:10:29Z</dcterms:created>
  <dcterms:modified xsi:type="dcterms:W3CDTF">2022-04-09T04:51:27Z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