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0989" y="1187253"/>
            <a:ext cx="8142020" cy="2587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28821" y="1661286"/>
            <a:ext cx="21520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ACQUISI</a:t>
            </a:r>
            <a:r>
              <a:rPr sz="3000" spc="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ION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613785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0007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ENTERPRISE</a:t>
            </a:r>
            <a:r>
              <a:rPr sz="1400" b="1" spc="-5" dirty="0">
                <a:latin typeface="Arial"/>
                <a:cs typeface="Arial"/>
              </a:rPr>
              <a:t> GROWTH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20" dirty="0">
                <a:latin typeface="Arial"/>
                <a:cs typeface="Arial"/>
              </a:rPr>
              <a:t>STRATEGIES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7157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ACQUISITIONS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03565" cy="1627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most,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company's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ownership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stakes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order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assume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control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target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firm.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Acquisitions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often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made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company's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growth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whereby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beneficial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over 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firm's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niche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compared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expanding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own.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Acquisitions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often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paid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cash,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acquiring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company's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combination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both.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acquisition,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known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takeover,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 (the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target)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another.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E775DA1F-0F33-43D8-AC53-2A8941013CD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7260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TYPES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ACQUISITION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941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8775" algn="l"/>
                <a:tab pos="359410" algn="l"/>
              </a:tabLst>
            </a:pPr>
            <a:r>
              <a:rPr spc="-5" dirty="0"/>
              <a:t>Friendly</a:t>
            </a:r>
            <a:r>
              <a:rPr dirty="0"/>
              <a:t> acquisition:</a:t>
            </a:r>
            <a:r>
              <a:rPr spc="25" dirty="0"/>
              <a:t> </a:t>
            </a:r>
            <a:r>
              <a:rPr dirty="0"/>
              <a:t>Both</a:t>
            </a:r>
            <a:r>
              <a:rPr spc="-5" dirty="0"/>
              <a:t> the</a:t>
            </a:r>
            <a:r>
              <a:rPr spc="15" dirty="0"/>
              <a:t> </a:t>
            </a:r>
            <a:r>
              <a:rPr spc="-5" dirty="0"/>
              <a:t>companies</a:t>
            </a:r>
            <a:r>
              <a:rPr spc="5" dirty="0"/>
              <a:t> </a:t>
            </a:r>
            <a:r>
              <a:rPr dirty="0"/>
              <a:t>approve</a:t>
            </a:r>
            <a:r>
              <a:rPr spc="1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5" dirty="0"/>
              <a:t>acquisition</a:t>
            </a:r>
            <a:r>
              <a:rPr spc="10" dirty="0"/>
              <a:t> </a:t>
            </a:r>
            <a:r>
              <a:rPr spc="-5" dirty="0"/>
              <a:t>under</a:t>
            </a:r>
            <a:r>
              <a:rPr spc="30" dirty="0"/>
              <a:t> </a:t>
            </a:r>
            <a:r>
              <a:rPr spc="-5" dirty="0"/>
              <a:t>friendly</a:t>
            </a:r>
            <a:r>
              <a:rPr dirty="0"/>
              <a:t> </a:t>
            </a:r>
            <a:r>
              <a:rPr spc="-5" dirty="0"/>
              <a:t>terms.</a:t>
            </a:r>
            <a:r>
              <a:rPr spc="10" dirty="0"/>
              <a:t> </a:t>
            </a:r>
            <a:r>
              <a:rPr spc="-5" dirty="0"/>
              <a:t>There</a:t>
            </a:r>
            <a:r>
              <a:rPr spc="10" dirty="0"/>
              <a:t> </a:t>
            </a:r>
            <a:r>
              <a:rPr dirty="0"/>
              <a:t>is</a:t>
            </a:r>
            <a:r>
              <a:rPr spc="5" dirty="0"/>
              <a:t> </a:t>
            </a:r>
            <a:r>
              <a:rPr spc="-5" dirty="0"/>
              <a:t>no</a:t>
            </a:r>
          </a:p>
          <a:p>
            <a:pPr marL="358775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forceful</a:t>
            </a:r>
            <a:r>
              <a:rPr spc="-15" dirty="0"/>
              <a:t> </a:t>
            </a:r>
            <a:r>
              <a:rPr spc="-5" dirty="0"/>
              <a:t>acquisition</a:t>
            </a:r>
            <a:r>
              <a:rPr spc="2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entire</a:t>
            </a:r>
            <a:r>
              <a:rPr spc="20" dirty="0"/>
              <a:t> </a:t>
            </a:r>
            <a:r>
              <a:rPr spc="-5" dirty="0"/>
              <a:t>process </a:t>
            </a:r>
            <a:r>
              <a:rPr dirty="0"/>
              <a:t>is</a:t>
            </a:r>
            <a:r>
              <a:rPr spc="5" dirty="0"/>
              <a:t> </a:t>
            </a:r>
            <a:r>
              <a:rPr spc="-5" dirty="0"/>
              <a:t>cordial.</a:t>
            </a:r>
          </a:p>
          <a:p>
            <a:pPr marL="35941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8775" algn="l"/>
                <a:tab pos="359410" algn="l"/>
              </a:tabLst>
            </a:pPr>
            <a:r>
              <a:rPr dirty="0"/>
              <a:t>Reverse</a:t>
            </a:r>
            <a:r>
              <a:rPr spc="-10" dirty="0"/>
              <a:t> </a:t>
            </a:r>
            <a:r>
              <a:rPr spc="-5" dirty="0"/>
              <a:t>acquisition:</a:t>
            </a:r>
            <a:r>
              <a:rPr spc="15" dirty="0"/>
              <a:t> </a:t>
            </a:r>
            <a:r>
              <a:rPr dirty="0"/>
              <a:t>Private</a:t>
            </a:r>
            <a:r>
              <a:rPr spc="15" dirty="0"/>
              <a:t> </a:t>
            </a:r>
            <a:r>
              <a:rPr spc="-5" dirty="0"/>
              <a:t>company takes</a:t>
            </a:r>
            <a:r>
              <a:rPr spc="10" dirty="0"/>
              <a:t> </a:t>
            </a:r>
            <a:r>
              <a:rPr dirty="0"/>
              <a:t>over</a:t>
            </a:r>
            <a:r>
              <a:rPr spc="-5" dirty="0"/>
              <a:t> </a:t>
            </a:r>
            <a:r>
              <a:rPr dirty="0"/>
              <a:t>a </a:t>
            </a:r>
            <a:r>
              <a:rPr spc="-5" dirty="0"/>
              <a:t>public</a:t>
            </a:r>
            <a:r>
              <a:rPr spc="15" dirty="0"/>
              <a:t> </a:t>
            </a:r>
            <a:r>
              <a:rPr spc="-5" dirty="0"/>
              <a:t>company.</a:t>
            </a:r>
          </a:p>
          <a:p>
            <a:pPr marL="35941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8775" algn="l"/>
                <a:tab pos="359410" algn="l"/>
              </a:tabLst>
            </a:pPr>
            <a:r>
              <a:rPr dirty="0"/>
              <a:t>Back</a:t>
            </a:r>
            <a:r>
              <a:rPr spc="-5" dirty="0"/>
              <a:t> flip </a:t>
            </a:r>
            <a:r>
              <a:rPr dirty="0"/>
              <a:t>acquisition:</a:t>
            </a:r>
            <a:r>
              <a:rPr spc="15" dirty="0"/>
              <a:t> </a:t>
            </a:r>
            <a:r>
              <a:rPr dirty="0"/>
              <a:t>A</a:t>
            </a:r>
            <a:r>
              <a:rPr spc="10" dirty="0"/>
              <a:t> </a:t>
            </a:r>
            <a:r>
              <a:rPr dirty="0"/>
              <a:t>very rare</a:t>
            </a:r>
            <a:r>
              <a:rPr spc="-5" dirty="0"/>
              <a:t> </a:t>
            </a:r>
            <a:r>
              <a:rPr dirty="0"/>
              <a:t>case</a:t>
            </a:r>
            <a:r>
              <a:rPr spc="-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acquisition</a:t>
            </a:r>
            <a:r>
              <a:rPr spc="25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dirty="0"/>
              <a:t>which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purchasing</a:t>
            </a:r>
            <a:r>
              <a:rPr spc="20" dirty="0"/>
              <a:t> </a:t>
            </a:r>
            <a:r>
              <a:rPr spc="-5" dirty="0"/>
              <a:t>company</a:t>
            </a:r>
            <a:r>
              <a:rPr spc="10" dirty="0"/>
              <a:t> </a:t>
            </a:r>
            <a:r>
              <a:rPr spc="-5" dirty="0"/>
              <a:t>becomes</a:t>
            </a:r>
            <a:r>
              <a:rPr spc="5" dirty="0"/>
              <a:t> </a:t>
            </a:r>
            <a:r>
              <a:rPr dirty="0"/>
              <a:t>a </a:t>
            </a:r>
            <a:r>
              <a:rPr spc="-5" dirty="0"/>
              <a:t>subsidiary</a:t>
            </a:r>
          </a:p>
          <a:p>
            <a:pPr marL="358775">
              <a:lnSpc>
                <a:spcPct val="100000"/>
              </a:lnSpc>
              <a:spcBef>
                <a:spcPts val="845"/>
              </a:spcBef>
            </a:pPr>
            <a:r>
              <a:rPr spc="-5" dirty="0"/>
              <a:t>of</a:t>
            </a:r>
            <a:r>
              <a:rPr spc="-20" dirty="0"/>
              <a:t> </a:t>
            </a:r>
            <a:r>
              <a:rPr spc="-5" dirty="0"/>
              <a:t>the purchased</a:t>
            </a:r>
            <a:r>
              <a:rPr spc="5" dirty="0"/>
              <a:t> </a:t>
            </a:r>
            <a:r>
              <a:rPr spc="-5" dirty="0"/>
              <a:t>company.</a:t>
            </a:r>
          </a:p>
          <a:p>
            <a:pPr marL="35877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8775" algn="l"/>
                <a:tab pos="359410" algn="l"/>
              </a:tabLst>
            </a:pPr>
            <a:r>
              <a:rPr spc="-5" dirty="0"/>
              <a:t>Hostile acquisition: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whole </a:t>
            </a:r>
            <a:r>
              <a:rPr spc="-5" dirty="0"/>
              <a:t>transaction</a:t>
            </a:r>
            <a:r>
              <a:rPr spc="15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dirty="0"/>
              <a:t>carried</a:t>
            </a:r>
            <a:r>
              <a:rPr spc="-5" dirty="0"/>
              <a:t> out</a:t>
            </a:r>
            <a:r>
              <a:rPr dirty="0"/>
              <a:t> through</a:t>
            </a:r>
            <a:r>
              <a:rPr spc="10" dirty="0"/>
              <a:t> </a:t>
            </a:r>
            <a:r>
              <a:rPr dirty="0"/>
              <a:t>force.The</a:t>
            </a:r>
            <a:r>
              <a:rPr spc="-15" dirty="0"/>
              <a:t> </a:t>
            </a:r>
            <a:r>
              <a:rPr spc="-5" dirty="0"/>
              <a:t>smaller</a:t>
            </a:r>
            <a:r>
              <a:rPr spc="10" dirty="0"/>
              <a:t> </a:t>
            </a:r>
            <a:r>
              <a:rPr spc="-5" dirty="0"/>
              <a:t>company</a:t>
            </a:r>
            <a:r>
              <a:rPr dirty="0"/>
              <a:t> is</a:t>
            </a:r>
            <a:r>
              <a:rPr spc="10" dirty="0"/>
              <a:t> </a:t>
            </a:r>
            <a:r>
              <a:rPr spc="-5" dirty="0"/>
              <a:t>either</a:t>
            </a:r>
            <a:r>
              <a:rPr spc="25" dirty="0"/>
              <a:t> </a:t>
            </a:r>
            <a:r>
              <a:rPr dirty="0"/>
              <a:t>driven </a:t>
            </a:r>
            <a:r>
              <a:rPr spc="-305" dirty="0"/>
              <a:t> </a:t>
            </a:r>
            <a:r>
              <a:rPr dirty="0"/>
              <a:t>to </a:t>
            </a:r>
            <a:r>
              <a:rPr spc="-5" dirty="0"/>
              <a:t>such</a:t>
            </a:r>
            <a:r>
              <a:rPr spc="5" dirty="0"/>
              <a:t> </a:t>
            </a:r>
            <a:r>
              <a:rPr dirty="0"/>
              <a:t>a </a:t>
            </a:r>
            <a:r>
              <a:rPr spc="-5" dirty="0"/>
              <a:t>condition</a:t>
            </a:r>
            <a:r>
              <a:rPr spc="10" dirty="0"/>
              <a:t> </a:t>
            </a:r>
            <a:r>
              <a:rPr spc="-5" dirty="0"/>
              <a:t>that</a:t>
            </a:r>
            <a:r>
              <a:rPr spc="15" dirty="0"/>
              <a:t> </a:t>
            </a:r>
            <a:r>
              <a:rPr dirty="0"/>
              <a:t>it</a:t>
            </a:r>
            <a:r>
              <a:rPr spc="10" dirty="0"/>
              <a:t> </a:t>
            </a:r>
            <a:r>
              <a:rPr spc="-5" dirty="0"/>
              <a:t>has</a:t>
            </a:r>
            <a:r>
              <a:rPr spc="5" dirty="0"/>
              <a:t> </a:t>
            </a:r>
            <a:r>
              <a:rPr spc="-5" dirty="0"/>
              <a:t>no</a:t>
            </a:r>
            <a:r>
              <a:rPr dirty="0"/>
              <a:t> </a:t>
            </a:r>
            <a:r>
              <a:rPr spc="-5" dirty="0"/>
              <a:t>option</a:t>
            </a:r>
            <a:r>
              <a:rPr spc="5" dirty="0"/>
              <a:t> </a:t>
            </a:r>
            <a:r>
              <a:rPr spc="-5" dirty="0"/>
              <a:t>but</a:t>
            </a:r>
            <a:r>
              <a:rPr spc="5" dirty="0"/>
              <a:t> </a:t>
            </a:r>
            <a:r>
              <a:rPr dirty="0"/>
              <a:t>to</a:t>
            </a:r>
            <a:r>
              <a:rPr spc="10" dirty="0"/>
              <a:t> </a:t>
            </a:r>
            <a:r>
              <a:rPr spc="-5" dirty="0"/>
              <a:t>say</a:t>
            </a:r>
            <a:r>
              <a:rPr spc="5" dirty="0"/>
              <a:t> </a:t>
            </a:r>
            <a:r>
              <a:rPr spc="-5" dirty="0"/>
              <a:t>yes</a:t>
            </a:r>
            <a:r>
              <a:rPr spc="5" dirty="0"/>
              <a:t> </a:t>
            </a:r>
            <a:r>
              <a:rPr spc="-5" dirty="0"/>
              <a:t>to the</a:t>
            </a:r>
            <a:r>
              <a:rPr spc="20" dirty="0"/>
              <a:t> </a:t>
            </a:r>
            <a:r>
              <a:rPr spc="-5" dirty="0"/>
              <a:t>acquisition</a:t>
            </a:r>
            <a:r>
              <a:rPr spc="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spc="-5" dirty="0"/>
              <a:t>save</a:t>
            </a:r>
            <a:r>
              <a:rPr spc="5" dirty="0"/>
              <a:t> </a:t>
            </a:r>
            <a:r>
              <a:rPr dirty="0"/>
              <a:t>its</a:t>
            </a:r>
            <a:r>
              <a:rPr spc="10" dirty="0"/>
              <a:t> </a:t>
            </a:r>
            <a:r>
              <a:rPr spc="-5" dirty="0"/>
              <a:t>skin or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5" dirty="0"/>
              <a:t>bigger</a:t>
            </a:r>
          </a:p>
          <a:p>
            <a:pPr marL="358775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company</a:t>
            </a:r>
            <a:r>
              <a:rPr dirty="0"/>
              <a:t> </a:t>
            </a:r>
            <a:r>
              <a:rPr spc="-5" dirty="0"/>
              <a:t>just</a:t>
            </a:r>
            <a:r>
              <a:rPr spc="15" dirty="0"/>
              <a:t> </a:t>
            </a:r>
            <a:r>
              <a:rPr spc="-5" dirty="0"/>
              <a:t>buys</a:t>
            </a:r>
            <a:r>
              <a:rPr spc="20" dirty="0"/>
              <a:t> </a:t>
            </a:r>
            <a:r>
              <a:rPr dirty="0"/>
              <a:t>off</a:t>
            </a:r>
            <a:r>
              <a:rPr spc="-5" dirty="0"/>
              <a:t> </a:t>
            </a:r>
            <a:r>
              <a:rPr dirty="0"/>
              <a:t>all</a:t>
            </a:r>
            <a:r>
              <a:rPr spc="5" dirty="0"/>
              <a:t> </a:t>
            </a:r>
            <a:r>
              <a:rPr spc="-5" dirty="0"/>
              <a:t>its</a:t>
            </a:r>
            <a:r>
              <a:rPr spc="15" dirty="0"/>
              <a:t> </a:t>
            </a:r>
            <a:r>
              <a:rPr spc="-5" dirty="0"/>
              <a:t>share, thereby</a:t>
            </a:r>
            <a:r>
              <a:rPr spc="25" dirty="0"/>
              <a:t> </a:t>
            </a:r>
            <a:r>
              <a:rPr spc="-5" dirty="0"/>
              <a:t>establishing</a:t>
            </a:r>
            <a:r>
              <a:rPr spc="35" dirty="0"/>
              <a:t> </a:t>
            </a:r>
            <a:r>
              <a:rPr dirty="0"/>
              <a:t>majority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5" dirty="0"/>
              <a:t>hence</a:t>
            </a:r>
            <a:r>
              <a:rPr spc="25" dirty="0"/>
              <a:t> </a:t>
            </a:r>
            <a:r>
              <a:rPr dirty="0"/>
              <a:t>initiating</a:t>
            </a:r>
            <a:r>
              <a:rPr spc="35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acquisition.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EE3587EC-7134-4F20-BE27-D4547AFD09D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72116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STEPS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INVOLVED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PROCESS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MERGERS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ACQUISITION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2672715" cy="253492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Analysis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clients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requirements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Generating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ideas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Valuing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Identifying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potential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partners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Drawing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documentation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Due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diligence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Supporting</a:t>
            </a:r>
            <a:r>
              <a:rPr sz="1400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Conducting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negotiations.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5D41434B-8AA1-4880-8D21-5A241D38C93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6B1931D0-DECE-496D-9FC2-B48FC3F3128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273</Words>
  <Application>Microsoft Office PowerPoint</Application>
  <PresentationFormat>On-screen Show (16:9)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Microsoft Sans Serif</vt:lpstr>
      <vt:lpstr>Office Theme</vt:lpstr>
      <vt:lpstr>ACQUISITION</vt:lpstr>
      <vt:lpstr>ACQUISITIONS</vt:lpstr>
      <vt:lpstr>TYPES OF ACQUISITION</vt:lpstr>
      <vt:lpstr>STEPS INVOLVED IN PROCESS OF MERGERS AND ACQUISITION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2022-04-06T03:09:38Z</dcterms:created>
  <dcterms:modified xsi:type="dcterms:W3CDTF">2022-04-09T04:49:26Z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