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3684" y="1187253"/>
            <a:ext cx="8196630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95294" y="1661286"/>
            <a:ext cx="22174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FRANCHISING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007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5" dirty="0">
                <a:latin typeface="Arial"/>
                <a:cs typeface="Arial"/>
              </a:rPr>
              <a:t> 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306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FRANCHISING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7980680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arrangement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distributor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trademarked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exclusive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rights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local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independent</a:t>
            </a:r>
            <a:r>
              <a:rPr sz="1400" spc="6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 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return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royalties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conformance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standardized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procedures.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person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franchisor.</a:t>
            </a:r>
            <a:endParaRPr sz="1400">
              <a:latin typeface="Calibri"/>
              <a:cs typeface="Calibri"/>
            </a:endParaRPr>
          </a:p>
          <a:p>
            <a:pPr marL="354965" marR="28575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franchisee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better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were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scratch.</a:t>
            </a:r>
            <a:endParaRPr sz="1400">
              <a:latin typeface="Calibri"/>
              <a:cs typeface="Calibri"/>
            </a:endParaRPr>
          </a:p>
          <a:p>
            <a:pPr marL="354965" marR="38735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agreement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legal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document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mutual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conditions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franchise.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1212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INGREDIENTS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FRANCHISE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AGREEMENT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86715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6080" algn="l"/>
                <a:tab pos="386715" algn="l"/>
              </a:tabLst>
            </a:pPr>
            <a:r>
              <a:rPr spc="-5" dirty="0"/>
              <a:t>Contract</a:t>
            </a:r>
            <a:r>
              <a:rPr spc="5" dirty="0"/>
              <a:t> </a:t>
            </a:r>
            <a:r>
              <a:rPr dirty="0"/>
              <a:t>explanation: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contract</a:t>
            </a:r>
            <a:r>
              <a:rPr spc="10" dirty="0"/>
              <a:t> </a:t>
            </a:r>
            <a:r>
              <a:rPr dirty="0"/>
              <a:t>explanation</a:t>
            </a:r>
            <a:r>
              <a:rPr spc="30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part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agreement</a:t>
            </a:r>
            <a:r>
              <a:rPr spc="20" dirty="0"/>
              <a:t> </a:t>
            </a:r>
            <a:r>
              <a:rPr dirty="0"/>
              <a:t>that</a:t>
            </a:r>
            <a:r>
              <a:rPr spc="20" dirty="0"/>
              <a:t> </a:t>
            </a:r>
            <a:r>
              <a:rPr spc="-5" dirty="0"/>
              <a:t>outlines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type</a:t>
            </a:r>
            <a:r>
              <a:rPr spc="20" dirty="0"/>
              <a:t> </a:t>
            </a:r>
            <a:r>
              <a:rPr spc="-5" dirty="0"/>
              <a:t>of</a:t>
            </a:r>
          </a:p>
          <a:p>
            <a:pPr marL="386080">
              <a:lnSpc>
                <a:spcPct val="100000"/>
              </a:lnSpc>
              <a:spcBef>
                <a:spcPts val="840"/>
              </a:spcBef>
            </a:pPr>
            <a:r>
              <a:rPr dirty="0"/>
              <a:t>relationship</a:t>
            </a:r>
            <a:r>
              <a:rPr spc="10" dirty="0"/>
              <a:t> </a:t>
            </a:r>
            <a:r>
              <a:rPr dirty="0"/>
              <a:t>a</a:t>
            </a:r>
            <a:r>
              <a:rPr spc="-5" dirty="0"/>
              <a:t> franchisee</a:t>
            </a:r>
            <a:r>
              <a:rPr spc="10" dirty="0"/>
              <a:t> </a:t>
            </a:r>
            <a:r>
              <a:rPr dirty="0"/>
              <a:t>is </a:t>
            </a:r>
            <a:r>
              <a:rPr spc="-5" dirty="0"/>
              <a:t>entering</a:t>
            </a:r>
            <a:r>
              <a:rPr spc="15" dirty="0"/>
              <a:t> </a:t>
            </a:r>
            <a:r>
              <a:rPr spc="-5" dirty="0"/>
              <a:t>into</a:t>
            </a:r>
            <a:r>
              <a:rPr spc="10" dirty="0"/>
              <a:t> </a:t>
            </a:r>
            <a:r>
              <a:rPr dirty="0"/>
              <a:t>with</a:t>
            </a:r>
            <a:r>
              <a:rPr spc="-15" dirty="0"/>
              <a:t> </a:t>
            </a:r>
            <a:r>
              <a:rPr spc="-5" dirty="0"/>
              <a:t>the</a:t>
            </a:r>
            <a:r>
              <a:rPr dirty="0"/>
              <a:t> franchisor.</a:t>
            </a:r>
          </a:p>
          <a:p>
            <a:pPr marL="38671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6080" algn="l"/>
                <a:tab pos="386715" algn="l"/>
              </a:tabLst>
            </a:pPr>
            <a:r>
              <a:rPr spc="-5" dirty="0"/>
              <a:t>Operation</a:t>
            </a:r>
            <a:r>
              <a:rPr spc="5" dirty="0"/>
              <a:t> </a:t>
            </a:r>
            <a:r>
              <a:rPr spc="-5" dirty="0"/>
              <a:t>manual: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operations</a:t>
            </a:r>
            <a:r>
              <a:rPr spc="15" dirty="0"/>
              <a:t> </a:t>
            </a:r>
            <a:r>
              <a:rPr spc="-5" dirty="0"/>
              <a:t>manual</a:t>
            </a:r>
            <a:r>
              <a:rPr spc="1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section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agreement</a:t>
            </a:r>
            <a:r>
              <a:rPr spc="25" dirty="0"/>
              <a:t> </a:t>
            </a:r>
            <a:r>
              <a:rPr spc="-5" dirty="0"/>
              <a:t>that</a:t>
            </a:r>
            <a:r>
              <a:rPr spc="20" dirty="0"/>
              <a:t> </a:t>
            </a:r>
            <a:r>
              <a:rPr spc="-5" dirty="0"/>
              <a:t>details</a:t>
            </a:r>
            <a:r>
              <a:rPr spc="3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dirty="0"/>
              <a:t>guidelines</a:t>
            </a:r>
            <a:r>
              <a:rPr spc="40" dirty="0"/>
              <a:t> </a:t>
            </a:r>
            <a:r>
              <a:rPr spc="-5" dirty="0"/>
              <a:t>that</a:t>
            </a:r>
          </a:p>
          <a:p>
            <a:pPr marL="38608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franchisee</a:t>
            </a:r>
            <a:r>
              <a:rPr spc="10" dirty="0"/>
              <a:t> </a:t>
            </a:r>
            <a:r>
              <a:rPr spc="-5" dirty="0"/>
              <a:t>must</a:t>
            </a:r>
            <a:r>
              <a:rPr spc="15" dirty="0"/>
              <a:t> </a:t>
            </a:r>
            <a:r>
              <a:rPr dirty="0"/>
              <a:t>legally</a:t>
            </a:r>
            <a:r>
              <a:rPr spc="10" dirty="0"/>
              <a:t> </a:t>
            </a:r>
            <a:r>
              <a:rPr dirty="0"/>
              <a:t>follow</a:t>
            </a:r>
            <a:r>
              <a:rPr spc="-15" dirty="0"/>
              <a:t> </a:t>
            </a:r>
            <a:r>
              <a:rPr dirty="0"/>
              <a:t>in</a:t>
            </a:r>
            <a:r>
              <a:rPr spc="10" dirty="0"/>
              <a:t> </a:t>
            </a:r>
            <a:r>
              <a:rPr spc="-5" dirty="0"/>
              <a:t>operating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business</a:t>
            </a:r>
            <a:r>
              <a:rPr spc="30" dirty="0"/>
              <a:t> </a:t>
            </a:r>
            <a:r>
              <a:rPr dirty="0"/>
              <a:t>as</a:t>
            </a:r>
            <a:r>
              <a:rPr spc="5" dirty="0"/>
              <a:t> </a:t>
            </a:r>
            <a:r>
              <a:rPr spc="-5" dirty="0"/>
              <a:t>outlined</a:t>
            </a:r>
            <a:r>
              <a:rPr spc="20" dirty="0"/>
              <a:t> </a:t>
            </a:r>
            <a:r>
              <a:rPr spc="-5" dirty="0"/>
              <a:t>by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franchisor.</a:t>
            </a:r>
          </a:p>
          <a:p>
            <a:pPr marL="386080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6080" algn="l"/>
                <a:tab pos="386715" algn="l"/>
              </a:tabLst>
            </a:pPr>
            <a:r>
              <a:rPr spc="-5" dirty="0"/>
              <a:t>Proprietary</a:t>
            </a:r>
            <a:r>
              <a:rPr spc="15" dirty="0"/>
              <a:t> </a:t>
            </a:r>
            <a:r>
              <a:rPr spc="-5" dirty="0"/>
              <a:t>statements:</a:t>
            </a:r>
            <a:r>
              <a:rPr spc="25" dirty="0"/>
              <a:t> </a:t>
            </a:r>
            <a:r>
              <a:rPr spc="-5" dirty="0"/>
              <a:t>Proprietary</a:t>
            </a:r>
            <a:r>
              <a:rPr spc="15" dirty="0"/>
              <a:t> </a:t>
            </a:r>
            <a:r>
              <a:rPr spc="-5" dirty="0"/>
              <a:t>statements</a:t>
            </a:r>
            <a:r>
              <a:rPr spc="40" dirty="0"/>
              <a:t> </a:t>
            </a:r>
            <a:r>
              <a:rPr spc="-5" dirty="0"/>
              <a:t>outline</a:t>
            </a:r>
            <a:r>
              <a:rPr spc="10" dirty="0"/>
              <a:t> </a:t>
            </a:r>
            <a:r>
              <a:rPr spc="-5" dirty="0"/>
              <a:t>how the</a:t>
            </a:r>
            <a:r>
              <a:rPr spc="25" dirty="0"/>
              <a:t> </a:t>
            </a:r>
            <a:r>
              <a:rPr spc="-5" dirty="0"/>
              <a:t>franchise</a:t>
            </a:r>
            <a:r>
              <a:rPr spc="5" dirty="0"/>
              <a:t> </a:t>
            </a:r>
            <a:r>
              <a:rPr spc="-5" dirty="0"/>
              <a:t>name</a:t>
            </a:r>
            <a:r>
              <a:rPr spc="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spc="-5" dirty="0"/>
              <a:t>to</a:t>
            </a:r>
            <a:r>
              <a:rPr spc="5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used,</a:t>
            </a:r>
            <a:r>
              <a:rPr spc="10" dirty="0"/>
              <a:t> </a:t>
            </a:r>
            <a:r>
              <a:rPr dirty="0"/>
              <a:t>as</a:t>
            </a:r>
            <a:r>
              <a:rPr spc="5" dirty="0"/>
              <a:t> </a:t>
            </a:r>
            <a:r>
              <a:rPr dirty="0"/>
              <a:t>well</a:t>
            </a:r>
            <a:r>
              <a:rPr spc="10" dirty="0"/>
              <a:t> </a:t>
            </a:r>
            <a:r>
              <a:rPr dirty="0"/>
              <a:t>as</a:t>
            </a:r>
            <a:r>
              <a:rPr spc="5" dirty="0"/>
              <a:t> </a:t>
            </a:r>
            <a:r>
              <a:rPr spc="-5" dirty="0"/>
              <a:t>the </a:t>
            </a:r>
            <a:r>
              <a:rPr spc="-300" dirty="0"/>
              <a:t> </a:t>
            </a:r>
            <a:r>
              <a:rPr spc="-5" dirty="0"/>
              <a:t>marketing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dirty="0"/>
              <a:t>advertising</a:t>
            </a:r>
            <a:r>
              <a:rPr spc="20" dirty="0"/>
              <a:t> </a:t>
            </a:r>
            <a:r>
              <a:rPr spc="-5" dirty="0"/>
              <a:t>procedures</a:t>
            </a:r>
            <a:r>
              <a:rPr dirty="0"/>
              <a:t> in </a:t>
            </a:r>
            <a:r>
              <a:rPr spc="-5" dirty="0"/>
              <a:t>place</a:t>
            </a:r>
            <a:r>
              <a:rPr spc="5" dirty="0"/>
              <a:t> </a:t>
            </a:r>
            <a:r>
              <a:rPr dirty="0"/>
              <a:t>that</a:t>
            </a:r>
            <a:r>
              <a:rPr spc="15" dirty="0"/>
              <a:t> </a:t>
            </a:r>
            <a:r>
              <a:rPr spc="-5" dirty="0"/>
              <a:t>the</a:t>
            </a:r>
            <a:r>
              <a:rPr dirty="0"/>
              <a:t> franchisee</a:t>
            </a:r>
            <a:r>
              <a:rPr spc="10" dirty="0"/>
              <a:t> </a:t>
            </a:r>
            <a:r>
              <a:rPr dirty="0"/>
              <a:t>will </a:t>
            </a:r>
            <a:r>
              <a:rPr spc="-5" dirty="0"/>
              <a:t>be</a:t>
            </a:r>
            <a:r>
              <a:rPr dirty="0"/>
              <a:t> </a:t>
            </a:r>
            <a:r>
              <a:rPr spc="-5" dirty="0"/>
              <a:t>required</a:t>
            </a:r>
            <a:r>
              <a:rPr spc="5" dirty="0"/>
              <a:t> </a:t>
            </a:r>
            <a:r>
              <a:rPr dirty="0"/>
              <a:t>to follow</a:t>
            </a:r>
          </a:p>
          <a:p>
            <a:pPr marL="386080" marR="132715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6080" algn="l"/>
                <a:tab pos="386715" algn="l"/>
              </a:tabLst>
            </a:pPr>
            <a:r>
              <a:rPr spc="-5" dirty="0"/>
              <a:t>Ongoing</a:t>
            </a:r>
            <a:r>
              <a:rPr spc="10" dirty="0"/>
              <a:t> </a:t>
            </a:r>
            <a:r>
              <a:rPr dirty="0"/>
              <a:t>site</a:t>
            </a:r>
            <a:r>
              <a:rPr spc="10" dirty="0"/>
              <a:t> </a:t>
            </a:r>
            <a:r>
              <a:rPr spc="-5" dirty="0"/>
              <a:t>maintenance:</a:t>
            </a:r>
            <a:r>
              <a:rPr spc="40" dirty="0"/>
              <a:t> </a:t>
            </a:r>
            <a:r>
              <a:rPr spc="-5" dirty="0"/>
              <a:t>It</a:t>
            </a:r>
            <a:r>
              <a:rPr spc="10" dirty="0"/>
              <a:t> </a:t>
            </a:r>
            <a:r>
              <a:rPr spc="-5" dirty="0"/>
              <a:t>includes</a:t>
            </a:r>
            <a:r>
              <a:rPr spc="2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types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25" dirty="0"/>
              <a:t> </a:t>
            </a:r>
            <a:r>
              <a:rPr spc="-5" dirty="0"/>
              <a:t>timeframes </a:t>
            </a:r>
            <a:r>
              <a:rPr dirty="0"/>
              <a:t>regarding</a:t>
            </a:r>
            <a:r>
              <a:rPr spc="20" dirty="0"/>
              <a:t> </a:t>
            </a:r>
            <a:r>
              <a:rPr dirty="0"/>
              <a:t>various</a:t>
            </a:r>
            <a:r>
              <a:rPr spc="15" dirty="0"/>
              <a:t> </a:t>
            </a:r>
            <a:r>
              <a:rPr spc="-5" dirty="0"/>
              <a:t>maintenance</a:t>
            </a:r>
            <a:r>
              <a:rPr spc="35" dirty="0"/>
              <a:t> </a:t>
            </a:r>
            <a:r>
              <a:rPr spc="-5" dirty="0"/>
              <a:t>items</a:t>
            </a:r>
            <a:r>
              <a:rPr spc="10" dirty="0"/>
              <a:t> </a:t>
            </a:r>
            <a:r>
              <a:rPr spc="-5" dirty="0"/>
              <a:t>and </a:t>
            </a:r>
            <a:r>
              <a:rPr spc="-300" dirty="0"/>
              <a:t> </a:t>
            </a:r>
            <a:r>
              <a:rPr spc="-5" dirty="0"/>
              <a:t>upgrades</a:t>
            </a:r>
            <a:r>
              <a:rPr spc="15" dirty="0"/>
              <a:t> </a:t>
            </a:r>
            <a:r>
              <a:rPr spc="-5" dirty="0"/>
              <a:t>that</a:t>
            </a:r>
            <a:r>
              <a:rPr spc="5" dirty="0"/>
              <a:t> </a:t>
            </a:r>
            <a:r>
              <a:rPr spc="-5" dirty="0"/>
              <a:t>must be</a:t>
            </a:r>
            <a:r>
              <a:rPr dirty="0"/>
              <a:t> </a:t>
            </a:r>
            <a:r>
              <a:rPr spc="-5" dirty="0"/>
              <a:t>made</a:t>
            </a:r>
            <a:r>
              <a:rPr dirty="0"/>
              <a:t> to</a:t>
            </a:r>
            <a:r>
              <a:rPr spc="-5" dirty="0"/>
              <a:t> the</a:t>
            </a:r>
            <a:r>
              <a:rPr dirty="0"/>
              <a:t> franchisee's</a:t>
            </a:r>
            <a:r>
              <a:rPr spc="10" dirty="0"/>
              <a:t> </a:t>
            </a:r>
            <a:r>
              <a:rPr dirty="0"/>
              <a:t>location.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3E4243C-54A9-43CA-B5AF-C44BB8F82E7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743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FRANCHISING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57515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how a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franchises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 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organization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franchisor's name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trademark.</a:t>
            </a:r>
            <a:endParaRPr sz="1400">
              <a:latin typeface="Calibri"/>
              <a:cs typeface="Calibri"/>
            </a:endParaRPr>
          </a:p>
          <a:p>
            <a:pPr marL="354965" marR="37465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ventures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typically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require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 purchases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 specific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endParaRPr sz="1400">
              <a:latin typeface="Calibri"/>
              <a:cs typeface="Calibri"/>
            </a:endParaRPr>
          </a:p>
          <a:p>
            <a:pPr marL="354965" marR="357505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proven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trademark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0B1B3F1-9548-4979-8E48-D2A950D9DDF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6931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ADVANTAGES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FRANCHISING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2925445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ADVANTAGES</a:t>
            </a:r>
            <a:r>
              <a:rPr sz="1400" u="heavy" spc="-4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TO</a:t>
            </a:r>
            <a:r>
              <a:rPr sz="1400" u="heavy" spc="-2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THE</a:t>
            </a:r>
            <a:r>
              <a:rPr sz="1400" u="heavy" spc="-2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FRANCHISE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acceptance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expertise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Knowledge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structural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ADVANTAGES</a:t>
            </a:r>
            <a:r>
              <a:rPr sz="1400" u="heavy" spc="-4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TO THE</a:t>
            </a:r>
            <a:r>
              <a:rPr sz="1400" u="heavy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FRANCHISOR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Quick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6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D87A59D-F406-449B-B902-4A4B2AA8846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0747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DISADVANTAGES OF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FRANCHISING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3403600" cy="221488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DISADVANTGES</a:t>
            </a:r>
            <a:r>
              <a:rPr sz="1400" u="heavy" spc="-3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TO</a:t>
            </a:r>
            <a:r>
              <a:rPr sz="1400" u="heavy" spc="-2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THE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FANCHISEE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things.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Continuing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implication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getting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bought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Inability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DISADVANTAGES</a:t>
            </a:r>
            <a:r>
              <a:rPr sz="1400" u="heavy" spc="-3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TO</a:t>
            </a:r>
            <a:r>
              <a:rPr sz="1400" u="heavy" spc="-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THE</a:t>
            </a:r>
            <a:r>
              <a:rPr sz="1400" u="heavy" spc="10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 </a:t>
            </a:r>
            <a:r>
              <a:rPr sz="1400" u="heavy" spc="-5" dirty="0">
                <a:solidFill>
                  <a:srgbClr val="0D0D0D"/>
                </a:solidFill>
                <a:uFill>
                  <a:solidFill>
                    <a:srgbClr val="0D0D0D"/>
                  </a:solidFill>
                </a:uFill>
                <a:latin typeface="Calibri"/>
                <a:cs typeface="Calibri"/>
              </a:rPr>
              <a:t>FRANCHISOR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identifying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franchisees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23002B2-BDA8-4F3A-B3F0-0DB42B8F8D6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FFE96595-473A-44DE-B0EE-FFA642770C0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9267" y="5665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427</Words>
  <Application>Microsoft Office PowerPoint</Application>
  <PresentationFormat>On-screen Show (16:9)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Microsoft Sans Serif</vt:lpstr>
      <vt:lpstr>Wingdings</vt:lpstr>
      <vt:lpstr>Office Theme</vt:lpstr>
      <vt:lpstr>FRANCHISING</vt:lpstr>
      <vt:lpstr>FRANCHISING</vt:lpstr>
      <vt:lpstr>INGREDIENTS OF A FRANCHISE AGREEMENT</vt:lpstr>
      <vt:lpstr>TYPES OF FRANCHISING</vt:lpstr>
      <vt:lpstr>ADVANTAGES OF FRANCHISING</vt:lpstr>
      <vt:lpstr>DISADVANTAGES OF FRANCHISING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2022-04-06T03:08:56Z</dcterms:created>
  <dcterms:modified xsi:type="dcterms:W3CDTF">2022-04-09T04:46:29Z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