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5143500" type="screen16x9"/>
  <p:notesSz cx="9144000" cy="51435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780" y="5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4485"/>
            <a:ext cx="7772400" cy="10801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4/9/2022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0D0D0D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4/9/2022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4/9/2022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4/9/2022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4/9/2022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8313069" y="4269522"/>
            <a:ext cx="716927" cy="74467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65047" y="1630832"/>
            <a:ext cx="7413904" cy="14281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01294" y="1187253"/>
            <a:ext cx="8341410" cy="35579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rgbClr val="0D0D0D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4/9/2022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4111313"/>
            <a:ext cx="9143999" cy="1029566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651154" y="1661286"/>
            <a:ext cx="790511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spc="-5" dirty="0">
                <a:solidFill>
                  <a:srgbClr val="FF0000"/>
                </a:solidFill>
                <a:latin typeface="Calibri"/>
                <a:cs typeface="Calibri"/>
              </a:rPr>
              <a:t>GROWTH</a:t>
            </a:r>
            <a:r>
              <a:rPr sz="3000" spc="-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dirty="0">
                <a:solidFill>
                  <a:srgbClr val="FF0000"/>
                </a:solidFill>
                <a:latin typeface="Calibri"/>
                <a:cs typeface="Calibri"/>
              </a:rPr>
              <a:t>AND</a:t>
            </a:r>
            <a:r>
              <a:rPr sz="3000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spc="-5" dirty="0">
                <a:solidFill>
                  <a:srgbClr val="FF0000"/>
                </a:solidFill>
                <a:latin typeface="Calibri"/>
                <a:cs typeface="Calibri"/>
              </a:rPr>
              <a:t>DEVELOPMENT</a:t>
            </a:r>
            <a:r>
              <a:rPr sz="3000" spc="-4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spc="-5" dirty="0">
                <a:solidFill>
                  <a:srgbClr val="FF0000"/>
                </a:solidFill>
                <a:latin typeface="Calibri"/>
                <a:cs typeface="Calibri"/>
              </a:rPr>
              <a:t>OF</a:t>
            </a:r>
            <a:r>
              <a:rPr sz="3000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spc="-5" dirty="0">
                <a:solidFill>
                  <a:srgbClr val="FF0000"/>
                </a:solidFill>
                <a:latin typeface="Calibri"/>
                <a:cs typeface="Calibri"/>
              </a:rPr>
              <a:t>AN</a:t>
            </a:r>
            <a:r>
              <a:rPr sz="3000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dirty="0">
                <a:solidFill>
                  <a:srgbClr val="FF0000"/>
                </a:solidFill>
                <a:latin typeface="Calibri"/>
                <a:cs typeface="Calibri"/>
              </a:rPr>
              <a:t>ENTERPRISE</a:t>
            </a:r>
            <a:endParaRPr sz="30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301367" y="2645156"/>
            <a:ext cx="3613785" cy="8801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600075">
              <a:lnSpc>
                <a:spcPct val="100000"/>
              </a:lnSpc>
              <a:spcBef>
                <a:spcPts val="100"/>
              </a:spcBef>
            </a:pPr>
            <a:r>
              <a:rPr sz="1400" b="1" spc="-5" dirty="0">
                <a:latin typeface="Arial"/>
                <a:cs typeface="Arial"/>
              </a:rPr>
              <a:t>SUBJECT </a:t>
            </a:r>
            <a:r>
              <a:rPr sz="1400" b="1" dirty="0">
                <a:latin typeface="Arial"/>
                <a:cs typeface="Arial"/>
              </a:rPr>
              <a:t>: </a:t>
            </a:r>
            <a:r>
              <a:rPr sz="1400" b="1" spc="-5" dirty="0">
                <a:latin typeface="Arial"/>
                <a:cs typeface="Arial"/>
              </a:rPr>
              <a:t>(ENTREPRENEURSHIP) </a:t>
            </a:r>
            <a:r>
              <a:rPr sz="1400" b="1" spc="-375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CHAPTER</a:t>
            </a:r>
            <a:r>
              <a:rPr sz="1400" b="1" spc="4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NUMBER:</a:t>
            </a:r>
            <a:r>
              <a:rPr sz="1400" b="1" spc="-2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4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400" b="1" spc="-10" dirty="0">
                <a:latin typeface="Arial"/>
                <a:cs typeface="Arial"/>
              </a:rPr>
              <a:t>CHAPTER</a:t>
            </a:r>
            <a:r>
              <a:rPr sz="1400" b="1" spc="30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NAME</a:t>
            </a:r>
            <a:r>
              <a:rPr sz="1400" b="1" spc="1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:</a:t>
            </a:r>
            <a:r>
              <a:rPr sz="1400" b="1" spc="-1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ENTERPRISE</a:t>
            </a:r>
            <a:r>
              <a:rPr sz="1400" b="1" spc="-5" dirty="0">
                <a:latin typeface="Arial"/>
                <a:cs typeface="Arial"/>
              </a:rPr>
              <a:t> GROWTH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400" b="1" spc="-5" dirty="0">
                <a:latin typeface="Arial"/>
                <a:cs typeface="Arial"/>
              </a:rPr>
              <a:t>STRATEGIES</a:t>
            </a:r>
            <a:endParaRPr sz="1400">
              <a:latin typeface="Arial"/>
              <a:cs typeface="Arial"/>
            </a:endParaRPr>
          </a:p>
        </p:txBody>
      </p:sp>
      <p:pic>
        <p:nvPicPr>
          <p:cNvPr id="6" name="Google Shape;63;p14">
            <a:extLst>
              <a:ext uri="{FF2B5EF4-FFF2-40B4-BE49-F238E27FC236}">
                <a16:creationId xmlns:a16="http://schemas.microsoft.com/office/drawing/2014/main" id="{3ADE9F6F-5C1F-43F0-9D1E-C9D71ED468E0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492" y="57150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580580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GROWTH</a:t>
            </a:r>
            <a:r>
              <a:rPr sz="2200" spc="-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AND</a:t>
            </a:r>
            <a:r>
              <a:rPr sz="2200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FF0000"/>
                </a:solidFill>
                <a:latin typeface="Calibri"/>
                <a:cs typeface="Calibri"/>
              </a:rPr>
              <a:t>DEVELOPMENT</a:t>
            </a:r>
            <a:r>
              <a:rPr sz="2200" spc="4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OF</a:t>
            </a:r>
            <a:r>
              <a:rPr sz="220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AN</a:t>
            </a:r>
            <a:r>
              <a:rPr sz="2200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ENTERPRISE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4850" y="1187253"/>
            <a:ext cx="8241665" cy="2277110"/>
          </a:xfrm>
          <a:prstGeom prst="rect">
            <a:avLst/>
          </a:prstGeom>
        </p:spPr>
        <p:txBody>
          <a:bodyPr vert="horz" wrap="square" lIns="0" tIns="12001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45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Growth</a:t>
            </a:r>
            <a:r>
              <a:rPr sz="1400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always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essential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existence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business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concern.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concern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bound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to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die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if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does not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try</a:t>
            </a:r>
            <a:endParaRPr sz="140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  <a:spcBef>
                <a:spcPts val="840"/>
              </a:spcBef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expand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its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activities</a:t>
            </a:r>
            <a:r>
              <a:rPr sz="1400" i="1" dirty="0">
                <a:solidFill>
                  <a:srgbClr val="0D0D0D"/>
                </a:solidFill>
                <a:latin typeface="Calibri"/>
                <a:cs typeface="Calibri"/>
              </a:rPr>
              <a:t>.</a:t>
            </a:r>
            <a:r>
              <a:rPr sz="1400" i="1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i="1" spc="-5" dirty="0">
                <a:solidFill>
                  <a:srgbClr val="0D0D0D"/>
                </a:solidFill>
                <a:latin typeface="Calibri"/>
                <a:cs typeface="Calibri"/>
              </a:rPr>
              <a:t>The </a:t>
            </a:r>
            <a:r>
              <a:rPr sz="1400" i="1" dirty="0">
                <a:solidFill>
                  <a:srgbClr val="0D0D0D"/>
                </a:solidFill>
                <a:latin typeface="Calibri"/>
                <a:cs typeface="Calibri"/>
              </a:rPr>
              <a:t>entrepreneur</a:t>
            </a:r>
            <a:r>
              <a:rPr sz="1400" i="1" spc="-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i="1" dirty="0">
                <a:solidFill>
                  <a:srgbClr val="0D0D0D"/>
                </a:solidFill>
                <a:latin typeface="Calibri"/>
                <a:cs typeface="Calibri"/>
              </a:rPr>
              <a:t>is</a:t>
            </a:r>
            <a:r>
              <a:rPr sz="1400" i="1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an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endless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challenge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seeker.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expansion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an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enterprise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maybe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the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form</a:t>
            </a:r>
            <a:r>
              <a:rPr sz="1400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diversification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activities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or acquisition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ownership</a:t>
            </a:r>
            <a:endParaRPr sz="140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  <a:spcBef>
                <a:spcPts val="840"/>
              </a:spcBef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control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other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business.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5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 expansion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may be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form</a:t>
            </a:r>
            <a:r>
              <a:rPr sz="1400" spc="-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of: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Internal</a:t>
            </a:r>
            <a:r>
              <a:rPr sz="1400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expansion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External</a:t>
            </a:r>
            <a:r>
              <a:rPr sz="1400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expansion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4" name="Google Shape;63;p14">
            <a:extLst>
              <a:ext uri="{FF2B5EF4-FFF2-40B4-BE49-F238E27FC236}">
                <a16:creationId xmlns:a16="http://schemas.microsoft.com/office/drawing/2014/main" id="{9726A05F-D0B3-49F0-B587-D227A47217D6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262191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INTERNAL</a:t>
            </a:r>
            <a:r>
              <a:rPr sz="2200" spc="-4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EXPANSION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0015" rIns="0" bIns="0" rtlCol="0">
            <a:spAutoFit/>
          </a:bodyPr>
          <a:lstStyle/>
          <a:p>
            <a:pPr marL="459105" indent="-342900">
              <a:lnSpc>
                <a:spcPct val="100000"/>
              </a:lnSpc>
              <a:spcBef>
                <a:spcPts val="945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458470" algn="l"/>
                <a:tab pos="459105" algn="l"/>
              </a:tabLst>
            </a:pPr>
            <a:r>
              <a:rPr spc="-5" dirty="0"/>
              <a:t>It</a:t>
            </a:r>
            <a:r>
              <a:rPr spc="5" dirty="0"/>
              <a:t> </a:t>
            </a:r>
            <a:r>
              <a:rPr dirty="0"/>
              <a:t>is</a:t>
            </a:r>
            <a:r>
              <a:rPr spc="5" dirty="0"/>
              <a:t> </a:t>
            </a:r>
            <a:r>
              <a:rPr dirty="0"/>
              <a:t>a</a:t>
            </a:r>
            <a:r>
              <a:rPr spc="-5" dirty="0"/>
              <a:t> </a:t>
            </a:r>
            <a:r>
              <a:rPr dirty="0"/>
              <a:t>slow</a:t>
            </a:r>
            <a:r>
              <a:rPr spc="-10" dirty="0"/>
              <a:t> </a:t>
            </a:r>
            <a:r>
              <a:rPr spc="-5" dirty="0"/>
              <a:t>and</a:t>
            </a:r>
            <a:r>
              <a:rPr dirty="0"/>
              <a:t> time</a:t>
            </a:r>
            <a:r>
              <a:rPr spc="5" dirty="0"/>
              <a:t> </a:t>
            </a:r>
            <a:r>
              <a:rPr spc="-5" dirty="0"/>
              <a:t>consuming</a:t>
            </a:r>
            <a:r>
              <a:rPr dirty="0"/>
              <a:t> </a:t>
            </a:r>
            <a:r>
              <a:rPr spc="-5" dirty="0"/>
              <a:t>process</a:t>
            </a:r>
            <a:r>
              <a:rPr spc="5" dirty="0"/>
              <a:t> </a:t>
            </a:r>
            <a:r>
              <a:rPr spc="-5" dirty="0"/>
              <a:t>which</a:t>
            </a:r>
            <a:r>
              <a:rPr spc="-10" dirty="0"/>
              <a:t> </a:t>
            </a:r>
            <a:r>
              <a:rPr dirty="0"/>
              <a:t>is</a:t>
            </a:r>
            <a:r>
              <a:rPr spc="5" dirty="0"/>
              <a:t> </a:t>
            </a:r>
            <a:r>
              <a:rPr dirty="0"/>
              <a:t>a</a:t>
            </a:r>
            <a:r>
              <a:rPr spc="5" dirty="0"/>
              <a:t> </a:t>
            </a:r>
            <a:r>
              <a:rPr dirty="0"/>
              <a:t>result</a:t>
            </a:r>
            <a:r>
              <a:rPr spc="5" dirty="0"/>
              <a:t> of</a:t>
            </a:r>
            <a:r>
              <a:rPr spc="-20" dirty="0"/>
              <a:t> </a:t>
            </a:r>
            <a:r>
              <a:rPr dirty="0"/>
              <a:t>a</a:t>
            </a:r>
            <a:r>
              <a:rPr spc="5" dirty="0"/>
              <a:t> </a:t>
            </a:r>
            <a:r>
              <a:rPr spc="-5" dirty="0"/>
              <a:t>gradual</a:t>
            </a:r>
            <a:r>
              <a:rPr spc="10" dirty="0"/>
              <a:t> </a:t>
            </a:r>
            <a:r>
              <a:rPr spc="-5" dirty="0"/>
              <a:t>increase</a:t>
            </a:r>
            <a:r>
              <a:rPr spc="5" dirty="0"/>
              <a:t> </a:t>
            </a:r>
            <a:r>
              <a:rPr dirty="0"/>
              <a:t>in </a:t>
            </a:r>
            <a:r>
              <a:rPr spc="-5" dirty="0"/>
              <a:t>the</a:t>
            </a:r>
            <a:r>
              <a:rPr spc="5" dirty="0"/>
              <a:t> </a:t>
            </a:r>
            <a:r>
              <a:rPr dirty="0"/>
              <a:t>activities</a:t>
            </a:r>
            <a:r>
              <a:rPr spc="25" dirty="0"/>
              <a:t> </a:t>
            </a:r>
            <a:r>
              <a:rPr dirty="0"/>
              <a:t>of</a:t>
            </a:r>
            <a:r>
              <a:rPr spc="-10" dirty="0"/>
              <a:t> </a:t>
            </a:r>
            <a:r>
              <a:rPr spc="-5" dirty="0"/>
              <a:t>the</a:t>
            </a:r>
          </a:p>
          <a:p>
            <a:pPr marL="458470">
              <a:lnSpc>
                <a:spcPct val="100000"/>
              </a:lnSpc>
              <a:spcBef>
                <a:spcPts val="840"/>
              </a:spcBef>
            </a:pPr>
            <a:r>
              <a:rPr spc="-5" dirty="0"/>
              <a:t>enterprise.</a:t>
            </a:r>
            <a:r>
              <a:rPr spc="10" dirty="0"/>
              <a:t> </a:t>
            </a:r>
            <a:r>
              <a:rPr dirty="0"/>
              <a:t>A</a:t>
            </a:r>
            <a:r>
              <a:rPr spc="5" dirty="0"/>
              <a:t> </a:t>
            </a:r>
            <a:r>
              <a:rPr spc="-5" dirty="0"/>
              <a:t>firm</a:t>
            </a:r>
            <a:r>
              <a:rPr spc="-35" dirty="0"/>
              <a:t> </a:t>
            </a:r>
            <a:r>
              <a:rPr spc="-5" dirty="0"/>
              <a:t>may</a:t>
            </a:r>
            <a:r>
              <a:rPr spc="10" dirty="0"/>
              <a:t> </a:t>
            </a:r>
            <a:r>
              <a:rPr spc="-5" dirty="0"/>
              <a:t>expand</a:t>
            </a:r>
            <a:r>
              <a:rPr spc="10" dirty="0"/>
              <a:t> </a:t>
            </a:r>
            <a:r>
              <a:rPr dirty="0"/>
              <a:t>internally</a:t>
            </a:r>
            <a:r>
              <a:rPr spc="20" dirty="0"/>
              <a:t> </a:t>
            </a:r>
            <a:r>
              <a:rPr spc="-5" dirty="0"/>
              <a:t>by:</a:t>
            </a:r>
          </a:p>
          <a:p>
            <a:pPr marL="459105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458470" algn="l"/>
                <a:tab pos="459105" algn="l"/>
              </a:tabLst>
            </a:pPr>
            <a:r>
              <a:rPr spc="-5" dirty="0"/>
              <a:t>Expanding</a:t>
            </a:r>
            <a:r>
              <a:rPr spc="25" dirty="0"/>
              <a:t> </a:t>
            </a:r>
            <a:r>
              <a:rPr dirty="0"/>
              <a:t>its</a:t>
            </a:r>
            <a:r>
              <a:rPr spc="5" dirty="0"/>
              <a:t> </a:t>
            </a:r>
            <a:r>
              <a:rPr spc="-5" dirty="0"/>
              <a:t>present</a:t>
            </a:r>
            <a:r>
              <a:rPr spc="20" dirty="0"/>
              <a:t> </a:t>
            </a:r>
            <a:r>
              <a:rPr spc="-5" dirty="0"/>
              <a:t>production</a:t>
            </a:r>
            <a:r>
              <a:rPr spc="5" dirty="0"/>
              <a:t> </a:t>
            </a:r>
            <a:r>
              <a:rPr spc="-5" dirty="0"/>
              <a:t>capacity</a:t>
            </a:r>
            <a:r>
              <a:rPr spc="20" dirty="0"/>
              <a:t> </a:t>
            </a:r>
            <a:r>
              <a:rPr spc="-5" dirty="0"/>
              <a:t>by</a:t>
            </a:r>
            <a:r>
              <a:rPr dirty="0"/>
              <a:t> increasing</a:t>
            </a:r>
            <a:r>
              <a:rPr spc="15" dirty="0"/>
              <a:t> </a:t>
            </a:r>
            <a:r>
              <a:rPr spc="-5" dirty="0"/>
              <a:t>the</a:t>
            </a:r>
            <a:r>
              <a:rPr spc="5" dirty="0"/>
              <a:t> </a:t>
            </a:r>
            <a:r>
              <a:rPr spc="-5" dirty="0"/>
              <a:t>number</a:t>
            </a:r>
            <a:r>
              <a:rPr spc="10" dirty="0"/>
              <a:t> </a:t>
            </a:r>
            <a:r>
              <a:rPr spc="-5" dirty="0"/>
              <a:t>of machines.</a:t>
            </a:r>
          </a:p>
          <a:p>
            <a:pPr marL="459105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458470" algn="l"/>
                <a:tab pos="459105" algn="l"/>
              </a:tabLst>
            </a:pPr>
            <a:r>
              <a:rPr spc="-5" dirty="0"/>
              <a:t>Replacing</a:t>
            </a:r>
            <a:r>
              <a:rPr spc="5" dirty="0"/>
              <a:t> </a:t>
            </a:r>
            <a:r>
              <a:rPr dirty="0"/>
              <a:t>old</a:t>
            </a:r>
            <a:r>
              <a:rPr spc="-5" dirty="0"/>
              <a:t> machines</a:t>
            </a:r>
            <a:r>
              <a:rPr spc="25" dirty="0"/>
              <a:t> </a:t>
            </a:r>
            <a:r>
              <a:rPr dirty="0"/>
              <a:t>with</a:t>
            </a:r>
            <a:r>
              <a:rPr spc="-5" dirty="0"/>
              <a:t> new</a:t>
            </a:r>
            <a:r>
              <a:rPr spc="5" dirty="0"/>
              <a:t> </a:t>
            </a:r>
            <a:r>
              <a:rPr spc="-5" dirty="0"/>
              <a:t>technological</a:t>
            </a:r>
            <a:r>
              <a:rPr spc="25" dirty="0"/>
              <a:t> </a:t>
            </a:r>
            <a:r>
              <a:rPr spc="-5" dirty="0"/>
              <a:t>machines.</a:t>
            </a:r>
          </a:p>
          <a:p>
            <a:pPr marL="459105" indent="-342900">
              <a:lnSpc>
                <a:spcPct val="100000"/>
              </a:lnSpc>
              <a:spcBef>
                <a:spcPts val="845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458470" algn="l"/>
                <a:tab pos="459105" algn="l"/>
              </a:tabLst>
            </a:pPr>
            <a:r>
              <a:rPr spc="-5" dirty="0"/>
              <a:t>Entering</a:t>
            </a:r>
            <a:r>
              <a:rPr spc="15" dirty="0"/>
              <a:t> </a:t>
            </a:r>
            <a:r>
              <a:rPr spc="-5" dirty="0"/>
              <a:t>new</a:t>
            </a:r>
            <a:r>
              <a:rPr dirty="0"/>
              <a:t> areas</a:t>
            </a:r>
            <a:r>
              <a:rPr spc="10" dirty="0"/>
              <a:t> </a:t>
            </a:r>
            <a:r>
              <a:rPr spc="-5" dirty="0"/>
              <a:t>of production</a:t>
            </a:r>
            <a:r>
              <a:rPr spc="5" dirty="0"/>
              <a:t> </a:t>
            </a:r>
            <a:r>
              <a:rPr spc="-5" dirty="0"/>
              <a:t>or</a:t>
            </a:r>
            <a:r>
              <a:rPr spc="-10" dirty="0"/>
              <a:t> </a:t>
            </a:r>
            <a:r>
              <a:rPr spc="-5" dirty="0"/>
              <a:t>marketing</a:t>
            </a:r>
            <a:r>
              <a:rPr spc="10" dirty="0"/>
              <a:t> </a:t>
            </a:r>
            <a:r>
              <a:rPr spc="-5" dirty="0"/>
              <a:t>or</a:t>
            </a:r>
            <a:r>
              <a:rPr spc="-10" dirty="0"/>
              <a:t> </a:t>
            </a:r>
            <a:r>
              <a:rPr spc="-5" dirty="0"/>
              <a:t>both.</a:t>
            </a:r>
          </a:p>
          <a:p>
            <a:pPr marL="459105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458470" algn="l"/>
                <a:tab pos="459105" algn="l"/>
              </a:tabLst>
            </a:pPr>
            <a:r>
              <a:rPr spc="-5" dirty="0"/>
              <a:t>Increasing</a:t>
            </a:r>
            <a:r>
              <a:rPr spc="-10" dirty="0"/>
              <a:t> </a:t>
            </a:r>
            <a:r>
              <a:rPr dirty="0"/>
              <a:t>the</a:t>
            </a:r>
            <a:r>
              <a:rPr spc="10" dirty="0"/>
              <a:t> </a:t>
            </a:r>
            <a:r>
              <a:rPr spc="-5" dirty="0"/>
              <a:t>output</a:t>
            </a:r>
            <a:r>
              <a:rPr spc="10" dirty="0"/>
              <a:t> </a:t>
            </a:r>
            <a:r>
              <a:rPr spc="-5" dirty="0"/>
              <a:t>of</a:t>
            </a:r>
            <a:r>
              <a:rPr spc="-15" dirty="0"/>
              <a:t> </a:t>
            </a:r>
            <a:r>
              <a:rPr spc="-5" dirty="0"/>
              <a:t>the </a:t>
            </a:r>
            <a:r>
              <a:rPr dirty="0"/>
              <a:t>enterprise.</a:t>
            </a:r>
          </a:p>
          <a:p>
            <a:pPr marL="458470" marR="5080" indent="-342900">
              <a:lnSpc>
                <a:spcPts val="2520"/>
              </a:lnSpc>
              <a:spcBef>
                <a:spcPts val="22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458470" algn="l"/>
                <a:tab pos="459105" algn="l"/>
              </a:tabLst>
            </a:pPr>
            <a:r>
              <a:rPr spc="-5" dirty="0"/>
              <a:t>Internal</a:t>
            </a:r>
            <a:r>
              <a:rPr spc="25" dirty="0"/>
              <a:t> </a:t>
            </a:r>
            <a:r>
              <a:rPr spc="-5" dirty="0"/>
              <a:t>expansion</a:t>
            </a:r>
            <a:r>
              <a:rPr spc="15" dirty="0"/>
              <a:t> </a:t>
            </a:r>
            <a:r>
              <a:rPr dirty="0"/>
              <a:t>is</a:t>
            </a:r>
            <a:r>
              <a:rPr spc="15" dirty="0"/>
              <a:t> </a:t>
            </a:r>
            <a:r>
              <a:rPr spc="-5" dirty="0"/>
              <a:t>generally</a:t>
            </a:r>
            <a:r>
              <a:rPr spc="35" dirty="0"/>
              <a:t> </a:t>
            </a:r>
            <a:r>
              <a:rPr spc="-5" dirty="0"/>
              <a:t>financed</a:t>
            </a:r>
            <a:r>
              <a:rPr spc="10" dirty="0"/>
              <a:t> </a:t>
            </a:r>
            <a:r>
              <a:rPr spc="-5" dirty="0"/>
              <a:t>through</a:t>
            </a:r>
            <a:r>
              <a:rPr spc="25" dirty="0"/>
              <a:t> </a:t>
            </a:r>
            <a:r>
              <a:rPr spc="-5" dirty="0"/>
              <a:t>long</a:t>
            </a:r>
            <a:r>
              <a:rPr dirty="0"/>
              <a:t> </a:t>
            </a:r>
            <a:r>
              <a:rPr spc="-5" dirty="0"/>
              <a:t>term</a:t>
            </a:r>
            <a:r>
              <a:rPr spc="5" dirty="0"/>
              <a:t> </a:t>
            </a:r>
            <a:r>
              <a:rPr spc="-5" dirty="0"/>
              <a:t>sources</a:t>
            </a:r>
            <a:r>
              <a:rPr spc="15" dirty="0"/>
              <a:t> </a:t>
            </a:r>
            <a:r>
              <a:rPr spc="-5" dirty="0"/>
              <a:t>of finance</a:t>
            </a:r>
            <a:r>
              <a:rPr spc="15" dirty="0"/>
              <a:t> </a:t>
            </a:r>
            <a:r>
              <a:rPr dirty="0"/>
              <a:t>and</a:t>
            </a:r>
            <a:r>
              <a:rPr spc="10" dirty="0"/>
              <a:t> </a:t>
            </a:r>
            <a:r>
              <a:rPr dirty="0"/>
              <a:t>also</a:t>
            </a:r>
            <a:r>
              <a:rPr spc="15" dirty="0"/>
              <a:t> </a:t>
            </a:r>
            <a:r>
              <a:rPr spc="-5" dirty="0"/>
              <a:t>through</a:t>
            </a:r>
            <a:r>
              <a:rPr spc="5" dirty="0"/>
              <a:t> </a:t>
            </a:r>
            <a:r>
              <a:rPr spc="-5" dirty="0"/>
              <a:t>undistributed </a:t>
            </a:r>
            <a:r>
              <a:rPr spc="-300" dirty="0"/>
              <a:t> </a:t>
            </a:r>
            <a:r>
              <a:rPr spc="-5" dirty="0"/>
              <a:t>profits</a:t>
            </a:r>
            <a:r>
              <a:rPr spc="-25" dirty="0"/>
              <a:t> </a:t>
            </a:r>
            <a:r>
              <a:rPr spc="-5" dirty="0"/>
              <a:t>and</a:t>
            </a:r>
            <a:r>
              <a:rPr spc="10" dirty="0"/>
              <a:t> </a:t>
            </a:r>
            <a:r>
              <a:rPr dirty="0"/>
              <a:t>reserves.</a:t>
            </a:r>
          </a:p>
          <a:p>
            <a:pPr marL="459105" indent="-342900">
              <a:lnSpc>
                <a:spcPct val="100000"/>
              </a:lnSpc>
              <a:spcBef>
                <a:spcPts val="62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458470" algn="l"/>
                <a:tab pos="459105" algn="l"/>
              </a:tabLst>
            </a:pPr>
            <a:r>
              <a:rPr spc="-5" dirty="0"/>
              <a:t>The</a:t>
            </a:r>
            <a:r>
              <a:rPr dirty="0"/>
              <a:t> results</a:t>
            </a:r>
            <a:r>
              <a:rPr spc="5" dirty="0"/>
              <a:t> </a:t>
            </a:r>
            <a:r>
              <a:rPr spc="-5" dirty="0"/>
              <a:t>of internal</a:t>
            </a:r>
            <a:r>
              <a:rPr spc="15" dirty="0"/>
              <a:t> </a:t>
            </a:r>
            <a:r>
              <a:rPr spc="-5" dirty="0"/>
              <a:t>expansion</a:t>
            </a:r>
            <a:r>
              <a:rPr dirty="0"/>
              <a:t> are:</a:t>
            </a:r>
          </a:p>
          <a:p>
            <a:pPr marL="459105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458470" algn="l"/>
                <a:tab pos="459105" algn="l"/>
              </a:tabLst>
            </a:pPr>
            <a:r>
              <a:rPr spc="-5" dirty="0"/>
              <a:t>Increase</a:t>
            </a:r>
            <a:r>
              <a:rPr spc="-15" dirty="0"/>
              <a:t> </a:t>
            </a:r>
            <a:r>
              <a:rPr dirty="0"/>
              <a:t>in</a:t>
            </a:r>
            <a:r>
              <a:rPr spc="-10" dirty="0"/>
              <a:t> </a:t>
            </a:r>
            <a:r>
              <a:rPr spc="-5" dirty="0"/>
              <a:t>business</a:t>
            </a:r>
            <a:r>
              <a:rPr spc="-10" dirty="0"/>
              <a:t> </a:t>
            </a:r>
            <a:r>
              <a:rPr dirty="0"/>
              <a:t>activities.</a:t>
            </a:r>
          </a:p>
          <a:p>
            <a:pPr marL="459105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458470" algn="l"/>
                <a:tab pos="459105" algn="l"/>
              </a:tabLst>
            </a:pPr>
            <a:r>
              <a:rPr dirty="0"/>
              <a:t>Broadening </a:t>
            </a:r>
            <a:r>
              <a:rPr spc="-5" dirty="0"/>
              <a:t>the</a:t>
            </a:r>
            <a:r>
              <a:rPr dirty="0"/>
              <a:t> </a:t>
            </a:r>
            <a:r>
              <a:rPr spc="-5" dirty="0"/>
              <a:t>present</a:t>
            </a:r>
            <a:r>
              <a:rPr spc="15" dirty="0"/>
              <a:t> </a:t>
            </a:r>
            <a:r>
              <a:rPr spc="-5" dirty="0"/>
              <a:t>capital</a:t>
            </a:r>
            <a:r>
              <a:rPr spc="15" dirty="0"/>
              <a:t> </a:t>
            </a:r>
            <a:r>
              <a:rPr spc="-5" dirty="0"/>
              <a:t>structure.</a:t>
            </a:r>
          </a:p>
        </p:txBody>
      </p:sp>
      <p:pic>
        <p:nvPicPr>
          <p:cNvPr id="4" name="Google Shape;63;p14">
            <a:extLst>
              <a:ext uri="{FF2B5EF4-FFF2-40B4-BE49-F238E27FC236}">
                <a16:creationId xmlns:a16="http://schemas.microsoft.com/office/drawing/2014/main" id="{E775DA1F-0F33-43D8-AC53-2A8941013CD5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63188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265366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EXTERNAL</a:t>
            </a:r>
            <a:r>
              <a:rPr sz="2200" spc="-3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EXPANSION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4850" y="1187253"/>
            <a:ext cx="7586980" cy="2917825"/>
          </a:xfrm>
          <a:prstGeom prst="rect">
            <a:avLst/>
          </a:prstGeom>
        </p:spPr>
        <p:txBody>
          <a:bodyPr vert="horz" wrap="square" lIns="0" tIns="12001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45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External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expansion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occurs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when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two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or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more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business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enterprises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come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together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with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the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common</a:t>
            </a:r>
            <a:endParaRPr sz="140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  <a:spcBef>
                <a:spcPts val="840"/>
              </a:spcBef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objective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expanding</a:t>
            </a:r>
            <a:r>
              <a:rPr sz="1400" spc="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their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business.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firm</a:t>
            </a:r>
            <a:r>
              <a:rPr sz="1400" spc="-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may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expand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externally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by: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Franchising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Mergers</a:t>
            </a:r>
            <a:r>
              <a:rPr sz="1400" spc="-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-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acquisitions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5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External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expansion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financed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through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long term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sources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 finance.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 net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results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external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expansion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are: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Expansion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capital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base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as well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as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business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activities.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Elimination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unnecessary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competition.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Synergy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effect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achieved.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52A1F863-3DF5-449F-93C9-E40355C8100A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63188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04139" rIns="0" bIns="0" rtlCol="0">
            <a:spAutoFit/>
          </a:bodyPr>
          <a:lstStyle/>
          <a:p>
            <a:pPr marL="360680" algn="ctr">
              <a:lnSpc>
                <a:spcPct val="100000"/>
              </a:lnSpc>
              <a:spcBef>
                <a:spcPts val="819"/>
              </a:spcBef>
            </a:pPr>
            <a:r>
              <a:rPr spc="-10" dirty="0"/>
              <a:t>THANKING</a:t>
            </a:r>
            <a:r>
              <a:rPr spc="-5" dirty="0"/>
              <a:t> YOU</a:t>
            </a:r>
          </a:p>
          <a:p>
            <a:pPr marL="360680" algn="ctr">
              <a:lnSpc>
                <a:spcPct val="100000"/>
              </a:lnSpc>
              <a:spcBef>
                <a:spcPts val="725"/>
              </a:spcBef>
            </a:pPr>
            <a:r>
              <a:rPr spc="-5" dirty="0">
                <a:solidFill>
                  <a:srgbClr val="FF0000"/>
                </a:solidFill>
              </a:rPr>
              <a:t>ODM</a:t>
            </a:r>
            <a:r>
              <a:rPr spc="-20" dirty="0">
                <a:solidFill>
                  <a:srgbClr val="FF0000"/>
                </a:solidFill>
              </a:rPr>
              <a:t> </a:t>
            </a:r>
            <a:r>
              <a:rPr spc="-5" dirty="0">
                <a:solidFill>
                  <a:srgbClr val="FF0000"/>
                </a:solidFill>
              </a:rPr>
              <a:t>EDUCATIONAL</a:t>
            </a:r>
            <a:r>
              <a:rPr spc="10" dirty="0">
                <a:solidFill>
                  <a:srgbClr val="FF0000"/>
                </a:solidFill>
              </a:rPr>
              <a:t> </a:t>
            </a:r>
            <a:r>
              <a:rPr spc="-5" dirty="0">
                <a:solidFill>
                  <a:srgbClr val="FF0000"/>
                </a:solidFill>
              </a:rPr>
              <a:t>GROUP</a:t>
            </a:r>
          </a:p>
        </p:txBody>
      </p:sp>
      <p:pic>
        <p:nvPicPr>
          <p:cNvPr id="3" name="Google Shape;63;p14">
            <a:extLst>
              <a:ext uri="{FF2B5EF4-FFF2-40B4-BE49-F238E27FC236}">
                <a16:creationId xmlns:a16="http://schemas.microsoft.com/office/drawing/2014/main" id="{90D88F2F-766A-4F4E-B47A-70F2F70F5C00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63188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282</Words>
  <Application>Microsoft Office PowerPoint</Application>
  <PresentationFormat>On-screen Show (16:9)</PresentationFormat>
  <Paragraphs>35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Microsoft Sans Serif</vt:lpstr>
      <vt:lpstr>Wingdings</vt:lpstr>
      <vt:lpstr>Office Theme</vt:lpstr>
      <vt:lpstr>GROWTH AND DEVELOPMENT OF AN ENTERPRISE</vt:lpstr>
      <vt:lpstr>GROWTH AND DEVELOPMENT OF AN ENTERPRISE</vt:lpstr>
      <vt:lpstr>INTERNAL EXPANSION</vt:lpstr>
      <vt:lpstr>EXTERNAL EXPANSION</vt:lpstr>
      <vt:lpstr>THANKING YOU ODM EDUCATIONAL GROUP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Lucky Mishra</cp:lastModifiedBy>
  <cp:revision>1</cp:revision>
  <dcterms:created xsi:type="dcterms:W3CDTF">2022-04-06T03:08:24Z</dcterms:created>
  <dcterms:modified xsi:type="dcterms:W3CDTF">2022-04-09T04:45:28Z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2020-10-27T00:00:00Z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2022-04-06T00:00:00Z</vt:filetime>
  </property>
</Properties>
</file>