
<file path=[Content_Types].xml><?xml version="1.0" encoding="utf-8"?>
<Types xmlns="http://schemas.openxmlformats.org/package/2006/content-types">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commentAuthors.xml" ContentType="application/vnd.openxmlformats-officedocument.presentationml.commentAuthors+xml"/>
  <Override PartName="/ppt/slideLayouts/slideLayout10.xml" ContentType="application/vnd.openxmlformats-officedocument.presentationml.slideLayout+xml"/>
  <Override PartName="/ppt/comments/comment1.xml" ContentType="application/vnd.openxmlformats-officedocument.presentationml.comments+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7"/>
  </p:notesMasterIdLst>
  <p:sldIdLst>
    <p:sldId id="256" r:id="rId2"/>
    <p:sldId id="257" r:id="rId3"/>
    <p:sldId id="258" r:id="rId4"/>
    <p:sldId id="260" r:id="rId5"/>
    <p:sldId id="259" r:id="rId6"/>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15:guide id="1" orient="horz" pos="162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initials=""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snapToGrid="0">
      <p:cViewPr>
        <p:scale>
          <a:sx n="102" d="100"/>
          <a:sy n="102" d="100"/>
        </p:scale>
        <p:origin x="-456" y="90"/>
      </p:cViewPr>
      <p:guideLst>
        <p:guide orient="horz" pos="162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commentAuthors" Target="commentAuthors.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20-06-17T16:36:04.724" idx="1">
    <p:pos x="6000" y="0"/>
    <p:text>1. The logo in the centre looks bad. take it to TOP-LEFT
2. Where in ODM E Group Logo, here? 
3. What about, Closing Slide? 
Similar changes, pending in Kids World PPT as well +amanrouniyar@odmegroup.org
_Assigned to you_
-Swoyan Satyendu</p:text>
  </p:cm>
  <p:cm authorId="0" dt="2020-06-17T16:36:04.720" idx="2">
    <p:pos x="6000" y="100"/>
    <p:text>+amanrouniyar@odmegroup.org How come the website here is ODM Egroup and not ODM PS?
_Assigned to you_
-Swoyan Satyendu</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extLst>
      <p:ext uri="{BB962C8B-B14F-4D97-AF65-F5344CB8AC3E}">
        <p14:creationId xmlns:p14="http://schemas.microsoft.com/office/powerpoint/2010/main" xmlns="" val="451615771"/>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5"/>
        <p:cNvGrpSpPr/>
        <p:nvPr/>
      </p:nvGrpSpPr>
      <p:grpSpPr>
        <a:xfrm>
          <a:off x="0" y="0"/>
          <a:ext cx="0" cy="0"/>
          <a:chOff x="0" y="0"/>
          <a:chExt cx="0" cy="0"/>
        </a:xfrm>
      </p:grpSpPr>
      <p:sp>
        <p:nvSpPr>
          <p:cNvPr id="66" name="Google Shape;66;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7" name="Google Shape;67;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a:noFill/>
          <a:ln>
            <a:noFill/>
          </a:ln>
        </p:spPr>
        <p:txBody>
          <a:bodyPr spcFirstLastPara="1" wrap="square" lIns="91425" tIns="91425" rIns="91425" bIns="91425" anchor="t" anchorCtr="0">
            <a:noAutofit/>
          </a:bodyPr>
          <a:lstStyle>
            <a:lvl1pPr marL="457200" lvl="0" indent="-342900" algn="ctr">
              <a:lnSpc>
                <a:spcPct val="115000"/>
              </a:lnSpc>
              <a:spcBef>
                <a:spcPts val="0"/>
              </a:spcBef>
              <a:spcAft>
                <a:spcPts val="0"/>
              </a:spcAft>
              <a:buSzPts val="1800"/>
              <a:buChar char="●"/>
              <a:defRPr/>
            </a:lvl1pPr>
            <a:lvl2pPr marL="914400" lvl="1" indent="-317500" algn="ctr">
              <a:lnSpc>
                <a:spcPct val="115000"/>
              </a:lnSpc>
              <a:spcBef>
                <a:spcPts val="1600"/>
              </a:spcBef>
              <a:spcAft>
                <a:spcPts val="0"/>
              </a:spcAft>
              <a:buSzPts val="1400"/>
              <a:buChar char="○"/>
              <a:defRPr/>
            </a:lvl2pPr>
            <a:lvl3pPr marL="1371600" lvl="2" indent="-317500" algn="ctr">
              <a:lnSpc>
                <a:spcPct val="115000"/>
              </a:lnSpc>
              <a:spcBef>
                <a:spcPts val="1600"/>
              </a:spcBef>
              <a:spcAft>
                <a:spcPts val="0"/>
              </a:spcAft>
              <a:buSzPts val="1400"/>
              <a:buChar char="■"/>
              <a:defRPr/>
            </a:lvl3pPr>
            <a:lvl4pPr marL="1828800" lvl="3" indent="-317500" algn="ctr">
              <a:lnSpc>
                <a:spcPct val="115000"/>
              </a:lnSpc>
              <a:spcBef>
                <a:spcPts val="1600"/>
              </a:spcBef>
              <a:spcAft>
                <a:spcPts val="0"/>
              </a:spcAft>
              <a:buSzPts val="1400"/>
              <a:buChar char="●"/>
              <a:defRPr/>
            </a:lvl4pPr>
            <a:lvl5pPr marL="2286000" lvl="4" indent="-317500" algn="ctr">
              <a:lnSpc>
                <a:spcPct val="115000"/>
              </a:lnSpc>
              <a:spcBef>
                <a:spcPts val="1600"/>
              </a:spcBef>
              <a:spcAft>
                <a:spcPts val="0"/>
              </a:spcAft>
              <a:buSzPts val="1400"/>
              <a:buChar char="○"/>
              <a:defRPr/>
            </a:lvl5pPr>
            <a:lvl6pPr marL="2743200" lvl="5" indent="-317500" algn="ctr">
              <a:lnSpc>
                <a:spcPct val="115000"/>
              </a:lnSpc>
              <a:spcBef>
                <a:spcPts val="1600"/>
              </a:spcBef>
              <a:spcAft>
                <a:spcPts val="0"/>
              </a:spcAft>
              <a:buSzPts val="1400"/>
              <a:buChar char="■"/>
              <a:defRPr/>
            </a:lvl6pPr>
            <a:lvl7pPr marL="3200400" lvl="6" indent="-317500" algn="ctr">
              <a:lnSpc>
                <a:spcPct val="115000"/>
              </a:lnSpc>
              <a:spcBef>
                <a:spcPts val="1600"/>
              </a:spcBef>
              <a:spcAft>
                <a:spcPts val="0"/>
              </a:spcAft>
              <a:buSzPts val="1400"/>
              <a:buChar char="●"/>
              <a:defRPr/>
            </a:lvl7pPr>
            <a:lvl8pPr marL="3657600" lvl="7" indent="-317500" algn="ctr">
              <a:lnSpc>
                <a:spcPct val="115000"/>
              </a:lnSpc>
              <a:spcBef>
                <a:spcPts val="1600"/>
              </a:spcBef>
              <a:spcAft>
                <a:spcPts val="0"/>
              </a:spcAft>
              <a:buSzPts val="1400"/>
              <a:buChar char="○"/>
              <a:defRPr/>
            </a:lvl8pPr>
            <a:lvl9pPr marL="4114800" lvl="8" indent="-317500" algn="ctr">
              <a:lnSpc>
                <a:spcPct val="115000"/>
              </a:lnSpc>
              <a:spcBef>
                <a:spcPts val="1600"/>
              </a:spcBef>
              <a:spcAft>
                <a:spcPts val="160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a:noFill/>
          <a:ln>
            <a:noFill/>
          </a:ln>
        </p:spPr>
        <p:txBody>
          <a:bodyPr spcFirstLastPara="1" wrap="square" lIns="91425" tIns="91425" rIns="91425" bIns="91425" anchor="ctr" anchorCtr="0">
            <a:noAutofit/>
          </a:bodyPr>
          <a:lstStyle>
            <a:lvl1pPr lvl="0" algn="ctr">
              <a:lnSpc>
                <a:spcPct val="100000"/>
              </a:lnSpc>
              <a:spcBef>
                <a:spcPts val="0"/>
              </a:spcBef>
              <a:spcAft>
                <a:spcPts val="0"/>
              </a:spcAft>
              <a:buSzPts val="3600"/>
              <a:buNone/>
              <a:defRPr sz="3600"/>
            </a:lvl1pPr>
            <a:lvl2pPr lvl="1" algn="ctr">
              <a:lnSpc>
                <a:spcPct val="100000"/>
              </a:lnSpc>
              <a:spcBef>
                <a:spcPts val="0"/>
              </a:spcBef>
              <a:spcAft>
                <a:spcPts val="0"/>
              </a:spcAft>
              <a:buSzPts val="3600"/>
              <a:buNone/>
              <a:defRPr sz="3600"/>
            </a:lvl2pPr>
            <a:lvl3pPr lvl="2" algn="ctr">
              <a:lnSpc>
                <a:spcPct val="100000"/>
              </a:lnSpc>
              <a:spcBef>
                <a:spcPts val="0"/>
              </a:spcBef>
              <a:spcAft>
                <a:spcPts val="0"/>
              </a:spcAft>
              <a:buSzPts val="3600"/>
              <a:buNone/>
              <a:defRPr sz="3600"/>
            </a:lvl3pPr>
            <a:lvl4pPr lvl="3" algn="ctr">
              <a:lnSpc>
                <a:spcPct val="100000"/>
              </a:lnSpc>
              <a:spcBef>
                <a:spcPts val="0"/>
              </a:spcBef>
              <a:spcAft>
                <a:spcPts val="0"/>
              </a:spcAft>
              <a:buSzPts val="3600"/>
              <a:buNone/>
              <a:defRPr sz="3600"/>
            </a:lvl4pPr>
            <a:lvl5pPr lvl="4" algn="ctr">
              <a:lnSpc>
                <a:spcPct val="100000"/>
              </a:lnSpc>
              <a:spcBef>
                <a:spcPts val="0"/>
              </a:spcBef>
              <a:spcAft>
                <a:spcPts val="0"/>
              </a:spcAft>
              <a:buSzPts val="3600"/>
              <a:buNone/>
              <a:defRPr sz="3600"/>
            </a:lvl5pPr>
            <a:lvl6pPr lvl="5" algn="ctr">
              <a:lnSpc>
                <a:spcPct val="100000"/>
              </a:lnSpc>
              <a:spcBef>
                <a:spcPts val="0"/>
              </a:spcBef>
              <a:spcAft>
                <a:spcPts val="0"/>
              </a:spcAft>
              <a:buSzPts val="3600"/>
              <a:buNone/>
              <a:defRPr sz="3600"/>
            </a:lvl6pPr>
            <a:lvl7pPr lvl="6" algn="ctr">
              <a:lnSpc>
                <a:spcPct val="100000"/>
              </a:lnSpc>
              <a:spcBef>
                <a:spcPts val="0"/>
              </a:spcBef>
              <a:spcAft>
                <a:spcPts val="0"/>
              </a:spcAft>
              <a:buSzPts val="3600"/>
              <a:buNone/>
              <a:defRPr sz="3600"/>
            </a:lvl7pPr>
            <a:lvl8pPr lvl="7" algn="ctr">
              <a:lnSpc>
                <a:spcPct val="100000"/>
              </a:lnSpc>
              <a:spcBef>
                <a:spcPts val="0"/>
              </a:spcBef>
              <a:spcAft>
                <a:spcPts val="0"/>
              </a:spcAft>
              <a:buSzPts val="3600"/>
              <a:buNone/>
              <a:defRPr sz="3600"/>
            </a:lvl8pPr>
            <a:lvl9pPr lvl="8" algn="ctr">
              <a:lnSpc>
                <a:spcPct val="100000"/>
              </a:lnSpc>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a:noFill/>
          <a:ln>
            <a:noFill/>
          </a:ln>
        </p:spPr>
        <p:txBody>
          <a:bodyPr spcFirstLastPara="1" wrap="square" lIns="91425" tIns="91425" rIns="91425" bIns="91425" anchor="b" anchorCtr="0">
            <a:no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a:noFill/>
          <a:ln>
            <a:noFill/>
          </a:ln>
        </p:spPr>
        <p:txBody>
          <a:bodyPr spcFirstLastPara="1" wrap="square" lIns="91425" tIns="91425" rIns="91425" bIns="91425" anchor="t" anchorCtr="0">
            <a:noAutofit/>
          </a:bodyPr>
          <a:lstStyle>
            <a:lvl1pPr marL="457200" lvl="0" indent="-304800" algn="l">
              <a:lnSpc>
                <a:spcPct val="115000"/>
              </a:lnSpc>
              <a:spcBef>
                <a:spcPts val="0"/>
              </a:spcBef>
              <a:spcAft>
                <a:spcPts val="0"/>
              </a:spcAft>
              <a:buSzPts val="1200"/>
              <a:buChar char="●"/>
              <a:defRPr sz="12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a:noFill/>
          <a:ln>
            <a:noFill/>
          </a:ln>
        </p:spPr>
        <p:txBody>
          <a:bodyPr spcFirstLastPara="1" wrap="square" lIns="91425" tIns="91425" rIns="91425" bIns="91425" anchor="ctr" anchorCtr="0">
            <a:no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7" name="Google Shape;37;p9"/>
          <p:cNvSpPr txBox="1">
            <a:spLocks noGrp="1"/>
          </p:cNvSpPr>
          <p:nvPr>
            <p:ph type="title"/>
          </p:nvPr>
        </p:nvSpPr>
        <p:spPr>
          <a:xfrm>
            <a:off x="265500" y="1233175"/>
            <a:ext cx="4045200" cy="14823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a:noFill/>
          <a:ln>
            <a:noFill/>
          </a:ln>
        </p:spPr>
        <p:txBody>
          <a:bodyPr spcFirstLastPara="1" wrap="square" lIns="91425" tIns="91425" rIns="91425" bIns="91425" anchor="ctr"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a:noFill/>
          <a:ln>
            <a:noFill/>
          </a:ln>
        </p:spPr>
        <p:txBody>
          <a:bodyPr spcFirstLastPara="1" wrap="square" lIns="91425" tIns="91425" rIns="91425" bIns="91425" anchor="ctr" anchorCtr="0">
            <a:noAutofit/>
          </a:bodyPr>
          <a:lstStyle>
            <a:lvl1pPr marL="457200" lvl="0" indent="-228600" algn="l">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marR="0" lvl="0"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marR="0" lvl="0" indent="-342900" algn="l" rtl="0">
              <a:lnSpc>
                <a:spcPct val="115000"/>
              </a:lnSpc>
              <a:spcBef>
                <a:spcPts val="0"/>
              </a:spcBef>
              <a:spcAft>
                <a:spcPts val="0"/>
              </a:spcAft>
              <a:buClr>
                <a:schemeClr val="dk2"/>
              </a:buClr>
              <a:buSzPts val="1800"/>
              <a:buFont typeface="Arial"/>
              <a:buChar char="●"/>
              <a:defRPr sz="1800" b="0" i="0" u="none" strike="noStrike" cap="none">
                <a:solidFill>
                  <a:schemeClr val="dk2"/>
                </a:solidFill>
                <a:latin typeface="Arial"/>
                <a:ea typeface="Arial"/>
                <a:cs typeface="Arial"/>
                <a:sym typeface="Arial"/>
              </a:defRPr>
            </a:lvl1pPr>
            <a:lvl2pPr marL="914400" marR="0" lvl="1"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2pPr>
            <a:lvl3pPr marL="1371600" marR="0" lvl="2"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3pPr>
            <a:lvl4pPr marL="1828800" marR="0" lvl="3"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4pPr>
            <a:lvl5pPr marL="2286000" marR="0" lvl="4"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5pPr>
            <a:lvl6pPr marL="2743200" marR="0" lvl="5"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6pPr>
            <a:lvl7pPr marL="3200400" marR="0" lvl="6"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7pPr>
            <a:lvl8pPr marL="3657600" marR="0" lvl="7"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8pPr>
            <a:lvl9pPr marL="4114800" marR="0" lvl="8" indent="-317500" algn="l" rtl="0">
              <a:lnSpc>
                <a:spcPct val="115000"/>
              </a:lnSpc>
              <a:spcBef>
                <a:spcPts val="1600"/>
              </a:spcBef>
              <a:spcAft>
                <a:spcPts val="1600"/>
              </a:spcAft>
              <a:buClr>
                <a:schemeClr val="dk2"/>
              </a:buClr>
              <a:buSzPts val="1400"/>
              <a:buFont typeface="Arial"/>
              <a:buChar char="■"/>
              <a:defRPr sz="1400" b="0" i="0" u="none" strike="noStrike" cap="none">
                <a:solidFill>
                  <a:schemeClr val="dk2"/>
                </a:solidFill>
                <a:latin typeface="Arial"/>
                <a:ea typeface="Arial"/>
                <a:cs typeface="Arial"/>
                <a:sym typeface="Aria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comments" Target="../comments/comment1.xml"/><Relationship Id="rId4" Type="http://schemas.openxmlformats.org/officeDocument/2006/relationships/image" Target="../media/image2.jpeg"/></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3777621"/>
            <a:ext cx="9144000" cy="1365879"/>
          </a:xfrm>
          <a:prstGeom prst="rect">
            <a:avLst/>
          </a:prstGeom>
          <a:noFill/>
          <a:ln>
            <a:noFill/>
          </a:ln>
        </p:spPr>
      </p:pic>
      <p:pic>
        <p:nvPicPr>
          <p:cNvPr id="55" name="Google Shape;55;p13"/>
          <p:cNvPicPr preferRelativeResize="0"/>
          <p:nvPr/>
        </p:nvPicPr>
        <p:blipFill rotWithShape="1">
          <a:blip r:embed="rId4">
            <a:alphaModFix/>
          </a:blip>
          <a:srcRect/>
          <a:stretch/>
        </p:blipFill>
        <p:spPr>
          <a:xfrm>
            <a:off x="7904900" y="105700"/>
            <a:ext cx="1170475" cy="1170475"/>
          </a:xfrm>
          <a:prstGeom prst="rect">
            <a:avLst/>
          </a:prstGeom>
          <a:noFill/>
          <a:ln>
            <a:noFill/>
          </a:ln>
        </p:spPr>
      </p:pic>
      <p:sp>
        <p:nvSpPr>
          <p:cNvPr id="56" name="Google Shape;56;p13"/>
          <p:cNvSpPr txBox="1"/>
          <p:nvPr/>
        </p:nvSpPr>
        <p:spPr>
          <a:xfrm>
            <a:off x="222675" y="1606350"/>
            <a:ext cx="8763000" cy="1930800"/>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3100"/>
              <a:buFont typeface="Arial"/>
              <a:buNone/>
            </a:pPr>
            <a:r>
              <a:rPr lang="en" sz="3000" b="1" dirty="0" smtClean="0">
                <a:solidFill>
                  <a:srgbClr val="FF0000"/>
                </a:solidFill>
                <a:latin typeface="Calibri"/>
                <a:ea typeface="Calibri"/>
                <a:cs typeface="Calibri"/>
                <a:sym typeface="Calibri"/>
              </a:rPr>
              <a:t>MOTIVATION</a:t>
            </a:r>
            <a:endParaRPr sz="2900" b="1" i="0" u="none" strike="noStrike" cap="none">
              <a:solidFill>
                <a:srgbClr val="FF0000"/>
              </a:solidFill>
              <a:latin typeface="Calibri"/>
              <a:ea typeface="Calibri"/>
              <a:cs typeface="Calibri"/>
              <a:sym typeface="Calibri"/>
            </a:endParaRPr>
          </a:p>
          <a:p>
            <a:pPr marL="0" marR="0" lvl="0" indent="0" algn="ctr" rtl="0">
              <a:lnSpc>
                <a:spcPct val="100000"/>
              </a:lnSpc>
              <a:spcBef>
                <a:spcPts val="0"/>
              </a:spcBef>
              <a:spcAft>
                <a:spcPts val="0"/>
              </a:spcAft>
              <a:buClr>
                <a:srgbClr val="000000"/>
              </a:buClr>
              <a:buSzPts val="3100"/>
              <a:buFont typeface="Arial"/>
              <a:buNone/>
            </a:pPr>
            <a:r>
              <a:rPr lang="en" sz="2500" b="0" i="0" u="none" strike="noStrike" cap="none" dirty="0">
                <a:solidFill>
                  <a:srgbClr val="000000"/>
                </a:solidFill>
                <a:latin typeface="Calibri"/>
                <a:ea typeface="Calibri"/>
                <a:cs typeface="Calibri"/>
                <a:sym typeface="Calibri"/>
              </a:rPr>
              <a:t>SUB-HEADING(Colour: Black, Size:25, Font: Calibiri)</a:t>
            </a:r>
            <a:endParaRPr sz="2500" b="0" i="0" u="none" strike="noStrike" cap="none">
              <a:solidFill>
                <a:srgbClr val="000000"/>
              </a:solidFill>
              <a:latin typeface="Calibri"/>
              <a:ea typeface="Calibri"/>
              <a:cs typeface="Calibri"/>
              <a:sym typeface="Calibri"/>
            </a:endParaRPr>
          </a:p>
        </p:txBody>
      </p:sp>
      <p:sp>
        <p:nvSpPr>
          <p:cNvPr id="57" name="Google Shape;57;p13"/>
          <p:cNvSpPr txBox="1"/>
          <p:nvPr/>
        </p:nvSpPr>
        <p:spPr>
          <a:xfrm>
            <a:off x="2222175" y="2571738"/>
            <a:ext cx="4764000" cy="9669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b="1" dirty="0"/>
              <a:t>SUBJECT : </a:t>
            </a:r>
            <a:r>
              <a:rPr lang="en" b="1" dirty="0" smtClean="0"/>
              <a:t>(ENTREPRENEURSHIP)</a:t>
            </a:r>
            <a:endParaRPr b="1"/>
          </a:p>
          <a:p>
            <a:pPr marL="0" lvl="0" indent="0" algn="l" rtl="0">
              <a:spcBef>
                <a:spcPts val="0"/>
              </a:spcBef>
              <a:spcAft>
                <a:spcPts val="0"/>
              </a:spcAft>
              <a:buNone/>
            </a:pPr>
            <a:r>
              <a:rPr lang="en" b="1" dirty="0"/>
              <a:t>CHAPTER NUMBER</a:t>
            </a:r>
            <a:r>
              <a:rPr lang="en" b="1" dirty="0" smtClean="0"/>
              <a:t>: 2</a:t>
            </a:r>
            <a:endParaRPr b="1"/>
          </a:p>
          <a:p>
            <a:pPr marL="0" lvl="0" indent="0" algn="l" rtl="0">
              <a:spcBef>
                <a:spcPts val="0"/>
              </a:spcBef>
              <a:spcAft>
                <a:spcPts val="0"/>
              </a:spcAft>
              <a:buNone/>
            </a:pPr>
            <a:r>
              <a:rPr lang="en" b="1" dirty="0"/>
              <a:t>CHAPTER NAME </a:t>
            </a:r>
            <a:r>
              <a:rPr lang="en" b="1" dirty="0" smtClean="0"/>
              <a:t>: AN ENTREPRENEUR</a:t>
            </a:r>
            <a:endParaRPr b="1"/>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63" name="Google Shape;63;p14"/>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200"/>
              <a:buFont typeface="Arial"/>
              <a:buNone/>
            </a:pPr>
            <a:endParaRPr sz="2200" b="1" i="0" u="none" strike="noStrike" cap="none">
              <a:solidFill>
                <a:srgbClr val="FF0000"/>
              </a:solidFill>
              <a:latin typeface="Arial"/>
              <a:ea typeface="Arial"/>
              <a:cs typeface="Arial"/>
              <a:sym typeface="Arial"/>
            </a:endParaRPr>
          </a:p>
        </p:txBody>
      </p:sp>
      <p:sp>
        <p:nvSpPr>
          <p:cNvPr id="64" name="Google Shape;64;p14"/>
          <p:cNvSpPr txBox="1"/>
          <p:nvPr/>
        </p:nvSpPr>
        <p:spPr>
          <a:xfrm>
            <a:off x="272675" y="1437700"/>
            <a:ext cx="8688300" cy="28896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Calibri"/>
              <a:ea typeface="Calibri"/>
              <a:cs typeface="Calibri"/>
              <a:sym typeface="Calibri"/>
            </a:endParaRPr>
          </a:p>
        </p:txBody>
      </p:sp>
      <p:sp>
        <p:nvSpPr>
          <p:cNvPr id="5" name="Title 4"/>
          <p:cNvSpPr>
            <a:spLocks noGrp="1"/>
          </p:cNvSpPr>
          <p:nvPr>
            <p:ph type="title"/>
          </p:nvPr>
        </p:nvSpPr>
        <p:spPr/>
        <p:txBody>
          <a:bodyPr/>
          <a:lstStyle/>
          <a:p>
            <a:r>
              <a:rPr lang="en-US" sz="2200" dirty="0" smtClean="0">
                <a:latin typeface="Calibri" pitchFamily="34" charset="0"/>
                <a:cs typeface="Calibri" pitchFamily="34" charset="0"/>
              </a:rPr>
              <a:t>MOTIVATION</a:t>
            </a:r>
            <a:endParaRPr lang="en-IN" sz="2200" dirty="0">
              <a:latin typeface="Calibri" pitchFamily="34" charset="0"/>
              <a:cs typeface="Calibri" pitchFamily="34" charset="0"/>
            </a:endParaRPr>
          </a:p>
        </p:txBody>
      </p:sp>
      <p:sp>
        <p:nvSpPr>
          <p:cNvPr id="6" name="Text Placeholder 5"/>
          <p:cNvSpPr>
            <a:spLocks noGrp="1"/>
          </p:cNvSpPr>
          <p:nvPr>
            <p:ph type="body" idx="1"/>
          </p:nvPr>
        </p:nvSpPr>
        <p:spPr/>
        <p:txBody>
          <a:bodyPr/>
          <a:lstStyle/>
          <a:p>
            <a:pPr>
              <a:buFont typeface="Wingdings" pitchFamily="2" charset="2"/>
              <a:buChar char="Ø"/>
            </a:pPr>
            <a:r>
              <a:rPr lang="en-IN" dirty="0" smtClean="0">
                <a:latin typeface="Calibri" pitchFamily="34" charset="0"/>
                <a:cs typeface="Calibri" pitchFamily="34" charset="0"/>
              </a:rPr>
              <a:t>Entrepreneurial motivation may be defined as the process that activates the entrepreneurs to exert a high level of effort for the achievement of his/her goals. In other words, the entrepreneurial motivation refers to the drive or forces within an entrepreneur that affects his/her direction, intensity and persistence of voluntary behaviour.</a:t>
            </a:r>
            <a:endParaRPr lang="en-IN" dirty="0">
              <a:latin typeface="Calibri" pitchFamily="34" charset="0"/>
              <a:cs typeface="Calibri"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8"/>
        <p:cNvGrpSpPr/>
        <p:nvPr/>
      </p:nvGrpSpPr>
      <p:grpSpPr>
        <a:xfrm>
          <a:off x="0" y="0"/>
          <a:ext cx="0" cy="0"/>
          <a:chOff x="0" y="0"/>
          <a:chExt cx="0" cy="0"/>
        </a:xfrm>
      </p:grpSpPr>
      <p:pic>
        <p:nvPicPr>
          <p:cNvPr id="69" name="Google Shape;69;p15"/>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70" name="Google Shape;70;p15"/>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200"/>
              <a:buFont typeface="Arial"/>
              <a:buNone/>
            </a:pPr>
            <a:endParaRPr sz="2200" b="1" i="0" u="none" strike="noStrike" cap="none">
              <a:solidFill>
                <a:srgbClr val="FF0000"/>
              </a:solidFill>
              <a:latin typeface="Arial"/>
              <a:ea typeface="Arial"/>
              <a:cs typeface="Arial"/>
              <a:sym typeface="Arial"/>
            </a:endParaRPr>
          </a:p>
        </p:txBody>
      </p:sp>
      <p:sp>
        <p:nvSpPr>
          <p:cNvPr id="71" name="Google Shape;71;p15"/>
          <p:cNvSpPr txBox="1"/>
          <p:nvPr/>
        </p:nvSpPr>
        <p:spPr>
          <a:xfrm>
            <a:off x="272675" y="1437700"/>
            <a:ext cx="8688300" cy="28896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Calibri"/>
              <a:ea typeface="Calibri"/>
              <a:cs typeface="Calibri"/>
              <a:sym typeface="Calibri"/>
            </a:endParaRPr>
          </a:p>
        </p:txBody>
      </p:sp>
      <p:sp>
        <p:nvSpPr>
          <p:cNvPr id="5" name="Title 4"/>
          <p:cNvSpPr>
            <a:spLocks noGrp="1"/>
          </p:cNvSpPr>
          <p:nvPr>
            <p:ph type="title"/>
          </p:nvPr>
        </p:nvSpPr>
        <p:spPr/>
        <p:txBody>
          <a:bodyPr/>
          <a:lstStyle/>
          <a:p>
            <a:r>
              <a:rPr lang="en-US" sz="2200" dirty="0" smtClean="0">
                <a:latin typeface="Calibri" pitchFamily="34" charset="0"/>
                <a:cs typeface="Calibri" pitchFamily="34" charset="0"/>
              </a:rPr>
              <a:t>PROCESS OF MOTIVATION</a:t>
            </a:r>
            <a:endParaRPr lang="en-IN" sz="2200" dirty="0">
              <a:latin typeface="Calibri" pitchFamily="34" charset="0"/>
              <a:cs typeface="Calibri" pitchFamily="34" charset="0"/>
            </a:endParaRPr>
          </a:p>
        </p:txBody>
      </p:sp>
      <p:sp>
        <p:nvSpPr>
          <p:cNvPr id="6" name="Text Placeholder 5"/>
          <p:cNvSpPr>
            <a:spLocks noGrp="1"/>
          </p:cNvSpPr>
          <p:nvPr>
            <p:ph type="body" idx="1"/>
          </p:nvPr>
        </p:nvSpPr>
        <p:spPr/>
        <p:txBody>
          <a:bodyPr/>
          <a:lstStyle/>
          <a:p>
            <a:pPr>
              <a:buFont typeface="Wingdings" pitchFamily="2" charset="2"/>
              <a:buChar char="Ø"/>
            </a:pPr>
            <a:r>
              <a:rPr lang="en-US" dirty="0" smtClean="0">
                <a:latin typeface="Calibri" pitchFamily="34" charset="0"/>
                <a:cs typeface="Calibri" pitchFamily="34" charset="0"/>
              </a:rPr>
              <a:t>Process that activates the entrepreneurs to exert a high level of effort for the achievement of his/ her goals.</a:t>
            </a:r>
          </a:p>
          <a:p>
            <a:pPr>
              <a:buFont typeface="Wingdings" pitchFamily="2" charset="2"/>
              <a:buChar char="Ø"/>
            </a:pPr>
            <a:r>
              <a:rPr lang="en-US" dirty="0" smtClean="0">
                <a:latin typeface="Calibri" pitchFamily="34" charset="0"/>
                <a:cs typeface="Calibri" pitchFamily="34" charset="0"/>
              </a:rPr>
              <a:t>Process of motivation: </a:t>
            </a:r>
          </a:p>
          <a:p>
            <a:pPr>
              <a:buFont typeface="Wingdings" pitchFamily="2" charset="2"/>
              <a:buChar char="v"/>
            </a:pPr>
            <a:r>
              <a:rPr lang="en-US" dirty="0" smtClean="0">
                <a:latin typeface="Calibri" pitchFamily="34" charset="0"/>
                <a:cs typeface="Calibri" pitchFamily="34" charset="0"/>
              </a:rPr>
              <a:t>  Unsatisfied needs</a:t>
            </a:r>
          </a:p>
          <a:p>
            <a:pPr>
              <a:buFont typeface="Wingdings" pitchFamily="2" charset="2"/>
              <a:buChar char="v"/>
            </a:pPr>
            <a:r>
              <a:rPr lang="en-US" dirty="0" smtClean="0">
                <a:latin typeface="Calibri" pitchFamily="34" charset="0"/>
                <a:cs typeface="Calibri" pitchFamily="34" charset="0"/>
              </a:rPr>
              <a:t>  Tension</a:t>
            </a:r>
          </a:p>
          <a:p>
            <a:pPr>
              <a:buFont typeface="Wingdings" pitchFamily="2" charset="2"/>
              <a:buChar char="v"/>
            </a:pPr>
            <a:r>
              <a:rPr lang="en-US" dirty="0" smtClean="0">
                <a:latin typeface="Calibri" pitchFamily="34" charset="0"/>
                <a:cs typeface="Calibri" pitchFamily="34" charset="0"/>
              </a:rPr>
              <a:t> Drives</a:t>
            </a:r>
          </a:p>
          <a:p>
            <a:pPr>
              <a:buFont typeface="Wingdings" pitchFamily="2" charset="2"/>
              <a:buChar char="v"/>
            </a:pPr>
            <a:r>
              <a:rPr lang="en-US" dirty="0" smtClean="0">
                <a:latin typeface="Calibri" pitchFamily="34" charset="0"/>
                <a:cs typeface="Calibri" pitchFamily="34" charset="0"/>
              </a:rPr>
              <a:t>Search </a:t>
            </a:r>
            <a:r>
              <a:rPr lang="en-US" dirty="0" err="1" smtClean="0">
                <a:latin typeface="Calibri" pitchFamily="34" charset="0"/>
                <a:cs typeface="Calibri" pitchFamily="34" charset="0"/>
              </a:rPr>
              <a:t>behaviour</a:t>
            </a:r>
            <a:endParaRPr lang="en-US" dirty="0" smtClean="0">
              <a:latin typeface="Calibri" pitchFamily="34" charset="0"/>
              <a:cs typeface="Calibri" pitchFamily="34" charset="0"/>
            </a:endParaRPr>
          </a:p>
          <a:p>
            <a:pPr>
              <a:buFont typeface="Wingdings" pitchFamily="2" charset="2"/>
              <a:buChar char="v"/>
            </a:pPr>
            <a:r>
              <a:rPr lang="en-US" dirty="0" smtClean="0">
                <a:latin typeface="Calibri" pitchFamily="34" charset="0"/>
                <a:cs typeface="Calibri" pitchFamily="34" charset="0"/>
              </a:rPr>
              <a:t>Satisfaction of needs</a:t>
            </a:r>
          </a:p>
          <a:p>
            <a:pPr>
              <a:buFont typeface="Wingdings" pitchFamily="2" charset="2"/>
              <a:buChar char="v"/>
            </a:pPr>
            <a:r>
              <a:rPr lang="en-US" dirty="0" smtClean="0">
                <a:latin typeface="Calibri" pitchFamily="34" charset="0"/>
                <a:cs typeface="Calibri" pitchFamily="34" charset="0"/>
              </a:rPr>
              <a:t>Reduction of tension</a:t>
            </a:r>
          </a:p>
          <a:p>
            <a:pPr>
              <a:buFont typeface="Wingdings" pitchFamily="2" charset="2"/>
              <a:buChar char="v"/>
            </a:pPr>
            <a:endParaRPr lang="en-US" dirty="0" smtClean="0">
              <a:latin typeface="Calibri" pitchFamily="34" charset="0"/>
              <a:cs typeface="Calibri" pitchFamily="34" charset="0"/>
            </a:endParaRPr>
          </a:p>
          <a:p>
            <a:pPr>
              <a:buNone/>
            </a:pPr>
            <a:r>
              <a:rPr lang="en-US" dirty="0" smtClean="0">
                <a:latin typeface="Calibri" pitchFamily="34" charset="0"/>
                <a:cs typeface="Calibri" pitchFamily="34" charset="0"/>
              </a:rPr>
              <a:t>           </a:t>
            </a:r>
          </a:p>
          <a:p>
            <a:pPr>
              <a:buNone/>
            </a:pPr>
            <a:endParaRPr lang="en-US" dirty="0" smtClean="0">
              <a:latin typeface="Calibri" pitchFamily="34" charset="0"/>
              <a:cs typeface="Calibri" pitchFamily="34" charset="0"/>
            </a:endParaRPr>
          </a:p>
          <a:p>
            <a:pPr>
              <a:buNone/>
            </a:pPr>
            <a:endParaRPr lang="en-IN" dirty="0">
              <a:latin typeface="Calibri" pitchFamily="34" charset="0"/>
              <a:cs typeface="Calibri"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Text Placeholder 2"/>
          <p:cNvSpPr>
            <a:spLocks noGrp="1"/>
          </p:cNvSpPr>
          <p:nvPr>
            <p:ph type="body" idx="1"/>
          </p:nvPr>
        </p:nvSpPr>
        <p:spPr/>
        <p:txBody>
          <a:bodyPr/>
          <a:lstStyle/>
          <a:p>
            <a:pPr>
              <a:buFont typeface="Wingdings" pitchFamily="2" charset="2"/>
              <a:buChar char="Ø"/>
            </a:pPr>
            <a:r>
              <a:rPr lang="en-IN" dirty="0" smtClean="0">
                <a:latin typeface="Calibri" pitchFamily="34" charset="0"/>
                <a:cs typeface="Calibri" pitchFamily="34" charset="0"/>
              </a:rPr>
              <a:t>On a careful analysis of the model, it can be understood that every individual possesses an urge or a need, or a multitude of needs, desires or expectations. The unsatisfied need leads to tension within the individual and motivates one to search for ways to relieve one’s own tension. That tension leads one to certain drives and searching alternatives to achieve one’s goal which will eventually reduces tension.</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77" name="Google Shape;77;p16"/>
          <p:cNvSpPr txBox="1"/>
          <p:nvPr/>
        </p:nvSpPr>
        <p:spPr>
          <a:xfrm>
            <a:off x="621425" y="743500"/>
            <a:ext cx="7801200" cy="35622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000000"/>
                </a:solidFill>
                <a:latin typeface="Arial"/>
                <a:ea typeface="Arial"/>
                <a:cs typeface="Arial"/>
                <a:sym typeface="Arial"/>
              </a:rPr>
              <a:t>THANKING YOU</a:t>
            </a:r>
            <a:endParaRPr sz="4000" b="1" i="0" u="none" strike="noStrike" cap="none">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FF0000"/>
                </a:solidFill>
                <a:latin typeface="Arial"/>
                <a:ea typeface="Arial"/>
                <a:cs typeface="Arial"/>
                <a:sym typeface="Arial"/>
              </a:rPr>
              <a:t>ODM EDUCATIONAL GROUP</a:t>
            </a:r>
            <a:endParaRPr sz="4000" b="1" i="0" u="none" strike="noStrike" cap="none">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TotalTime>
  <Words>203</Words>
  <Application>Microsoft Office PowerPoint</Application>
  <PresentationFormat>On-screen Show (16:9)</PresentationFormat>
  <Paragraphs>21</Paragraphs>
  <Slides>5</Slides>
  <Notes>4</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Simple Light</vt:lpstr>
      <vt:lpstr>Slide 1</vt:lpstr>
      <vt:lpstr>MOTIVATION</vt:lpstr>
      <vt:lpstr>PROCESS OF MOTIVATION</vt:lpstr>
      <vt:lpstr>Slide 4</vt:lpstr>
      <vt:lpstr>Slide 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USER</cp:lastModifiedBy>
  <cp:revision>5</cp:revision>
  <dcterms:modified xsi:type="dcterms:W3CDTF">2020-07-19T09:36:53Z</dcterms:modified>
</cp:coreProperties>
</file>