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comments/comment1.xml" ContentType="application/vnd.openxmlformats-officedocument.presentationml.comments+xml"/>
  <Default Extension="gif" ContentType="image/gif"/>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94" r:id="rId3"/>
    <p:sldId id="310" r:id="rId4"/>
    <p:sldId id="309" r:id="rId5"/>
    <p:sldId id="311" r:id="rId6"/>
    <p:sldId id="307" r:id="rId7"/>
    <p:sldId id="308" r:id="rId8"/>
    <p:sldId id="305" r:id="rId9"/>
    <p:sldId id="306" r:id="rId10"/>
    <p:sldId id="296"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7"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6" d="100"/>
          <a:sy n="86" d="100"/>
        </p:scale>
        <p:origin x="-822" y="-78"/>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5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5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5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5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460938" y="2079287"/>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smtClean="0">
                <a:solidFill>
                  <a:srgbClr val="000000"/>
                </a:solidFill>
                <a:latin typeface="Calibri" pitchFamily="34" charset="0"/>
                <a:cs typeface="Calibri" pitchFamily="34" charset="0"/>
                <a:sym typeface="Arial"/>
              </a:rPr>
              <a:t>SESSION </a:t>
            </a:r>
            <a:r>
              <a:rPr lang="en" sz="1600" b="1" i="0" u="none" strike="noStrike" cap="none" dirty="0">
                <a:solidFill>
                  <a:srgbClr val="000000"/>
                </a:solidFill>
                <a:latin typeface="Calibri" pitchFamily="34" charset="0"/>
                <a:cs typeface="Calibri" pitchFamily="34" charset="0"/>
                <a:sym typeface="Arial"/>
              </a:rPr>
              <a:t>: </a:t>
            </a:r>
            <a:r>
              <a:rPr lang="en" sz="1600" b="1" dirty="0" smtClean="0">
                <a:latin typeface="Calibri" pitchFamily="34" charset="0"/>
                <a:cs typeface="Calibri" pitchFamily="34" charset="0"/>
              </a:rPr>
              <a:t>4</a:t>
            </a:r>
            <a:endParaRPr sz="160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a:t>
            </a:r>
            <a:r>
              <a:rPr lang="en" sz="1600" b="1" i="0" u="none" strike="noStrike" cap="none" dirty="0" smtClean="0">
                <a:solidFill>
                  <a:srgbClr val="000000"/>
                </a:solidFill>
                <a:latin typeface="Calibri" pitchFamily="34" charset="0"/>
                <a:cs typeface="Calibri" pitchFamily="34" charset="0"/>
                <a:sym typeface="Arial"/>
              </a:rPr>
              <a:t>IV</a:t>
            </a:r>
            <a:endParaRPr sz="1600" b="1" i="0" u="none" strike="noStrike" cap="none">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smtClean="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smtClean="0">
                <a:solidFill>
                  <a:srgbClr val="000000"/>
                </a:solidFill>
                <a:latin typeface="Calibri" pitchFamily="34" charset="0"/>
                <a:cs typeface="Calibri" pitchFamily="34" charset="0"/>
                <a:sym typeface="Arial"/>
              </a:rPr>
              <a:t>CHAPTER </a:t>
            </a:r>
            <a:r>
              <a:rPr lang="en-US" sz="1600" b="1" i="0" u="none" strike="noStrike" cap="none" smtClean="0">
                <a:solidFill>
                  <a:srgbClr val="000000"/>
                </a:solidFill>
                <a:latin typeface="Calibri" pitchFamily="34" charset="0"/>
                <a:cs typeface="Calibri" pitchFamily="34" charset="0"/>
                <a:sym typeface="Arial"/>
              </a:rPr>
              <a:t>NUMBER:3</a:t>
            </a:r>
            <a:endParaRPr lang="en-US" sz="1600" b="1" i="0" u="none" strike="noStrike" cap="none" dirty="0" smtClean="0">
              <a:solidFill>
                <a:srgbClr val="000000"/>
              </a:solidFill>
              <a:latin typeface="Calibri" pitchFamily="34" charset="0"/>
              <a:cs typeface="Calibri" pitchFamily="34" charset="0"/>
              <a:sym typeface="Arial"/>
            </a:endParaRPr>
          </a:p>
          <a:p>
            <a:pPr fontAlgn="ctr"/>
            <a:r>
              <a:rPr lang="en-US" sz="1600" b="1" dirty="0" smtClean="0">
                <a:latin typeface="Calibri" pitchFamily="34" charset="0"/>
                <a:cs typeface="Calibri" pitchFamily="34" charset="0"/>
              </a:rPr>
              <a:t>CHAPTER NAME :MORE ON PAINT 3D</a:t>
            </a:r>
          </a:p>
          <a:p>
            <a:r>
              <a:rPr lang="en-US" sz="1600" b="1" dirty="0" smtClean="0">
                <a:latin typeface="Calibri" pitchFamily="34" charset="0"/>
                <a:cs typeface="Calibri" pitchFamily="34" charset="0"/>
              </a:rPr>
              <a:t>SUBTOPIC :REVISION-1 MCQ, MATCH THE FOLLOWING</a:t>
            </a:r>
          </a:p>
          <a:p>
            <a:endParaRPr lang="en-US" sz="1600" b="1" dirty="0" smtClean="0">
              <a:latin typeface="Calibri" pitchFamily="34" charset="0"/>
              <a:cs typeface="Calibri" pitchFamily="34" charset="0"/>
            </a:endParaRPr>
          </a:p>
          <a:p>
            <a:endParaRPr lang="en-US" sz="1600" b="1" dirty="0" smtClean="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smtClean="0">
                <a:latin typeface="Calibri" pitchFamily="34" charset="0"/>
                <a:cs typeface="Calibri" pitchFamily="34" charset="0"/>
              </a:rPr>
              <a:t>Students will be able to do </a:t>
            </a:r>
            <a:r>
              <a:rPr lang="en-US" sz="2000" b="1" smtClean="0">
                <a:latin typeface="Calibri" pitchFamily="34" charset="0"/>
                <a:cs typeface="Calibri" pitchFamily="34" charset="0"/>
              </a:rPr>
              <a:t>exercise questions.</a:t>
            </a: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smtClean="0">
                <a:latin typeface="Calibri" pitchFamily="34" charset="0"/>
                <a:cs typeface="Calibri" pitchFamily="34" charset="0"/>
              </a:rPr>
              <a:t>To enable students to answer the revision questions.</a:t>
            </a:r>
          </a:p>
          <a:p>
            <a:pPr lvl="0">
              <a:buSzPts val="1400"/>
            </a:pPr>
            <a:r>
              <a:rPr lang="en-US" sz="1800" b="1" dirty="0" smtClean="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551624" cy="4946573"/>
          </a:xfrm>
        </p:spPr>
        <p:txBody>
          <a:bodyPr/>
          <a:lstStyle/>
          <a:p>
            <a:pPr marL="571500" lvl="0" indent="-457200">
              <a:buNone/>
            </a:pPr>
            <a:r>
              <a:rPr lang="en-US" sz="2800" b="1" dirty="0" smtClean="0">
                <a:solidFill>
                  <a:srgbClr val="FF0000"/>
                </a:solidFill>
                <a:latin typeface="Calibri" pitchFamily="34" charset="0"/>
                <a:cs typeface="Calibri" pitchFamily="34" charset="0"/>
              </a:rPr>
              <a:t>Tick the correct option</a:t>
            </a:r>
          </a:p>
          <a:p>
            <a:pPr marL="265113" lvl="0" indent="-150813">
              <a:lnSpc>
                <a:spcPct val="150000"/>
              </a:lnSpc>
              <a:buNone/>
            </a:pPr>
            <a:r>
              <a:rPr lang="en-US" sz="2400" dirty="0" smtClean="0">
                <a:solidFill>
                  <a:schemeClr val="tx1"/>
                </a:solidFill>
                <a:latin typeface="Calibri" pitchFamily="34" charset="0"/>
                <a:cs typeface="Calibri" pitchFamily="34" charset="0"/>
              </a:rPr>
              <a:t>a) Which icon is used to delete objects in Paint 3D( </a:t>
            </a:r>
            <a:r>
              <a:rPr lang="en-US" sz="2400" b="1" dirty="0" smtClean="0">
                <a:solidFill>
                  <a:schemeClr val="tx1"/>
                </a:solidFill>
                <a:latin typeface="Calibri" pitchFamily="34" charset="0"/>
                <a:cs typeface="Calibri" pitchFamily="34" charset="0"/>
              </a:rPr>
              <a:t>Backspace/Delete</a:t>
            </a:r>
            <a:r>
              <a:rPr lang="en-US" sz="2400" dirty="0" smtClean="0">
                <a:solidFill>
                  <a:schemeClr val="tx1"/>
                </a:solidFill>
                <a:latin typeface="Calibri" pitchFamily="34" charset="0"/>
                <a:cs typeface="Calibri" pitchFamily="34" charset="0"/>
              </a:rPr>
              <a:t>)</a:t>
            </a:r>
          </a:p>
          <a:p>
            <a:pPr marL="265113" lvl="0" indent="-150813">
              <a:lnSpc>
                <a:spcPct val="150000"/>
              </a:lnSpc>
              <a:buNone/>
            </a:pPr>
            <a:r>
              <a:rPr lang="en-US" sz="2400" dirty="0" smtClean="0">
                <a:solidFill>
                  <a:schemeClr val="tx1"/>
                </a:solidFill>
                <a:latin typeface="Calibri" pitchFamily="34" charset="0"/>
                <a:cs typeface="Calibri" pitchFamily="34" charset="0"/>
              </a:rPr>
              <a:t>b)Paint 3D text tool is an upgrade of the text tool used in</a:t>
            </a:r>
          </a:p>
          <a:p>
            <a:pPr marL="265113" lvl="0" indent="-150813">
              <a:lnSpc>
                <a:spcPct val="150000"/>
              </a:lnSpc>
              <a:buNone/>
            </a:pPr>
            <a:r>
              <a:rPr lang="en-US" sz="2400" dirty="0" smtClean="0">
                <a:solidFill>
                  <a:schemeClr val="tx1"/>
                </a:solidFill>
                <a:latin typeface="Calibri" pitchFamily="34" charset="0"/>
                <a:cs typeface="Calibri" pitchFamily="34" charset="0"/>
              </a:rPr>
              <a:t>       (</a:t>
            </a:r>
            <a:r>
              <a:rPr lang="en-US" sz="2400" b="1" dirty="0" smtClean="0">
                <a:solidFill>
                  <a:schemeClr val="tx1"/>
                </a:solidFill>
                <a:latin typeface="Calibri" pitchFamily="34" charset="0"/>
                <a:cs typeface="Calibri" pitchFamily="34" charset="0"/>
              </a:rPr>
              <a:t>MS Paint/ MS Word</a:t>
            </a:r>
            <a:r>
              <a:rPr lang="en-US" sz="2400" dirty="0" smtClean="0">
                <a:solidFill>
                  <a:schemeClr val="tx1"/>
                </a:solidFill>
                <a:latin typeface="Calibri" pitchFamily="34" charset="0"/>
                <a:cs typeface="Calibri" pitchFamily="34" charset="0"/>
              </a:rPr>
              <a:t>)</a:t>
            </a:r>
          </a:p>
          <a:p>
            <a:pPr marL="265113" lvl="0" indent="-150813">
              <a:lnSpc>
                <a:spcPct val="150000"/>
              </a:lnSpc>
              <a:buNone/>
            </a:pPr>
            <a:r>
              <a:rPr lang="en-US" sz="2400" dirty="0" smtClean="0">
                <a:solidFill>
                  <a:schemeClr val="tx1"/>
                </a:solidFill>
                <a:latin typeface="Calibri" pitchFamily="34" charset="0"/>
                <a:cs typeface="Calibri" pitchFamily="34" charset="0"/>
              </a:rPr>
              <a:t>c)Which tool is used to add text to the canvas in Paint 3D? (</a:t>
            </a:r>
            <a:r>
              <a:rPr lang="en-US" sz="2400" b="1" dirty="0" smtClean="0">
                <a:solidFill>
                  <a:schemeClr val="tx1"/>
                </a:solidFill>
                <a:latin typeface="Calibri" pitchFamily="34" charset="0"/>
                <a:cs typeface="Calibri" pitchFamily="34" charset="0"/>
              </a:rPr>
              <a:t>Brush/Text</a:t>
            </a:r>
            <a:r>
              <a:rPr lang="en-US" sz="2400" dirty="0" smtClean="0">
                <a:solidFill>
                  <a:schemeClr val="tx1"/>
                </a:solidFill>
                <a:latin typeface="Calibri" pitchFamily="34" charset="0"/>
                <a:cs typeface="Calibri" pitchFamily="34" charset="0"/>
              </a:rPr>
              <a:t>)</a:t>
            </a:r>
          </a:p>
          <a:p>
            <a:pPr marL="265113" lvl="0" indent="-150813">
              <a:lnSpc>
                <a:spcPct val="150000"/>
              </a:lnSpc>
              <a:buNone/>
            </a:pPr>
            <a:r>
              <a:rPr lang="en-US" sz="2400" dirty="0" smtClean="0">
                <a:solidFill>
                  <a:schemeClr val="tx1"/>
                </a:solidFill>
                <a:latin typeface="Calibri" pitchFamily="34" charset="0"/>
                <a:cs typeface="Calibri" pitchFamily="34" charset="0"/>
              </a:rPr>
              <a:t>d)Which device reads text or picture and transfers to computer?</a:t>
            </a:r>
          </a:p>
          <a:p>
            <a:pPr marL="265113" lvl="0" indent="-150813">
              <a:lnSpc>
                <a:spcPct val="150000"/>
              </a:lnSpc>
              <a:buNone/>
            </a:pPr>
            <a:r>
              <a:rPr lang="en-US" sz="2400" dirty="0" smtClean="0">
                <a:solidFill>
                  <a:schemeClr val="tx1"/>
                </a:solidFill>
                <a:latin typeface="Calibri" pitchFamily="34" charset="0"/>
                <a:cs typeface="Calibri" pitchFamily="34" charset="0"/>
              </a:rPr>
              <a:t>   (</a:t>
            </a:r>
            <a:r>
              <a:rPr lang="en-US" sz="2400" b="1" dirty="0" smtClean="0">
                <a:solidFill>
                  <a:schemeClr val="tx1"/>
                </a:solidFill>
                <a:latin typeface="Calibri" pitchFamily="34" charset="0"/>
                <a:cs typeface="Calibri" pitchFamily="34" charset="0"/>
              </a:rPr>
              <a:t>Printer/Scanner</a:t>
            </a:r>
            <a:r>
              <a:rPr lang="en-US" sz="2400" dirty="0" smtClean="0">
                <a:solidFill>
                  <a:schemeClr val="tx1"/>
                </a:solidFill>
                <a:latin typeface="Calibri" pitchFamily="34" charset="0"/>
                <a:cs typeface="Calibri" pitchFamily="34" charset="0"/>
              </a:rPr>
              <a:t>)</a:t>
            </a:r>
          </a:p>
          <a:p>
            <a:pPr marL="265113" lvl="0" indent="-150813">
              <a:lnSpc>
                <a:spcPct val="150000"/>
              </a:lnSpc>
              <a:buNone/>
            </a:pPr>
            <a:r>
              <a:rPr lang="en-US" sz="2400" smtClean="0">
                <a:solidFill>
                  <a:schemeClr val="tx1"/>
                </a:solidFill>
                <a:latin typeface="Calibri" pitchFamily="34" charset="0"/>
                <a:cs typeface="Calibri" pitchFamily="34" charset="0"/>
              </a:rPr>
              <a:t>e)Which </a:t>
            </a:r>
            <a:r>
              <a:rPr lang="en-US" sz="2400" dirty="0" smtClean="0">
                <a:solidFill>
                  <a:schemeClr val="tx1"/>
                </a:solidFill>
                <a:latin typeface="Calibri" pitchFamily="34" charset="0"/>
                <a:cs typeface="Calibri" pitchFamily="34" charset="0"/>
              </a:rPr>
              <a:t>device captures image and video that can be viewed on a computer? (</a:t>
            </a:r>
            <a:r>
              <a:rPr lang="en-US" sz="2400" b="1" dirty="0" smtClean="0">
                <a:solidFill>
                  <a:schemeClr val="tx1"/>
                </a:solidFill>
                <a:latin typeface="Calibri" pitchFamily="34" charset="0"/>
                <a:cs typeface="Calibri" pitchFamily="34" charset="0"/>
              </a:rPr>
              <a:t>Web camera/Digital Camera</a:t>
            </a:r>
            <a:r>
              <a:rPr lang="en-US" sz="2400" dirty="0" smtClean="0">
                <a:solidFill>
                  <a:schemeClr val="tx1"/>
                </a:solidFill>
                <a:latin typeface="Calibri" pitchFamily="34" charset="0"/>
                <a:cs typeface="Calibri" pitchFamily="34" charset="0"/>
              </a:rPr>
              <a:t>)</a:t>
            </a:r>
          </a:p>
          <a:p>
            <a:pPr lvl="0"/>
            <a:endParaRPr lang="en-US" sz="2400" dirty="0" smtClean="0"/>
          </a:p>
          <a:p>
            <a:pPr lvl="0"/>
            <a:endParaRPr lang="en-US" sz="2400" dirty="0"/>
          </a:p>
        </p:txBody>
      </p:sp>
      <p:pic>
        <p:nvPicPr>
          <p:cNvPr id="4" name="Google Shape;62;p2"/>
          <p:cNvPicPr preferRelativeResize="0"/>
          <p:nvPr/>
        </p:nvPicPr>
        <p:blipFill rotWithShape="1">
          <a:blip r:embed="rId2">
            <a:alphaModFix/>
          </a:blip>
          <a:srcRect/>
          <a:stretch/>
        </p:blipFill>
        <p:spPr>
          <a:xfrm>
            <a:off x="7787575" y="4378875"/>
            <a:ext cx="1232526" cy="611875"/>
          </a:xfrm>
          <a:prstGeom prst="rect">
            <a:avLst/>
          </a:prstGeom>
          <a:noFill/>
          <a:ln>
            <a:noFill/>
          </a:ln>
        </p:spPr>
      </p:pic>
      <p:sp>
        <p:nvSpPr>
          <p:cNvPr id="5" name="TextBox 4"/>
          <p:cNvSpPr txBox="1"/>
          <p:nvPr/>
        </p:nvSpPr>
        <p:spPr>
          <a:xfrm>
            <a:off x="8196548" y="495760"/>
            <a:ext cx="561861" cy="523220"/>
          </a:xfrm>
          <a:prstGeom prst="rect">
            <a:avLst/>
          </a:prstGeom>
          <a:noFill/>
        </p:spPr>
        <p:txBody>
          <a:bodyPr wrap="square" rtlCol="0">
            <a:spAutoFit/>
          </a:bodyPr>
          <a:lstStyle/>
          <a:p>
            <a:r>
              <a:rPr lang="en-US" sz="2800" b="1" dirty="0" smtClean="0">
                <a:solidFill>
                  <a:srgbClr val="FF0000"/>
                </a:solidFill>
                <a:latin typeface="Arial Black" pitchFamily="34" charset="0"/>
              </a:rPr>
              <a:t>√</a:t>
            </a:r>
            <a:endParaRPr lang="en-US" sz="2800" b="1" dirty="0">
              <a:solidFill>
                <a:srgbClr val="FF0000"/>
              </a:solidFill>
              <a:latin typeface="Arial Black" pitchFamily="34" charset="0"/>
            </a:endParaRPr>
          </a:p>
        </p:txBody>
      </p:sp>
      <p:pic>
        <p:nvPicPr>
          <p:cNvPr id="6" name="Picture 2" descr="Thumbs Up Gif - IceGif"/>
          <p:cNvPicPr>
            <a:picLocks noChangeAspect="1" noChangeArrowheads="1" noCrop="1"/>
          </p:cNvPicPr>
          <p:nvPr/>
        </p:nvPicPr>
        <p:blipFill>
          <a:blip r:embed="rId3"/>
          <a:srcRect/>
          <a:stretch>
            <a:fillRect/>
          </a:stretch>
        </p:blipFill>
        <p:spPr bwMode="auto">
          <a:xfrm>
            <a:off x="8331726" y="0"/>
            <a:ext cx="812274" cy="804231"/>
          </a:xfrm>
          <a:prstGeom prst="rect">
            <a:avLst/>
          </a:prstGeom>
          <a:noFill/>
        </p:spPr>
      </p:pic>
      <p:sp>
        <p:nvSpPr>
          <p:cNvPr id="7" name="TextBox 6"/>
          <p:cNvSpPr txBox="1"/>
          <p:nvPr/>
        </p:nvSpPr>
        <p:spPr>
          <a:xfrm>
            <a:off x="945613" y="1540526"/>
            <a:ext cx="561861" cy="523220"/>
          </a:xfrm>
          <a:prstGeom prst="rect">
            <a:avLst/>
          </a:prstGeom>
          <a:noFill/>
        </p:spPr>
        <p:txBody>
          <a:bodyPr wrap="square" rtlCol="0">
            <a:spAutoFit/>
          </a:bodyPr>
          <a:lstStyle/>
          <a:p>
            <a:r>
              <a:rPr lang="en-US" sz="2800" b="1" dirty="0" smtClean="0">
                <a:solidFill>
                  <a:srgbClr val="FF0000"/>
                </a:solidFill>
                <a:latin typeface="Arial Black" pitchFamily="34" charset="0"/>
              </a:rPr>
              <a:t>√</a:t>
            </a:r>
            <a:endParaRPr lang="en-US" sz="2800" b="1" dirty="0">
              <a:solidFill>
                <a:srgbClr val="FF0000"/>
              </a:solidFill>
              <a:latin typeface="Arial Black" pitchFamily="34" charset="0"/>
            </a:endParaRPr>
          </a:p>
        </p:txBody>
      </p:sp>
      <p:sp>
        <p:nvSpPr>
          <p:cNvPr id="8" name="TextBox 7"/>
          <p:cNvSpPr txBox="1"/>
          <p:nvPr/>
        </p:nvSpPr>
        <p:spPr>
          <a:xfrm>
            <a:off x="8393015" y="2069336"/>
            <a:ext cx="561861" cy="523220"/>
          </a:xfrm>
          <a:prstGeom prst="rect">
            <a:avLst/>
          </a:prstGeom>
          <a:noFill/>
        </p:spPr>
        <p:txBody>
          <a:bodyPr wrap="square" rtlCol="0">
            <a:spAutoFit/>
          </a:bodyPr>
          <a:lstStyle/>
          <a:p>
            <a:r>
              <a:rPr lang="en-US" sz="2800" b="1" dirty="0" smtClean="0">
                <a:solidFill>
                  <a:srgbClr val="FF0000"/>
                </a:solidFill>
                <a:latin typeface="Arial Black" pitchFamily="34" charset="0"/>
              </a:rPr>
              <a:t>√</a:t>
            </a:r>
            <a:endParaRPr lang="en-US" sz="2800" b="1" dirty="0">
              <a:solidFill>
                <a:srgbClr val="FF0000"/>
              </a:solidFill>
              <a:latin typeface="Arial Black" pitchFamily="34" charset="0"/>
            </a:endParaRPr>
          </a:p>
        </p:txBody>
      </p:sp>
      <p:sp>
        <p:nvSpPr>
          <p:cNvPr id="9" name="TextBox 8"/>
          <p:cNvSpPr txBox="1"/>
          <p:nvPr/>
        </p:nvSpPr>
        <p:spPr>
          <a:xfrm>
            <a:off x="1848996" y="3160006"/>
            <a:ext cx="561861" cy="523220"/>
          </a:xfrm>
          <a:prstGeom prst="rect">
            <a:avLst/>
          </a:prstGeom>
          <a:noFill/>
        </p:spPr>
        <p:txBody>
          <a:bodyPr wrap="square" rtlCol="0">
            <a:spAutoFit/>
          </a:bodyPr>
          <a:lstStyle/>
          <a:p>
            <a:r>
              <a:rPr lang="en-US" sz="2800" b="1" dirty="0" smtClean="0">
                <a:solidFill>
                  <a:srgbClr val="FF0000"/>
                </a:solidFill>
                <a:latin typeface="Arial Black" pitchFamily="34" charset="0"/>
              </a:rPr>
              <a:t>√</a:t>
            </a:r>
            <a:endParaRPr lang="en-US" sz="2800" b="1" dirty="0">
              <a:solidFill>
                <a:srgbClr val="FF0000"/>
              </a:solidFill>
              <a:latin typeface="Arial Black" pitchFamily="34" charset="0"/>
            </a:endParaRPr>
          </a:p>
        </p:txBody>
      </p:sp>
      <p:sp>
        <p:nvSpPr>
          <p:cNvPr id="10" name="TextBox 9"/>
          <p:cNvSpPr txBox="1"/>
          <p:nvPr/>
        </p:nvSpPr>
        <p:spPr>
          <a:xfrm>
            <a:off x="2697295" y="4261692"/>
            <a:ext cx="561861" cy="523220"/>
          </a:xfrm>
          <a:prstGeom prst="rect">
            <a:avLst/>
          </a:prstGeom>
          <a:noFill/>
        </p:spPr>
        <p:txBody>
          <a:bodyPr wrap="square" rtlCol="0">
            <a:spAutoFit/>
          </a:bodyPr>
          <a:lstStyle/>
          <a:p>
            <a:r>
              <a:rPr lang="en-US" sz="2800" b="1" dirty="0" smtClean="0">
                <a:solidFill>
                  <a:srgbClr val="FF0000"/>
                </a:solidFill>
                <a:latin typeface="Arial Black" pitchFamily="34" charset="0"/>
              </a:rPr>
              <a:t>√</a:t>
            </a:r>
            <a:endParaRPr lang="en-US" sz="2800" b="1" dirty="0">
              <a:solidFill>
                <a:srgbClr val="FF000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727894" cy="5143500"/>
          </a:xfrm>
        </p:spPr>
        <p:txBody>
          <a:bodyPr/>
          <a:lstStyle/>
          <a:p>
            <a:pPr>
              <a:lnSpc>
                <a:spcPct val="200000"/>
              </a:lnSpc>
              <a:buNone/>
            </a:pPr>
            <a:r>
              <a:rPr lang="en-US" sz="2400" dirty="0" smtClean="0">
                <a:solidFill>
                  <a:schemeClr val="tx1"/>
                </a:solidFill>
                <a:latin typeface="Calibri" pitchFamily="34" charset="0"/>
                <a:cs typeface="Calibri" pitchFamily="34" charset="0"/>
              </a:rPr>
              <a:t>a</a:t>
            </a:r>
            <a:r>
              <a:rPr lang="en-US" sz="2400" b="1" dirty="0" smtClean="0">
                <a:solidFill>
                  <a:schemeClr val="tx1"/>
                </a:solidFill>
                <a:latin typeface="Calibri" pitchFamily="34" charset="0"/>
                <a:cs typeface="Calibri" pitchFamily="34" charset="0"/>
              </a:rPr>
              <a:t>)_______ is an icon that provides an easy way to open a file or folder. </a:t>
            </a:r>
          </a:p>
          <a:p>
            <a:pPr>
              <a:lnSpc>
                <a:spcPct val="200000"/>
              </a:lnSpc>
              <a:buNone/>
            </a:pPr>
            <a:r>
              <a:rPr lang="en-US" sz="2400" dirty="0" err="1" smtClean="0">
                <a:solidFill>
                  <a:schemeClr val="tx1"/>
                </a:solidFill>
                <a:latin typeface="Calibri" pitchFamily="34" charset="0"/>
                <a:cs typeface="Calibri" pitchFamily="34" charset="0"/>
              </a:rPr>
              <a:t>i.Select</a:t>
            </a:r>
            <a:r>
              <a:rPr lang="en-US" sz="2400" dirty="0" smtClean="0">
                <a:solidFill>
                  <a:schemeClr val="tx1"/>
                </a:solidFill>
                <a:latin typeface="Calibri" pitchFamily="34" charset="0"/>
                <a:cs typeface="Calibri" pitchFamily="34" charset="0"/>
              </a:rPr>
              <a:t>                                        </a:t>
            </a:r>
            <a:r>
              <a:rPr lang="en-US" sz="2400" dirty="0" err="1" smtClean="0">
                <a:solidFill>
                  <a:schemeClr val="tx1"/>
                </a:solidFill>
                <a:latin typeface="Calibri" pitchFamily="34" charset="0"/>
                <a:cs typeface="Calibri" pitchFamily="34" charset="0"/>
              </a:rPr>
              <a:t>ii.File</a:t>
            </a:r>
            <a:r>
              <a:rPr lang="en-US" sz="2400" dirty="0" smtClean="0">
                <a:solidFill>
                  <a:schemeClr val="tx1"/>
                </a:solidFill>
                <a:latin typeface="Calibri" pitchFamily="34" charset="0"/>
                <a:cs typeface="Calibri" pitchFamily="34" charset="0"/>
              </a:rPr>
              <a:t> </a:t>
            </a:r>
          </a:p>
          <a:p>
            <a:pPr>
              <a:lnSpc>
                <a:spcPct val="200000"/>
              </a:lnSpc>
              <a:buNone/>
            </a:pPr>
            <a:r>
              <a:rPr lang="en-US" sz="2400" dirty="0" smtClean="0">
                <a:solidFill>
                  <a:schemeClr val="tx1"/>
                </a:solidFill>
                <a:latin typeface="Calibri" pitchFamily="34" charset="0"/>
                <a:cs typeface="Calibri" pitchFamily="34" charset="0"/>
              </a:rPr>
              <a:t>ii. Folder                                     iv. Shortcut </a:t>
            </a:r>
          </a:p>
          <a:p>
            <a:pPr>
              <a:lnSpc>
                <a:spcPct val="200000"/>
              </a:lnSpc>
              <a:buNone/>
            </a:pPr>
            <a:r>
              <a:rPr lang="en-US" sz="2400" b="1" dirty="0" smtClean="0">
                <a:solidFill>
                  <a:schemeClr val="tx1"/>
                </a:solidFill>
                <a:latin typeface="Calibri" pitchFamily="34" charset="0"/>
                <a:cs typeface="Calibri" pitchFamily="34" charset="0"/>
              </a:rPr>
              <a:t>b) Small buttons on the desktop are called </a:t>
            </a:r>
          </a:p>
          <a:p>
            <a:pPr>
              <a:lnSpc>
                <a:spcPct val="200000"/>
              </a:lnSpc>
              <a:buNone/>
            </a:pPr>
            <a:r>
              <a:rPr lang="en-US" sz="2400" dirty="0" err="1" smtClean="0">
                <a:solidFill>
                  <a:schemeClr val="tx1"/>
                </a:solidFill>
                <a:latin typeface="Calibri" pitchFamily="34" charset="0"/>
                <a:cs typeface="Calibri" pitchFamily="34" charset="0"/>
              </a:rPr>
              <a:t>i.Icons</a:t>
            </a:r>
            <a:r>
              <a:rPr lang="en-US" sz="2400" dirty="0" smtClean="0">
                <a:solidFill>
                  <a:schemeClr val="tx1"/>
                </a:solidFill>
                <a:latin typeface="Calibri" pitchFamily="34" charset="0"/>
                <a:cs typeface="Calibri" pitchFamily="34" charset="0"/>
              </a:rPr>
              <a:t>                                        </a:t>
            </a:r>
            <a:r>
              <a:rPr lang="en-US" sz="2400" dirty="0" err="1" smtClean="0">
                <a:solidFill>
                  <a:schemeClr val="tx1"/>
                </a:solidFill>
                <a:latin typeface="Calibri" pitchFamily="34" charset="0"/>
                <a:cs typeface="Calibri" pitchFamily="34" charset="0"/>
              </a:rPr>
              <a:t>ii.Drives</a:t>
            </a:r>
            <a:r>
              <a:rPr lang="en-US" sz="2400" dirty="0" smtClean="0">
                <a:solidFill>
                  <a:schemeClr val="tx1"/>
                </a:solidFill>
                <a:latin typeface="Calibri" pitchFamily="34" charset="0"/>
                <a:cs typeface="Calibri" pitchFamily="34" charset="0"/>
              </a:rPr>
              <a:t> </a:t>
            </a:r>
          </a:p>
          <a:p>
            <a:pPr>
              <a:lnSpc>
                <a:spcPct val="200000"/>
              </a:lnSpc>
              <a:buNone/>
            </a:pPr>
            <a:r>
              <a:rPr lang="en-US" sz="2400" dirty="0" smtClean="0">
                <a:solidFill>
                  <a:schemeClr val="tx1"/>
                </a:solidFill>
                <a:latin typeface="Calibri" pitchFamily="34" charset="0"/>
                <a:cs typeface="Calibri" pitchFamily="34" charset="0"/>
              </a:rPr>
              <a:t>ii. Search                                   iv. None of these</a:t>
            </a:r>
          </a:p>
          <a:p>
            <a:pPr>
              <a:buAutoNum type="arabicPeriod"/>
            </a:pPr>
            <a:endParaRPr lang="en-US"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787575" y="4378875"/>
            <a:ext cx="1232526" cy="611875"/>
          </a:xfrm>
          <a:prstGeom prst="rect">
            <a:avLst/>
          </a:prstGeom>
          <a:noFill/>
          <a:ln>
            <a:noFill/>
          </a:ln>
        </p:spPr>
      </p:pic>
      <p:sp>
        <p:nvSpPr>
          <p:cNvPr id="5" name="Google Shape;63;p2"/>
          <p:cNvSpPr txBox="1"/>
          <p:nvPr/>
        </p:nvSpPr>
        <p:spPr>
          <a:xfrm>
            <a:off x="0" y="0"/>
            <a:ext cx="8688300" cy="780900"/>
          </a:xfrm>
          <a:prstGeom prst="rect">
            <a:avLst/>
          </a:prstGeom>
          <a:noFill/>
          <a:ln>
            <a:noFill/>
          </a:ln>
        </p:spPr>
        <p:txBody>
          <a:bodyPr spcFirstLastPara="1" wrap="square" lIns="91425" tIns="91425" rIns="91425" bIns="91425" anchor="t" anchorCtr="0">
            <a:noAutofit/>
          </a:bodyPr>
          <a:lstStyle/>
          <a:p>
            <a:pPr marL="571500" lvl="0" indent="-457200">
              <a:buNone/>
            </a:pPr>
            <a:r>
              <a:rPr lang="en-US" sz="2400" b="1" dirty="0" smtClean="0">
                <a:solidFill>
                  <a:srgbClr val="FF0000"/>
                </a:solidFill>
                <a:latin typeface="Calibri" pitchFamily="34" charset="0"/>
                <a:cs typeface="Calibri" pitchFamily="34" charset="0"/>
              </a:rPr>
              <a:t>Tick the correct option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3416400"/>
          </a:xfrm>
        </p:spPr>
        <p:txBody>
          <a:bodyPr/>
          <a:lstStyle/>
          <a:p>
            <a:pPr>
              <a:buNone/>
            </a:pPr>
            <a:r>
              <a:rPr lang="en-US" sz="2400" b="1" dirty="0" smtClean="0">
                <a:solidFill>
                  <a:srgbClr val="FF0000"/>
                </a:solidFill>
                <a:latin typeface="Calibri" pitchFamily="34" charset="0"/>
                <a:cs typeface="Calibri" pitchFamily="34" charset="0"/>
              </a:rPr>
              <a:t>Match the following</a:t>
            </a:r>
          </a:p>
          <a:p>
            <a:pPr>
              <a:lnSpc>
                <a:spcPct val="200000"/>
              </a:lnSpc>
            </a:pPr>
            <a:r>
              <a:rPr lang="en-US" sz="2400" dirty="0" smtClean="0">
                <a:solidFill>
                  <a:schemeClr val="tx1"/>
                </a:solidFill>
                <a:latin typeface="Calibri" pitchFamily="34" charset="0"/>
                <a:cs typeface="Calibri" pitchFamily="34" charset="0"/>
              </a:rPr>
              <a:t>Set of related information stored together                  Rename</a:t>
            </a:r>
          </a:p>
          <a:p>
            <a:pPr>
              <a:lnSpc>
                <a:spcPct val="200000"/>
              </a:lnSpc>
            </a:pPr>
            <a:r>
              <a:rPr lang="en-US" sz="2400" dirty="0" smtClean="0">
                <a:solidFill>
                  <a:schemeClr val="tx1"/>
                </a:solidFill>
                <a:latin typeface="Calibri" pitchFamily="34" charset="0"/>
                <a:cs typeface="Calibri" pitchFamily="34" charset="0"/>
              </a:rPr>
              <a:t>Arithmetic Calculation                                                        File</a:t>
            </a:r>
          </a:p>
          <a:p>
            <a:pPr>
              <a:lnSpc>
                <a:spcPct val="200000"/>
              </a:lnSpc>
            </a:pPr>
            <a:r>
              <a:rPr lang="en-US" sz="2400" dirty="0" smtClean="0">
                <a:solidFill>
                  <a:schemeClr val="tx1"/>
                </a:solidFill>
                <a:latin typeface="Calibri" pitchFamily="34" charset="0"/>
                <a:cs typeface="Calibri" pitchFamily="34" charset="0"/>
              </a:rPr>
              <a:t>Manages All Operations	                                                 ALU</a:t>
            </a:r>
          </a:p>
          <a:p>
            <a:pPr>
              <a:lnSpc>
                <a:spcPct val="200000"/>
              </a:lnSpc>
            </a:pPr>
            <a:r>
              <a:rPr lang="en-US" sz="2400" dirty="0" smtClean="0">
                <a:solidFill>
                  <a:schemeClr val="tx1"/>
                </a:solidFill>
                <a:latin typeface="Calibri" pitchFamily="34" charset="0"/>
                <a:cs typeface="Calibri" pitchFamily="34" charset="0"/>
              </a:rPr>
              <a:t>To change the name of a file/folder 	                 Projector</a:t>
            </a:r>
          </a:p>
          <a:p>
            <a:pPr>
              <a:lnSpc>
                <a:spcPct val="200000"/>
              </a:lnSpc>
            </a:pPr>
            <a:r>
              <a:rPr lang="en-US" sz="2400" dirty="0" smtClean="0">
                <a:solidFill>
                  <a:schemeClr val="tx1"/>
                </a:solidFill>
                <a:latin typeface="Calibri" pitchFamily="34" charset="0"/>
                <a:cs typeface="Calibri" pitchFamily="34" charset="0"/>
              </a:rPr>
              <a:t> Output Device		                                                CU</a:t>
            </a:r>
            <a:endParaRPr lang="en-US" sz="24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787575" y="4378875"/>
            <a:ext cx="1232526" cy="611875"/>
          </a:xfrm>
          <a:prstGeom prst="rect">
            <a:avLst/>
          </a:prstGeom>
          <a:noFill/>
          <a:ln>
            <a:noFill/>
          </a:ln>
        </p:spPr>
      </p:pic>
      <p:cxnSp>
        <p:nvCxnSpPr>
          <p:cNvPr id="6" name="Straight Arrow Connector 5"/>
          <p:cNvCxnSpPr/>
          <p:nvPr/>
        </p:nvCxnSpPr>
        <p:spPr>
          <a:xfrm>
            <a:off x="5794872" y="1002535"/>
            <a:ext cx="1233889" cy="694063"/>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7" name="Straight Arrow Connector 6"/>
          <p:cNvCxnSpPr/>
          <p:nvPr/>
        </p:nvCxnSpPr>
        <p:spPr>
          <a:xfrm>
            <a:off x="3303224" y="1650694"/>
            <a:ext cx="3780622" cy="773017"/>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9" name="Straight Arrow Connector 8"/>
          <p:cNvCxnSpPr/>
          <p:nvPr/>
        </p:nvCxnSpPr>
        <p:spPr>
          <a:xfrm>
            <a:off x="3589662" y="2465941"/>
            <a:ext cx="3395032" cy="1467081"/>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1" name="Straight Arrow Connector 10"/>
          <p:cNvCxnSpPr/>
          <p:nvPr/>
        </p:nvCxnSpPr>
        <p:spPr>
          <a:xfrm rot="5400000" flipH="1" flipV="1">
            <a:off x="4863947" y="1072309"/>
            <a:ext cx="2201537" cy="2039957"/>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3" name="Straight Arrow Connector 12"/>
          <p:cNvCxnSpPr/>
          <p:nvPr/>
        </p:nvCxnSpPr>
        <p:spPr>
          <a:xfrm flipV="1">
            <a:off x="2410858" y="3150824"/>
            <a:ext cx="4309431" cy="747311"/>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0"/>
            <a:ext cx="9144000" cy="3692794"/>
          </a:xfrm>
        </p:spPr>
        <p:txBody>
          <a:bodyPr/>
          <a:lstStyle/>
          <a:p>
            <a:pPr lvl="0">
              <a:buNone/>
            </a:pPr>
            <a:r>
              <a:rPr lang="en-US" sz="2800" b="1" dirty="0" smtClean="0">
                <a:solidFill>
                  <a:srgbClr val="FF0000"/>
                </a:solidFill>
                <a:latin typeface="Calibri" pitchFamily="34" charset="0"/>
                <a:cs typeface="Calibri" pitchFamily="34" charset="0"/>
              </a:rPr>
              <a:t>Multiple choice questions.</a:t>
            </a:r>
            <a:endParaRPr lang="en-US" sz="2800" dirty="0" smtClean="0">
              <a:solidFill>
                <a:srgbClr val="FF0000"/>
              </a:solidFill>
              <a:latin typeface="Calibri" pitchFamily="34" charset="0"/>
              <a:cs typeface="Calibri" pitchFamily="34" charset="0"/>
            </a:endParaRPr>
          </a:p>
          <a:p>
            <a:pPr marL="628650" indent="-514350">
              <a:buNone/>
            </a:pPr>
            <a:r>
              <a:rPr lang="en-US" sz="2800" b="1" dirty="0" smtClean="0">
                <a:solidFill>
                  <a:schemeClr val="tx1"/>
                </a:solidFill>
                <a:latin typeface="Calibri" pitchFamily="34" charset="0"/>
                <a:cs typeface="Calibri" pitchFamily="34" charset="0"/>
              </a:rPr>
              <a:t>1.The _______________ option is used to add realistic texture and icons to our drawings.</a:t>
            </a:r>
          </a:p>
          <a:p>
            <a:pPr marL="628650" indent="-514350">
              <a:buNone/>
            </a:pPr>
            <a:r>
              <a:rPr lang="en-US" sz="2800" dirty="0" smtClean="0">
                <a:solidFill>
                  <a:schemeClr val="tx1"/>
                </a:solidFill>
                <a:latin typeface="Calibri" pitchFamily="34" charset="0"/>
                <a:cs typeface="Calibri" pitchFamily="34" charset="0"/>
              </a:rPr>
              <a:t>        a. Icons              b. Stickers                    c. Labels</a:t>
            </a:r>
          </a:p>
          <a:p>
            <a:pPr>
              <a:buNone/>
            </a:pPr>
            <a:r>
              <a:rPr lang="en-US" sz="2800" b="1" dirty="0" smtClean="0">
                <a:solidFill>
                  <a:schemeClr val="tx1"/>
                </a:solidFill>
                <a:latin typeface="Calibri" pitchFamily="34" charset="0"/>
                <a:cs typeface="Calibri" pitchFamily="34" charset="0"/>
              </a:rPr>
              <a:t> 2. On which side of the paint 3D application the stickers panel is placed?</a:t>
            </a:r>
          </a:p>
          <a:p>
            <a:pPr>
              <a:buNone/>
            </a:pPr>
            <a:r>
              <a:rPr lang="en-US" sz="2800" dirty="0" smtClean="0">
                <a:solidFill>
                  <a:schemeClr val="tx1"/>
                </a:solidFill>
                <a:latin typeface="Calibri" pitchFamily="34" charset="0"/>
                <a:cs typeface="Calibri" pitchFamily="34" charset="0"/>
              </a:rPr>
              <a:t> a. Left                            b. Right                     c. Center</a:t>
            </a:r>
          </a:p>
          <a:p>
            <a:pPr>
              <a:buNone/>
            </a:pPr>
            <a:r>
              <a:rPr lang="en-US" sz="2800" b="1" dirty="0" smtClean="0">
                <a:solidFill>
                  <a:schemeClr val="tx1"/>
                </a:solidFill>
                <a:latin typeface="Calibri" pitchFamily="34" charset="0"/>
                <a:cs typeface="Calibri" pitchFamily="34" charset="0"/>
              </a:rPr>
              <a:t> 3. In paint 3D the ______ tool is used to select a sticker.</a:t>
            </a:r>
          </a:p>
          <a:p>
            <a:pPr>
              <a:buNone/>
            </a:pPr>
            <a:r>
              <a:rPr lang="en-US" sz="2800" dirty="0" smtClean="0">
                <a:solidFill>
                  <a:schemeClr val="tx1"/>
                </a:solidFill>
                <a:latin typeface="Calibri" pitchFamily="34" charset="0"/>
                <a:cs typeface="Calibri" pitchFamily="34" charset="0"/>
              </a:rPr>
              <a:t> a. sticker                      b. select                     c. Label</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
        <p:nvSpPr>
          <p:cNvPr id="6" name="TextBox 5"/>
          <p:cNvSpPr txBox="1"/>
          <p:nvPr/>
        </p:nvSpPr>
        <p:spPr>
          <a:xfrm>
            <a:off x="2983230" y="1508760"/>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
        <p:nvSpPr>
          <p:cNvPr id="7" name="TextBox 6"/>
          <p:cNvSpPr txBox="1"/>
          <p:nvPr/>
        </p:nvSpPr>
        <p:spPr>
          <a:xfrm>
            <a:off x="3295650" y="2929890"/>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
        <p:nvSpPr>
          <p:cNvPr id="8" name="TextBox 7"/>
          <p:cNvSpPr txBox="1"/>
          <p:nvPr/>
        </p:nvSpPr>
        <p:spPr>
          <a:xfrm>
            <a:off x="3215640" y="3959066"/>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0"/>
            <a:ext cx="9144000" cy="3692794"/>
          </a:xfrm>
        </p:spPr>
        <p:txBody>
          <a:bodyPr/>
          <a:lstStyle/>
          <a:p>
            <a:pPr>
              <a:buNone/>
            </a:pPr>
            <a:r>
              <a:rPr lang="en-US" sz="2800" b="1" dirty="0" smtClean="0">
                <a:solidFill>
                  <a:schemeClr val="tx1"/>
                </a:solidFill>
                <a:latin typeface="Calibri" pitchFamily="34" charset="0"/>
                <a:cs typeface="Calibri" pitchFamily="34" charset="0"/>
              </a:rPr>
              <a:t>4. You can convert 2D drawings and convert them in 3D using __________ option.</a:t>
            </a:r>
            <a:endParaRPr lang="en-US" sz="2800" dirty="0" smtClean="0">
              <a:solidFill>
                <a:schemeClr val="tx1"/>
              </a:solidFill>
              <a:latin typeface="Calibri" pitchFamily="34" charset="0"/>
              <a:cs typeface="Calibri" pitchFamily="34" charset="0"/>
            </a:endParaRPr>
          </a:p>
          <a:p>
            <a:pPr>
              <a:buNone/>
            </a:pPr>
            <a:r>
              <a:rPr lang="en-US" sz="2800" dirty="0" smtClean="0">
                <a:solidFill>
                  <a:schemeClr val="tx1"/>
                </a:solidFill>
                <a:latin typeface="Calibri" pitchFamily="34" charset="0"/>
                <a:cs typeface="Calibri" pitchFamily="34" charset="0"/>
              </a:rPr>
              <a:t>a. Make 3D                            b. Update              c. Insert</a:t>
            </a:r>
          </a:p>
          <a:p>
            <a:pPr>
              <a:buNone/>
            </a:pPr>
            <a:r>
              <a:rPr lang="en-US" sz="2800" b="1" dirty="0" smtClean="0">
                <a:solidFill>
                  <a:schemeClr val="tx1"/>
                </a:solidFill>
                <a:latin typeface="Calibri" pitchFamily="34" charset="0"/>
                <a:cs typeface="Calibri" pitchFamily="34" charset="0"/>
              </a:rPr>
              <a:t> 5. You can enhance or lighten the effect by rotating the __________ icon on the effects panel</a:t>
            </a:r>
            <a:r>
              <a:rPr lang="en-US" sz="2800" dirty="0" smtClean="0">
                <a:solidFill>
                  <a:schemeClr val="tx1"/>
                </a:solidFill>
                <a:latin typeface="Calibri" pitchFamily="34" charset="0"/>
                <a:cs typeface="Calibri" pitchFamily="34" charset="0"/>
              </a:rPr>
              <a:t> </a:t>
            </a:r>
          </a:p>
          <a:p>
            <a:pPr>
              <a:buNone/>
            </a:pPr>
            <a:r>
              <a:rPr lang="en-US" sz="2800" dirty="0" smtClean="0">
                <a:solidFill>
                  <a:schemeClr val="tx1"/>
                </a:solidFill>
                <a:latin typeface="Calibri" pitchFamily="34" charset="0"/>
                <a:cs typeface="Calibri" pitchFamily="34" charset="0"/>
              </a:rPr>
              <a:t>a. Sticker               b. Arrow            c. Sun</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
        <p:nvSpPr>
          <p:cNvPr id="6" name="TextBox 5"/>
          <p:cNvSpPr txBox="1"/>
          <p:nvPr/>
        </p:nvSpPr>
        <p:spPr>
          <a:xfrm>
            <a:off x="151895" y="957917"/>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
        <p:nvSpPr>
          <p:cNvPr id="7" name="TextBox 6"/>
          <p:cNvSpPr txBox="1"/>
          <p:nvPr/>
        </p:nvSpPr>
        <p:spPr>
          <a:xfrm>
            <a:off x="4782927" y="2533283"/>
            <a:ext cx="628650" cy="738664"/>
          </a:xfrm>
          <a:prstGeom prst="rect">
            <a:avLst/>
          </a:prstGeom>
          <a:noFill/>
        </p:spPr>
        <p:txBody>
          <a:bodyPr wrap="square" rtlCol="0">
            <a:spAutoFit/>
          </a:bodyPr>
          <a:lstStyle/>
          <a:p>
            <a:r>
              <a:rPr lang="en-US" sz="2800" dirty="0" smtClean="0">
                <a:solidFill>
                  <a:srgbClr val="FF0000"/>
                </a:solidFill>
                <a:latin typeface="Calibri" pitchFamily="34" charset="0"/>
                <a:cs typeface="Calibri" pitchFamily="34" charset="0"/>
              </a:rPr>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227773"/>
            <a:ext cx="9144000" cy="3692794"/>
          </a:xfrm>
        </p:spPr>
        <p:txBody>
          <a:bodyPr/>
          <a:lstStyle/>
          <a:p>
            <a:pPr>
              <a:buNone/>
            </a:pPr>
            <a:r>
              <a:rPr lang="en-US" sz="2800" b="1" dirty="0" smtClean="0">
                <a:solidFill>
                  <a:schemeClr val="tx1"/>
                </a:solidFill>
                <a:latin typeface="Calibri" pitchFamily="34" charset="0"/>
                <a:cs typeface="Calibri" pitchFamily="34" charset="0"/>
              </a:rPr>
              <a:t>B. Answer the following questions.</a:t>
            </a:r>
            <a:endParaRPr lang="en-US" sz="2800" dirty="0" smtClean="0">
              <a:solidFill>
                <a:schemeClr val="tx1"/>
              </a:solidFill>
              <a:latin typeface="Calibri" pitchFamily="34" charset="0"/>
              <a:cs typeface="Calibri" pitchFamily="34" charset="0"/>
            </a:endParaRPr>
          </a:p>
          <a:p>
            <a:pPr>
              <a:buNone/>
            </a:pPr>
            <a:r>
              <a:rPr lang="en-US" sz="2800" b="1" dirty="0" smtClean="0">
                <a:solidFill>
                  <a:schemeClr val="tx1"/>
                </a:solidFill>
                <a:latin typeface="Calibri" pitchFamily="34" charset="0"/>
                <a:cs typeface="Calibri" pitchFamily="34" charset="0"/>
              </a:rPr>
              <a:t>1. Name the various forms in which paint 3d stickers are available. </a:t>
            </a:r>
            <a:endParaRPr lang="en-US" sz="2800" dirty="0" smtClean="0">
              <a:solidFill>
                <a:schemeClr val="tx1"/>
              </a:solidFill>
              <a:latin typeface="Calibri" pitchFamily="34" charset="0"/>
              <a:cs typeface="Calibri" pitchFamily="34" charset="0"/>
            </a:endParaRPr>
          </a:p>
          <a:p>
            <a:pPr>
              <a:buNone/>
            </a:pPr>
            <a:r>
              <a:rPr lang="en-US" sz="2800" b="1" dirty="0" err="1" smtClean="0">
                <a:solidFill>
                  <a:schemeClr val="tx1"/>
                </a:solidFill>
                <a:latin typeface="Calibri" pitchFamily="34" charset="0"/>
                <a:cs typeface="Calibri" pitchFamily="34" charset="0"/>
              </a:rPr>
              <a:t>Ans</a:t>
            </a:r>
            <a:r>
              <a:rPr lang="en-US" sz="2800" b="1" dirty="0" smtClean="0">
                <a:solidFill>
                  <a:schemeClr val="tx1"/>
                </a:solidFill>
                <a:latin typeface="Calibri" pitchFamily="34" charset="0"/>
                <a:cs typeface="Calibri" pitchFamily="34" charset="0"/>
              </a:rPr>
              <a:t>: </a:t>
            </a:r>
            <a:r>
              <a:rPr lang="en-US" sz="2800" dirty="0" smtClean="0">
                <a:solidFill>
                  <a:schemeClr val="tx1"/>
                </a:solidFill>
                <a:latin typeface="Calibri" pitchFamily="34" charset="0"/>
                <a:cs typeface="Calibri" pitchFamily="34" charset="0"/>
              </a:rPr>
              <a:t>Paint 3D stickers are available in the form of squares, curves, lines, surface gestures and facial gestures.</a:t>
            </a:r>
          </a:p>
          <a:p>
            <a:pPr lvl="0">
              <a:buNone/>
            </a:pPr>
            <a:r>
              <a:rPr lang="en-US" sz="2800" b="1" dirty="0" smtClean="0">
                <a:solidFill>
                  <a:schemeClr val="tx1"/>
                </a:solidFill>
                <a:latin typeface="Calibri" pitchFamily="34" charset="0"/>
                <a:cs typeface="Calibri" pitchFamily="34" charset="0"/>
              </a:rPr>
              <a:t>2.Write the steps to delete a sticker from the paint 3D canvas.</a:t>
            </a:r>
            <a:endParaRPr lang="en-US" sz="2800" dirty="0" smtClean="0">
              <a:solidFill>
                <a:schemeClr val="tx1"/>
              </a:solidFill>
              <a:latin typeface="Calibri" pitchFamily="34" charset="0"/>
              <a:cs typeface="Calibri" pitchFamily="34" charset="0"/>
            </a:endParaRPr>
          </a:p>
          <a:p>
            <a:pPr>
              <a:buNone/>
            </a:pPr>
            <a:r>
              <a:rPr lang="en-US" sz="2800" b="1" dirty="0" err="1" smtClean="0">
                <a:solidFill>
                  <a:schemeClr val="tx1"/>
                </a:solidFill>
                <a:latin typeface="Calibri" pitchFamily="34" charset="0"/>
                <a:cs typeface="Calibri" pitchFamily="34" charset="0"/>
              </a:rPr>
              <a:t>Ans</a:t>
            </a:r>
            <a:r>
              <a:rPr lang="en-US" sz="2800" b="1" dirty="0" smtClean="0">
                <a:solidFill>
                  <a:schemeClr val="tx1"/>
                </a:solidFill>
                <a:latin typeface="Calibri" pitchFamily="34" charset="0"/>
                <a:cs typeface="Calibri" pitchFamily="34" charset="0"/>
              </a:rPr>
              <a:t>:</a:t>
            </a:r>
            <a:r>
              <a:rPr lang="en-US" sz="2800" dirty="0" smtClean="0">
                <a:solidFill>
                  <a:schemeClr val="tx1"/>
                </a:solidFill>
                <a:latin typeface="Calibri" pitchFamily="34" charset="0"/>
                <a:cs typeface="Calibri" pitchFamily="34" charset="0"/>
              </a:rPr>
              <a:t> To delete a sticker select the sticker then choose delete icon under edit option. </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8595360" y="4937760"/>
            <a:ext cx="548639" cy="205740"/>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10" name="Text Placeholder 9"/>
          <p:cNvSpPr>
            <a:spLocks noGrp="1"/>
          </p:cNvSpPr>
          <p:nvPr>
            <p:ph type="body" idx="1"/>
          </p:nvPr>
        </p:nvSpPr>
        <p:spPr>
          <a:xfrm>
            <a:off x="0" y="227773"/>
            <a:ext cx="9144000" cy="3692794"/>
          </a:xfrm>
        </p:spPr>
        <p:txBody>
          <a:bodyPr/>
          <a:lstStyle/>
          <a:p>
            <a:pPr lvl="0">
              <a:lnSpc>
                <a:spcPct val="200000"/>
              </a:lnSpc>
              <a:buNone/>
            </a:pPr>
            <a:r>
              <a:rPr lang="en-US" sz="2800" b="1" dirty="0" smtClean="0">
                <a:solidFill>
                  <a:schemeClr val="tx1"/>
                </a:solidFill>
                <a:latin typeface="Calibri" pitchFamily="34" charset="0"/>
                <a:cs typeface="Calibri" pitchFamily="34" charset="0"/>
              </a:rPr>
              <a:t>3. What is the use of 3D text tool?</a:t>
            </a:r>
            <a:endParaRPr lang="en-US" sz="2800" dirty="0" smtClean="0">
              <a:solidFill>
                <a:schemeClr val="tx1"/>
              </a:solidFill>
              <a:latin typeface="Calibri" pitchFamily="34" charset="0"/>
              <a:cs typeface="Calibri" pitchFamily="34" charset="0"/>
            </a:endParaRPr>
          </a:p>
          <a:p>
            <a:pPr>
              <a:lnSpc>
                <a:spcPct val="200000"/>
              </a:lnSpc>
              <a:buNone/>
            </a:pPr>
            <a:r>
              <a:rPr lang="en-US" sz="2800" b="1" dirty="0" smtClean="0">
                <a:solidFill>
                  <a:schemeClr val="tx1"/>
                </a:solidFill>
                <a:latin typeface="Calibri" pitchFamily="34" charset="0"/>
                <a:cs typeface="Calibri" pitchFamily="34" charset="0"/>
              </a:rPr>
              <a:t>    </a:t>
            </a:r>
            <a:r>
              <a:rPr lang="en-US" sz="2800" b="1" dirty="0" err="1" smtClean="0">
                <a:solidFill>
                  <a:schemeClr val="tx1"/>
                </a:solidFill>
                <a:latin typeface="Calibri" pitchFamily="34" charset="0"/>
                <a:cs typeface="Calibri" pitchFamily="34" charset="0"/>
              </a:rPr>
              <a:t>Ans</a:t>
            </a:r>
            <a:r>
              <a:rPr lang="en-US" sz="2800" b="1" dirty="0" smtClean="0">
                <a:solidFill>
                  <a:schemeClr val="tx1"/>
                </a:solidFill>
                <a:latin typeface="Calibri" pitchFamily="34" charset="0"/>
                <a:cs typeface="Calibri" pitchFamily="34" charset="0"/>
              </a:rPr>
              <a:t>: </a:t>
            </a:r>
            <a:r>
              <a:rPr lang="en-US" sz="2800" dirty="0" smtClean="0">
                <a:solidFill>
                  <a:schemeClr val="tx1"/>
                </a:solidFill>
                <a:latin typeface="Calibri" pitchFamily="34" charset="0"/>
                <a:cs typeface="Calibri" pitchFamily="34" charset="0"/>
              </a:rPr>
              <a:t>3D text tool is used to enhance the art work.</a:t>
            </a:r>
          </a:p>
          <a:p>
            <a:pPr>
              <a:lnSpc>
                <a:spcPct val="200000"/>
              </a:lnSpc>
              <a:buNone/>
            </a:pPr>
            <a:r>
              <a:rPr lang="en-US" sz="2800" b="1" dirty="0" smtClean="0">
                <a:solidFill>
                  <a:schemeClr val="tx1"/>
                </a:solidFill>
                <a:latin typeface="Calibri" pitchFamily="34" charset="0"/>
                <a:cs typeface="Calibri" pitchFamily="34" charset="0"/>
              </a:rPr>
              <a:t>4. How is the 2D text tool different from the 3D text tool?</a:t>
            </a:r>
            <a:endParaRPr lang="en-US" sz="2800" dirty="0" smtClean="0">
              <a:solidFill>
                <a:schemeClr val="tx1"/>
              </a:solidFill>
              <a:latin typeface="Calibri" pitchFamily="34" charset="0"/>
              <a:cs typeface="Calibri" pitchFamily="34" charset="0"/>
            </a:endParaRPr>
          </a:p>
          <a:p>
            <a:pPr>
              <a:lnSpc>
                <a:spcPct val="200000"/>
              </a:lnSpc>
              <a:buNone/>
            </a:pPr>
            <a:r>
              <a:rPr lang="en-US" sz="2800" dirty="0" smtClean="0">
                <a:solidFill>
                  <a:schemeClr val="tx1"/>
                </a:solidFill>
                <a:latin typeface="Calibri" pitchFamily="34" charset="0"/>
                <a:cs typeface="Calibri" pitchFamily="34" charset="0"/>
              </a:rPr>
              <a:t>    </a:t>
            </a:r>
            <a:r>
              <a:rPr lang="en-US" sz="2800" b="1" dirty="0" err="1" smtClean="0">
                <a:solidFill>
                  <a:schemeClr val="tx1"/>
                </a:solidFill>
                <a:latin typeface="Calibri" pitchFamily="34" charset="0"/>
                <a:cs typeface="Calibri" pitchFamily="34" charset="0"/>
              </a:rPr>
              <a:t>Ans</a:t>
            </a:r>
            <a:r>
              <a:rPr lang="en-US" sz="2800" dirty="0" smtClean="0">
                <a:solidFill>
                  <a:schemeClr val="tx1"/>
                </a:solidFill>
                <a:latin typeface="Calibri" pitchFamily="34" charset="0"/>
                <a:cs typeface="Calibri" pitchFamily="34" charset="0"/>
              </a:rPr>
              <a:t>: In 3D text tool rotation of text can be in X-axis, Y-axis, Z- axis where 2D rotation  can be  only in X-axis and Y-axis.</a:t>
            </a:r>
          </a:p>
          <a:p>
            <a:pPr marL="192088" indent="-192088">
              <a:lnSpc>
                <a:spcPct val="250000"/>
              </a:lnSpc>
              <a:buNone/>
            </a:pPr>
            <a:endParaRPr lang="en-US" sz="28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3522</TotalTime>
  <Words>501</Words>
  <PresentationFormat>On-screen Show (16:9)</PresentationFormat>
  <Paragraphs>69</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HP</cp:lastModifiedBy>
  <cp:revision>266</cp:revision>
  <dcterms:modified xsi:type="dcterms:W3CDTF">2021-09-26T18:40:25Z</dcterms:modified>
</cp:coreProperties>
</file>