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10"/>
  </p:notesMasterIdLst>
  <p:sldIdLst>
    <p:sldId id="256" r:id="rId2"/>
    <p:sldId id="297" r:id="rId3"/>
    <p:sldId id="313" r:id="rId4"/>
    <p:sldId id="344" r:id="rId5"/>
    <p:sldId id="343" r:id="rId6"/>
    <p:sldId id="345" r:id="rId7"/>
    <p:sldId id="260" r:id="rId8"/>
    <p:sldId id="261"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21" d="100"/>
          <a:sy n="121" d="100"/>
        </p:scale>
        <p:origin x="1541" y="274"/>
      </p:cViewPr>
      <p:guideLst>
        <p:guide orient="horz" pos="1778"/>
        <p:guide pos="289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endParaRPr/>
          </a:p>
        </p:txBody>
      </p:sp>
    </p:spTree>
    <p:extLst>
      <p:ext uri="{BB962C8B-B14F-4D97-AF65-F5344CB8AC3E}">
        <p14:creationId xmlns:p14="http://schemas.microsoft.com/office/powerpoint/2010/main" val="382688793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0" name="Google Shape;80;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7" name="Google Shape;87;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8"/>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8"/>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7"/>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7"/>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9"/>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1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11"/>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11"/>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3"/>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3"/>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4"/>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5"/>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15"/>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5"/>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5"/>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6"/>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7" name="Google Shape;7;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8" name="Google Shape;8;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t>‹#›</a:t>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wedge/>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srcRect/>
          <a:stretch>
            <a:fillRect/>
          </a:stretch>
        </p:blipFill>
        <p:spPr>
          <a:xfrm>
            <a:off x="0" y="3777621"/>
            <a:ext cx="9144000" cy="1365879"/>
          </a:xfrm>
          <a:prstGeom prst="rect">
            <a:avLst/>
          </a:prstGeom>
          <a:noFill/>
          <a:ln>
            <a:noFill/>
          </a:ln>
        </p:spPr>
      </p:pic>
      <p:sp>
        <p:nvSpPr>
          <p:cNvPr id="56" name="Google Shape;56;p1"/>
          <p:cNvSpPr txBox="1"/>
          <p:nvPr/>
        </p:nvSpPr>
        <p:spPr>
          <a:xfrm>
            <a:off x="652780" y="1058545"/>
            <a:ext cx="7390765" cy="172974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lang="en-GB"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800" b="1" dirty="0" smtClean="0">
                <a:latin typeface="Calibri" panose="020F0502020204030204" charset="0"/>
                <a:cs typeface="Calibri" panose="020F0502020204030204" charset="0"/>
                <a:sym typeface="Arial" panose="020B0604020202020204"/>
              </a:rPr>
              <a:t>CLASS </a:t>
            </a:r>
            <a:r>
              <a:rPr lang="en-GB" sz="1800" b="1" dirty="0">
                <a:latin typeface="Calibri" panose="020F0502020204030204" charset="0"/>
                <a:cs typeface="Calibri" panose="020F0502020204030204" charset="0"/>
                <a:sym typeface="Arial" panose="020B0604020202020204"/>
              </a:rPr>
              <a:t>:</a:t>
            </a:r>
            <a:r>
              <a:rPr lang="en-US" altLang="en-GB" sz="1800" b="1" dirty="0">
                <a:latin typeface="Calibri" panose="020F0502020204030204" charset="0"/>
                <a:cs typeface="Calibri" panose="020F0502020204030204" charset="0"/>
                <a:sym typeface="Arial" panose="020B0604020202020204"/>
              </a:rPr>
              <a:t> 5</a:t>
            </a:r>
            <a:endParaRPr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800" b="1" dirty="0">
                <a:latin typeface="Calibri" panose="020F0502020204030204" charset="0"/>
                <a:cs typeface="Calibri" panose="020F0502020204030204" charset="0"/>
                <a:sym typeface="Arial" panose="020B0604020202020204"/>
              </a:rPr>
              <a:t>SUBJECT : </a:t>
            </a:r>
            <a:r>
              <a:rPr lang="en-US" altLang="en-IN" sz="1800" b="1" dirty="0">
                <a:latin typeface="Calibri" panose="020F0502020204030204" charset="0"/>
                <a:cs typeface="Calibri" panose="020F0502020204030204" charset="0"/>
                <a:sym typeface="Arial" panose="020B0604020202020204"/>
              </a:rPr>
              <a:t>SOCIAL SCIENCE</a:t>
            </a:r>
            <a:endParaRPr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800" b="1" dirty="0">
                <a:latin typeface="Calibri" panose="020F0502020204030204" charset="0"/>
                <a:cs typeface="Calibri" panose="020F0502020204030204" charset="0"/>
                <a:sym typeface="Arial" panose="020B0604020202020204"/>
              </a:rPr>
              <a:t>CHAPTER NUMBER:</a:t>
            </a:r>
            <a:r>
              <a:rPr lang="en-US" altLang="en-GB" sz="1800" b="1" dirty="0">
                <a:latin typeface="Calibri" panose="020F0502020204030204" charset="0"/>
                <a:cs typeface="Calibri" panose="020F0502020204030204" charset="0"/>
                <a:sym typeface="Arial" panose="020B0604020202020204"/>
              </a:rPr>
              <a:t> </a:t>
            </a:r>
            <a:r>
              <a:rPr lang="en-IN" altLang="en-US" sz="1800" b="1" dirty="0" smtClean="0">
                <a:latin typeface="Calibri" panose="020F0502020204030204" charset="0"/>
                <a:cs typeface="Calibri" panose="020F0502020204030204" charset="0"/>
                <a:sym typeface="Arial" panose="020B0604020202020204"/>
              </a:rPr>
              <a:t>4,5 &amp; 6</a:t>
            </a:r>
            <a:endParaRPr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800" b="1" dirty="0">
                <a:latin typeface="Calibri" panose="020F0502020204030204" charset="0"/>
                <a:cs typeface="Calibri" panose="020F0502020204030204" charset="0"/>
                <a:sym typeface="Arial" panose="020B0604020202020204"/>
              </a:rPr>
              <a:t>CHAPTER NAME :</a:t>
            </a:r>
            <a:r>
              <a:rPr lang="en-US" altLang="en-GB" sz="1800" b="1" dirty="0">
                <a:latin typeface="Calibri" panose="020F0502020204030204" charset="0"/>
                <a:cs typeface="Calibri" panose="020F0502020204030204" charset="0"/>
                <a:sym typeface="Arial" panose="020B0604020202020204"/>
              </a:rPr>
              <a:t> </a:t>
            </a:r>
            <a:r>
              <a:rPr lang="en-US" altLang="en-GB" sz="1800" b="1" dirty="0" smtClean="0">
                <a:latin typeface="Calibri" panose="020F0502020204030204" charset="0"/>
                <a:cs typeface="Calibri" panose="020F0502020204030204" charset="0"/>
                <a:sym typeface="Arial" panose="020B0604020202020204"/>
              </a:rPr>
              <a:t>CLIMATE, DRC &amp; GREENLAND</a:t>
            </a:r>
            <a:endParaRPr lang="en-US" altLang="en-GB"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rPr>
              <a:t>SUBTOPIC :</a:t>
            </a:r>
            <a:r>
              <a:rPr lang="en-US" altLang="en-GB"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rPr>
              <a:t> </a:t>
            </a:r>
            <a:r>
              <a:rPr lang="en-US" altLang="en-GB" sz="1800" b="1" i="0" u="none" strike="noStrike" cap="none" dirty="0" smtClean="0">
                <a:solidFill>
                  <a:srgbClr val="000000"/>
                </a:solidFill>
                <a:latin typeface="Calibri" panose="020F0502020204030204" charset="0"/>
                <a:ea typeface="Arial" panose="020B0604020202020204"/>
                <a:cs typeface="Calibri" panose="020F0502020204030204" charset="0"/>
                <a:sym typeface="Arial" panose="020B0604020202020204"/>
              </a:rPr>
              <a:t>REVISION TEST</a:t>
            </a:r>
            <a:endParaRPr lang="en-US" altLang="en-IN"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endParaRPr>
          </a:p>
        </p:txBody>
      </p:sp>
      <p:pic>
        <p:nvPicPr>
          <p:cNvPr id="3" name="Picture 2" descr="odm group logo_final.jpg"/>
          <p:cNvPicPr>
            <a:picLocks noChangeAspect="1"/>
          </p:cNvPicPr>
          <p:nvPr/>
        </p:nvPicPr>
        <p:blipFill>
          <a:blip r:embed="rId4"/>
          <a:stretch>
            <a:fillRect/>
          </a:stretch>
        </p:blipFill>
        <p:spPr>
          <a:xfrm>
            <a:off x="7654608" y="43180"/>
            <a:ext cx="1412875" cy="914400"/>
          </a:xfrm>
          <a:prstGeom prst="rect">
            <a:avLst/>
          </a:prstGeom>
        </p:spPr>
      </p:pic>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p:nvPr/>
        </p:nvSpPr>
        <p:spPr>
          <a:xfrm>
            <a:off x="372745" y="1323340"/>
            <a:ext cx="3864610" cy="398780"/>
          </a:xfrm>
          <a:prstGeom prst="rect">
            <a:avLst/>
          </a:prstGeom>
          <a:noFill/>
        </p:spPr>
        <p:txBody>
          <a:bodyPr wrap="square" rtlCol="0">
            <a:spAutoFit/>
            <a:scene3d>
              <a:camera prst="orthographicFront"/>
              <a:lightRig rig="threePt" dir="t"/>
            </a:scene3d>
          </a:bodyPr>
          <a:lstStyle/>
          <a:p>
            <a:r>
              <a:rPr lang="en-US" sz="2000" b="1">
                <a:solidFill>
                  <a:srgbClr val="FF0000"/>
                </a:solidFill>
                <a:effectLst>
                  <a:outerShdw blurRad="38100" dist="19050" dir="2700000" algn="tl" rotWithShape="0">
                    <a:schemeClr val="dk1">
                      <a:alpha val="40000"/>
                    </a:schemeClr>
                  </a:outerShdw>
                </a:effectLst>
                <a:latin typeface="Calibri" panose="020F0502020204030204" charset="0"/>
                <a:cs typeface="Calibri" panose="020F0502020204030204" charset="0"/>
              </a:rPr>
              <a:t>LEARNING OBJECTIVES:</a:t>
            </a:r>
          </a:p>
        </p:txBody>
      </p:sp>
      <p:sp>
        <p:nvSpPr>
          <p:cNvPr id="2" name="Text Box 1"/>
          <p:cNvSpPr txBox="1"/>
          <p:nvPr/>
        </p:nvSpPr>
        <p:spPr>
          <a:xfrm>
            <a:off x="372745" y="2034540"/>
            <a:ext cx="7522626" cy="1015663"/>
          </a:xfrm>
          <a:prstGeom prst="rect">
            <a:avLst/>
          </a:prstGeom>
          <a:noFill/>
          <a:ln w="9525">
            <a:noFill/>
          </a:ln>
        </p:spPr>
        <p:txBody>
          <a:bodyPr wrap="square">
            <a:spAutoFit/>
          </a:bodyPr>
          <a:lstStyle/>
          <a:p>
            <a:pPr marL="0" indent="0"/>
            <a:r>
              <a:rPr sz="2000" b="1" dirty="0">
                <a:latin typeface="Calibri" panose="020F0502020204030204" charset="0"/>
                <a:ea typeface="Calibri" panose="020F0502020204030204"/>
                <a:cs typeface="Calibri" panose="020F0502020204030204" charset="0"/>
                <a:sym typeface="Calibri" panose="020F0502020204030204"/>
              </a:rPr>
              <a:t>To enable the learner to know about:</a:t>
            </a:r>
          </a:p>
          <a:p>
            <a:pPr marL="342900" indent="-342900">
              <a:buFont typeface="Arial" panose="020B0604020202020204" pitchFamily="34" charset="0"/>
              <a:buChar char="•"/>
            </a:pPr>
            <a:r>
              <a:rPr lang="en-US" sz="2000" b="1" dirty="0">
                <a:latin typeface="Calibri" panose="020F0502020204030204" charset="0"/>
                <a:ea typeface="SimSun" panose="02010600030101010101" pitchFamily="2" charset="-122"/>
                <a:cs typeface="Calibri" panose="020F0502020204030204" charset="0"/>
              </a:rPr>
              <a:t>T</a:t>
            </a:r>
            <a:r>
              <a:rPr lang="en-US" sz="2000" b="1" dirty="0" smtClean="0">
                <a:solidFill>
                  <a:srgbClr val="000000"/>
                </a:solidFill>
                <a:latin typeface="Calibri" panose="020F0502020204030204" charset="0"/>
                <a:ea typeface="SimSun" panose="02010600030101010101" pitchFamily="2" charset="-122"/>
                <a:cs typeface="Calibri" panose="020F0502020204030204" charset="0"/>
              </a:rPr>
              <a:t>heir </a:t>
            </a:r>
            <a:r>
              <a:rPr lang="en-US" sz="2000" b="1" dirty="0">
                <a:solidFill>
                  <a:srgbClr val="000000"/>
                </a:solidFill>
                <a:latin typeface="Calibri" panose="020F0502020204030204" charset="0"/>
                <a:ea typeface="SimSun" panose="02010600030101010101" pitchFamily="2" charset="-122"/>
                <a:cs typeface="Calibri" panose="020F0502020204030204" charset="0"/>
              </a:rPr>
              <a:t>talent</a:t>
            </a:r>
          </a:p>
          <a:p>
            <a:pPr marL="342900" indent="-342900">
              <a:buFont typeface="Arial" panose="020B0604020202020204" pitchFamily="34" charset="0"/>
              <a:buChar char="•"/>
            </a:pPr>
            <a:r>
              <a:rPr lang="en-US" sz="2000" b="1" dirty="0" smtClean="0">
                <a:solidFill>
                  <a:srgbClr val="000000"/>
                </a:solidFill>
                <a:latin typeface="Calibri" panose="020F0502020204030204" charset="0"/>
                <a:ea typeface="SimSun" panose="02010600030101010101" pitchFamily="2" charset="-122"/>
                <a:cs typeface="Calibri" panose="020F0502020204030204" charset="0"/>
              </a:rPr>
              <a:t>Their confidence to attempt any related question in the exam.</a:t>
            </a:r>
            <a:endParaRPr lang="en-US" sz="2000" b="1" dirty="0">
              <a:solidFill>
                <a:srgbClr val="000000"/>
              </a:solidFill>
              <a:latin typeface="Calibri" panose="020F0502020204030204" charset="0"/>
              <a:ea typeface="SimSun" panose="02010600030101010101" pitchFamily="2" charset="-122"/>
              <a:cs typeface="Calibri" panose="020F0502020204030204" charset="0"/>
            </a:endParaRPr>
          </a:p>
        </p:txBody>
      </p:sp>
      <p:pic>
        <p:nvPicPr>
          <p:cNvPr id="4" name="Picture 3" descr="odm group logo_final.jpg"/>
          <p:cNvPicPr>
            <a:picLocks noChangeAspect="1"/>
          </p:cNvPicPr>
          <p:nvPr/>
        </p:nvPicPr>
        <p:blipFill>
          <a:blip r:embed="rId2"/>
          <a:stretch>
            <a:fillRect/>
          </a:stretch>
        </p:blipFill>
        <p:spPr>
          <a:xfrm>
            <a:off x="7654608" y="43180"/>
            <a:ext cx="1412875" cy="914400"/>
          </a:xfrm>
          <a:prstGeom prst="rect">
            <a:avLst/>
          </a:prstGeom>
        </p:spPr>
      </p:pic>
    </p:spTree>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odm group logo_final.jpg"/>
          <p:cNvPicPr>
            <a:picLocks noChangeAspect="1"/>
          </p:cNvPicPr>
          <p:nvPr/>
        </p:nvPicPr>
        <p:blipFill>
          <a:blip r:embed="rId2"/>
          <a:stretch>
            <a:fillRect/>
          </a:stretch>
        </p:blipFill>
        <p:spPr>
          <a:xfrm>
            <a:off x="7654925" y="43180"/>
            <a:ext cx="1412875" cy="724535"/>
          </a:xfrm>
          <a:prstGeom prst="rect">
            <a:avLst/>
          </a:prstGeom>
        </p:spPr>
      </p:pic>
      <p:sp>
        <p:nvSpPr>
          <p:cNvPr id="2" name="TextBox 1"/>
          <p:cNvSpPr txBox="1"/>
          <p:nvPr/>
        </p:nvSpPr>
        <p:spPr>
          <a:xfrm>
            <a:off x="163961" y="698346"/>
            <a:ext cx="8903839" cy="400110"/>
          </a:xfrm>
          <a:prstGeom prst="rect">
            <a:avLst/>
          </a:prstGeom>
          <a:noFill/>
        </p:spPr>
        <p:txBody>
          <a:bodyPr wrap="square" rtlCol="0">
            <a:spAutoFit/>
          </a:bodyPr>
          <a:lstStyle/>
          <a:p>
            <a:endParaRPr lang="en-US" sz="2000" dirty="0">
              <a:latin typeface="Calibri" pitchFamily="34" charset="0"/>
              <a:cs typeface="Calibri" pitchFamily="34" charset="0"/>
            </a:endParaRPr>
          </a:p>
        </p:txBody>
      </p:sp>
      <p:sp>
        <p:nvSpPr>
          <p:cNvPr id="4" name="TextBox 3"/>
          <p:cNvSpPr txBox="1"/>
          <p:nvPr/>
        </p:nvSpPr>
        <p:spPr>
          <a:xfrm>
            <a:off x="3228778" y="329868"/>
            <a:ext cx="2818873" cy="400110"/>
          </a:xfrm>
          <a:prstGeom prst="rect">
            <a:avLst/>
          </a:prstGeom>
          <a:noFill/>
        </p:spPr>
        <p:txBody>
          <a:bodyPr wrap="square" rtlCol="0">
            <a:spAutoFit/>
          </a:bodyPr>
          <a:lstStyle/>
          <a:p>
            <a:r>
              <a:rPr lang="en-US" sz="2000" b="1" u="sng" dirty="0" smtClean="0">
                <a:solidFill>
                  <a:srgbClr val="FF0000"/>
                </a:solidFill>
                <a:latin typeface="Calibri" pitchFamily="34" charset="0"/>
                <a:cs typeface="Calibri" pitchFamily="34" charset="0"/>
              </a:rPr>
              <a:t>REVISION TEST</a:t>
            </a:r>
            <a:r>
              <a:rPr lang="en-US" sz="2000" b="1" dirty="0" smtClean="0">
                <a:solidFill>
                  <a:srgbClr val="FF0000"/>
                </a:solidFill>
                <a:latin typeface="Calibri" pitchFamily="34" charset="0"/>
                <a:cs typeface="Calibri" pitchFamily="34" charset="0"/>
              </a:rPr>
              <a:t>    (FM-15)</a:t>
            </a:r>
            <a:endParaRPr lang="en-US" sz="2000" b="1" u="sng" dirty="0">
              <a:solidFill>
                <a:srgbClr val="FF0000"/>
              </a:solidFill>
              <a:latin typeface="Calibri" pitchFamily="34" charset="0"/>
              <a:cs typeface="Calibri" pitchFamily="34" charset="0"/>
            </a:endParaRPr>
          </a:p>
        </p:txBody>
      </p:sp>
      <p:sp>
        <p:nvSpPr>
          <p:cNvPr id="5" name="Rectangle 4"/>
          <p:cNvSpPr/>
          <p:nvPr/>
        </p:nvSpPr>
        <p:spPr>
          <a:xfrm>
            <a:off x="359454" y="767715"/>
            <a:ext cx="6448097" cy="1323439"/>
          </a:xfrm>
          <a:prstGeom prst="rect">
            <a:avLst/>
          </a:prstGeom>
        </p:spPr>
        <p:txBody>
          <a:bodyPr wrap="square">
            <a:spAutoFit/>
          </a:bodyPr>
          <a:lstStyle/>
          <a:p>
            <a:r>
              <a:rPr lang="en-IN" sz="2000" b="1" dirty="0" smtClean="0">
                <a:latin typeface="Calibri" pitchFamily="34" charset="0"/>
                <a:cs typeface="Calibri" pitchFamily="34" charset="0"/>
              </a:rPr>
              <a:t>A. </a:t>
            </a:r>
            <a:r>
              <a:rPr lang="en-IN" sz="2000" b="1" dirty="0">
                <a:latin typeface="Calibri" pitchFamily="34" charset="0"/>
                <a:cs typeface="Calibri" pitchFamily="34" charset="0"/>
              </a:rPr>
              <a:t>Complete the series: </a:t>
            </a:r>
            <a:r>
              <a:rPr lang="en-US" sz="2000" b="1" dirty="0">
                <a:latin typeface="Calibri" pitchFamily="34" charset="0"/>
                <a:cs typeface="Calibri" pitchFamily="34" charset="0"/>
              </a:rPr>
              <a:t>(2)</a:t>
            </a:r>
            <a:endParaRPr lang="en-IN" sz="2000" b="1" dirty="0">
              <a:latin typeface="Calibri" pitchFamily="34" charset="0"/>
              <a:cs typeface="Calibri" pitchFamily="34" charset="0"/>
            </a:endParaRPr>
          </a:p>
          <a:p>
            <a:pPr marL="342900" indent="-342900">
              <a:buAutoNum type="arabicPeriod"/>
            </a:pPr>
            <a:r>
              <a:rPr lang="en-IN" sz="2000" b="1" dirty="0">
                <a:latin typeface="Calibri" pitchFamily="34" charset="0"/>
                <a:cs typeface="Calibri" pitchFamily="34" charset="0"/>
              </a:rPr>
              <a:t>Frigid Zone : Cold climate :: Torrid Zone : _______</a:t>
            </a:r>
          </a:p>
          <a:p>
            <a:pPr marL="342900" indent="-342900">
              <a:buAutoNum type="arabicPeriod"/>
            </a:pPr>
            <a:r>
              <a:rPr lang="en-IN" sz="2000" b="1" dirty="0">
                <a:latin typeface="Calibri" pitchFamily="34" charset="0"/>
                <a:cs typeface="Calibri" pitchFamily="34" charset="0"/>
              </a:rPr>
              <a:t>Arctic Circle: 66.5 ̊ N::Tropic of Capricorn: </a:t>
            </a:r>
            <a:r>
              <a:rPr lang="en-IN" sz="2000" b="1" dirty="0" smtClean="0">
                <a:latin typeface="Calibri" pitchFamily="34" charset="0"/>
                <a:cs typeface="Calibri" pitchFamily="34" charset="0"/>
              </a:rPr>
              <a:t>_________.</a:t>
            </a:r>
          </a:p>
          <a:p>
            <a:endParaRPr lang="en-IN" sz="2000" b="1" dirty="0">
              <a:latin typeface="Calibri" pitchFamily="34" charset="0"/>
              <a:cs typeface="Calibri" pitchFamily="34" charset="0"/>
            </a:endParaRPr>
          </a:p>
        </p:txBody>
      </p:sp>
      <p:sp>
        <p:nvSpPr>
          <p:cNvPr id="6" name="TextBox 5"/>
          <p:cNvSpPr txBox="1"/>
          <p:nvPr/>
        </p:nvSpPr>
        <p:spPr>
          <a:xfrm>
            <a:off x="295564" y="1685512"/>
            <a:ext cx="8640631" cy="3785652"/>
          </a:xfrm>
          <a:prstGeom prst="rect">
            <a:avLst/>
          </a:prstGeom>
          <a:noFill/>
        </p:spPr>
        <p:txBody>
          <a:bodyPr wrap="square" rtlCol="0">
            <a:spAutoFit/>
          </a:bodyPr>
          <a:lstStyle/>
          <a:p>
            <a:r>
              <a:rPr lang="en-US" sz="2000" b="1" dirty="0">
                <a:latin typeface="Calibri" pitchFamily="34" charset="0"/>
                <a:cs typeface="Calibri" pitchFamily="34" charset="0"/>
              </a:rPr>
              <a:t> B</a:t>
            </a:r>
            <a:r>
              <a:rPr lang="en-US" sz="2000" b="1" dirty="0" smtClean="0">
                <a:latin typeface="Calibri" pitchFamily="34" charset="0"/>
                <a:cs typeface="Calibri" pitchFamily="34" charset="0"/>
              </a:rPr>
              <a:t>. </a:t>
            </a:r>
            <a:r>
              <a:rPr lang="en-US" sz="2000" b="1" dirty="0">
                <a:latin typeface="Calibri" pitchFamily="34" charset="0"/>
                <a:cs typeface="Calibri" pitchFamily="34" charset="0"/>
              </a:rPr>
              <a:t>Answer the following </a:t>
            </a:r>
            <a:r>
              <a:rPr lang="en-US" sz="2000" b="1" dirty="0" smtClean="0">
                <a:latin typeface="Calibri" pitchFamily="34" charset="0"/>
                <a:cs typeface="Calibri" pitchFamily="34" charset="0"/>
              </a:rPr>
              <a:t>questions:	</a:t>
            </a:r>
          </a:p>
          <a:p>
            <a:r>
              <a:rPr lang="en-US" sz="2000" b="1" dirty="0">
                <a:latin typeface="Calibri" pitchFamily="34" charset="0"/>
                <a:cs typeface="Calibri" pitchFamily="34" charset="0"/>
              </a:rPr>
              <a:t>1</a:t>
            </a:r>
            <a:r>
              <a:rPr lang="en-US" sz="2000" b="1" dirty="0" smtClean="0">
                <a:latin typeface="Calibri" pitchFamily="34" charset="0"/>
                <a:cs typeface="Calibri" pitchFamily="34" charset="0"/>
              </a:rPr>
              <a:t>. </a:t>
            </a:r>
            <a:r>
              <a:rPr lang="en-IN" sz="2000" b="1" dirty="0">
                <a:latin typeface="Calibri" pitchFamily="34" charset="0"/>
                <a:cs typeface="Calibri" pitchFamily="34" charset="0"/>
              </a:rPr>
              <a:t>Humidity in Chennai is different from that of Jaisalmer in the Thar desert. </a:t>
            </a:r>
            <a:r>
              <a:rPr lang="en-IN" sz="2000" b="1" dirty="0" smtClean="0">
                <a:latin typeface="Calibri" pitchFamily="34" charset="0"/>
                <a:cs typeface="Calibri" pitchFamily="34" charset="0"/>
              </a:rPr>
              <a:t>Justify</a:t>
            </a:r>
            <a:r>
              <a:rPr lang="en-US" sz="2000" b="1" dirty="0">
                <a:latin typeface="Calibri" pitchFamily="34" charset="0"/>
                <a:cs typeface="Calibri" pitchFamily="34" charset="0"/>
              </a:rPr>
              <a:t>. </a:t>
            </a:r>
            <a:r>
              <a:rPr lang="en-US" sz="2000" b="1" dirty="0" smtClean="0">
                <a:latin typeface="Calibri" pitchFamily="34" charset="0"/>
                <a:cs typeface="Calibri" pitchFamily="34" charset="0"/>
              </a:rPr>
              <a:t>(4)</a:t>
            </a:r>
          </a:p>
          <a:p>
            <a:r>
              <a:rPr lang="en-US" sz="2000" b="1" dirty="0">
                <a:latin typeface="Calibri" pitchFamily="34" charset="0"/>
                <a:cs typeface="Calibri" pitchFamily="34" charset="0"/>
              </a:rPr>
              <a:t>2</a:t>
            </a:r>
            <a:r>
              <a:rPr lang="en-US" sz="2000" b="1" dirty="0" smtClean="0">
                <a:latin typeface="Calibri" pitchFamily="34" charset="0"/>
                <a:cs typeface="Calibri" pitchFamily="34" charset="0"/>
              </a:rPr>
              <a:t>. </a:t>
            </a:r>
            <a:r>
              <a:rPr lang="en-US" sz="2000" b="1" dirty="0">
                <a:latin typeface="Calibri" pitchFamily="34" charset="0"/>
                <a:cs typeface="Calibri" pitchFamily="34" charset="0"/>
              </a:rPr>
              <a:t>How have modern facilities changed the lives of the Inuit? </a:t>
            </a:r>
            <a:r>
              <a:rPr lang="en-US" sz="2000" b="1" dirty="0" smtClean="0">
                <a:latin typeface="Calibri" pitchFamily="34" charset="0"/>
                <a:cs typeface="Calibri" pitchFamily="34" charset="0"/>
              </a:rPr>
              <a:t>(4)</a:t>
            </a:r>
          </a:p>
          <a:p>
            <a:r>
              <a:rPr lang="en-US" sz="2000" b="1" dirty="0">
                <a:latin typeface="Calibri" pitchFamily="34" charset="0"/>
                <a:cs typeface="Calibri" pitchFamily="34" charset="0"/>
              </a:rPr>
              <a:t>3</a:t>
            </a:r>
            <a:r>
              <a:rPr lang="en-US" sz="2000" b="1" dirty="0" smtClean="0">
                <a:latin typeface="Calibri" pitchFamily="34" charset="0"/>
                <a:cs typeface="Calibri" pitchFamily="34" charset="0"/>
              </a:rPr>
              <a:t>. </a:t>
            </a:r>
            <a:r>
              <a:rPr lang="en-IN" sz="2000" b="1" dirty="0" smtClean="0">
                <a:latin typeface="Calibri" pitchFamily="34" charset="0"/>
                <a:cs typeface="Calibri" pitchFamily="34" charset="0"/>
              </a:rPr>
              <a:t>Write </a:t>
            </a:r>
            <a:r>
              <a:rPr lang="en-IN" sz="2000" b="1" dirty="0">
                <a:latin typeface="Calibri" pitchFamily="34" charset="0"/>
                <a:cs typeface="Calibri" pitchFamily="34" charset="0"/>
              </a:rPr>
              <a:t>the names of all the neighbouring countries of DRC along with its direction</a:t>
            </a:r>
            <a:r>
              <a:rPr lang="en-IN" sz="2000" b="1" dirty="0" smtClean="0">
                <a:latin typeface="Calibri" pitchFamily="34" charset="0"/>
                <a:cs typeface="Calibri" pitchFamily="34" charset="0"/>
              </a:rPr>
              <a:t>. (3)</a:t>
            </a:r>
          </a:p>
          <a:p>
            <a:r>
              <a:rPr lang="en-US" sz="2000" b="1" dirty="0">
                <a:latin typeface="Calibri" pitchFamily="34" charset="0"/>
                <a:cs typeface="Calibri" pitchFamily="34" charset="0"/>
              </a:rPr>
              <a:t>4</a:t>
            </a:r>
            <a:r>
              <a:rPr lang="en-US" sz="2000" b="1" dirty="0" smtClean="0">
                <a:latin typeface="Calibri" pitchFamily="34" charset="0"/>
                <a:cs typeface="Calibri" pitchFamily="34" charset="0"/>
              </a:rPr>
              <a:t>. </a:t>
            </a:r>
            <a:r>
              <a:rPr lang="en-US" sz="2000" b="1" dirty="0">
                <a:latin typeface="Calibri" pitchFamily="34" charset="0"/>
                <a:cs typeface="Calibri" pitchFamily="34" charset="0"/>
              </a:rPr>
              <a:t>Farming is not possible in Greenland. Give reason</a:t>
            </a:r>
            <a:r>
              <a:rPr lang="en-US" sz="2000" b="1" dirty="0" smtClean="0">
                <a:latin typeface="Calibri" pitchFamily="34" charset="0"/>
                <a:cs typeface="Calibri" pitchFamily="34" charset="0"/>
              </a:rPr>
              <a:t>. </a:t>
            </a:r>
            <a:r>
              <a:rPr lang="en-IN" sz="2000" b="1" dirty="0" smtClean="0">
                <a:latin typeface="Calibri" pitchFamily="34" charset="0"/>
                <a:cs typeface="Calibri" pitchFamily="34" charset="0"/>
              </a:rPr>
              <a:t>(2)</a:t>
            </a:r>
          </a:p>
          <a:p>
            <a:endParaRPr lang="en-US" sz="2000" b="1" dirty="0">
              <a:latin typeface="Calibri" pitchFamily="34" charset="0"/>
              <a:cs typeface="Calibri" pitchFamily="34" charset="0"/>
            </a:endParaRPr>
          </a:p>
          <a:p>
            <a:r>
              <a:rPr lang="en-IN" sz="2000" b="1" dirty="0">
                <a:latin typeface="Calibri" pitchFamily="34" charset="0"/>
                <a:cs typeface="Calibri" pitchFamily="34" charset="0"/>
              </a:rPr>
              <a:t/>
            </a:r>
            <a:br>
              <a:rPr lang="en-IN" sz="2000" b="1" dirty="0">
                <a:latin typeface="Calibri" pitchFamily="34" charset="0"/>
                <a:cs typeface="Calibri" pitchFamily="34" charset="0"/>
              </a:rPr>
            </a:br>
            <a:endParaRPr lang="en-US" sz="2000" b="1" dirty="0" smtClean="0">
              <a:latin typeface="Calibri" pitchFamily="34" charset="0"/>
              <a:cs typeface="Calibri" pitchFamily="34" charset="0"/>
            </a:endParaRPr>
          </a:p>
          <a:p>
            <a:endParaRPr lang="en-US" sz="2000" b="1" dirty="0" smtClean="0">
              <a:latin typeface="Calibri" pitchFamily="34" charset="0"/>
              <a:cs typeface="Calibri" pitchFamily="34" charset="0"/>
            </a:endParaRPr>
          </a:p>
          <a:p>
            <a:pPr marL="342900" indent="-342900">
              <a:buAutoNum type="arabicPeriod"/>
            </a:pPr>
            <a:endParaRPr lang="en-US" sz="2000" b="1" dirty="0">
              <a:latin typeface="Calibri" pitchFamily="34" charset="0"/>
              <a:cs typeface="Calibri" pitchFamily="34" charset="0"/>
            </a:endParaRPr>
          </a:p>
        </p:txBody>
      </p:sp>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odm group logo_final.jpg"/>
          <p:cNvPicPr>
            <a:picLocks noChangeAspect="1"/>
          </p:cNvPicPr>
          <p:nvPr/>
        </p:nvPicPr>
        <p:blipFill>
          <a:blip r:embed="rId2"/>
          <a:stretch>
            <a:fillRect/>
          </a:stretch>
        </p:blipFill>
        <p:spPr>
          <a:xfrm>
            <a:off x="7654925" y="43180"/>
            <a:ext cx="1412875" cy="724535"/>
          </a:xfrm>
          <a:prstGeom prst="rect">
            <a:avLst/>
          </a:prstGeom>
        </p:spPr>
      </p:pic>
      <p:sp>
        <p:nvSpPr>
          <p:cNvPr id="4" name="Rectangle 3"/>
          <p:cNvSpPr/>
          <p:nvPr/>
        </p:nvSpPr>
        <p:spPr>
          <a:xfrm>
            <a:off x="321616" y="462202"/>
            <a:ext cx="6536383" cy="923330"/>
          </a:xfrm>
          <a:prstGeom prst="rect">
            <a:avLst/>
          </a:prstGeom>
        </p:spPr>
        <p:txBody>
          <a:bodyPr wrap="square">
            <a:spAutoFit/>
          </a:bodyPr>
          <a:lstStyle/>
          <a:p>
            <a:r>
              <a:rPr lang="en-IN" sz="1800" b="1" dirty="0">
                <a:latin typeface="Calibri" pitchFamily="34" charset="0"/>
                <a:cs typeface="Calibri" pitchFamily="34" charset="0"/>
              </a:rPr>
              <a:t>A. Complete the series</a:t>
            </a:r>
            <a:r>
              <a:rPr lang="en-IN" sz="1800" b="1" dirty="0" smtClean="0">
                <a:latin typeface="Calibri" pitchFamily="34" charset="0"/>
                <a:cs typeface="Calibri" pitchFamily="34" charset="0"/>
              </a:rPr>
              <a:t>:</a:t>
            </a:r>
            <a:endParaRPr lang="en-IN" sz="1800" b="1" dirty="0">
              <a:latin typeface="Calibri" pitchFamily="34" charset="0"/>
              <a:cs typeface="Calibri" pitchFamily="34" charset="0"/>
            </a:endParaRPr>
          </a:p>
          <a:p>
            <a:pPr marL="342900" indent="-342900">
              <a:buAutoNum type="arabicPeriod"/>
            </a:pPr>
            <a:r>
              <a:rPr lang="en-IN" sz="1800" b="1" dirty="0">
                <a:latin typeface="Calibri" pitchFamily="34" charset="0"/>
                <a:cs typeface="Calibri" pitchFamily="34" charset="0"/>
              </a:rPr>
              <a:t>Frigid Zone : Cold climate :: Torrid Zone : </a:t>
            </a:r>
            <a:r>
              <a:rPr lang="en-IN" sz="1800" b="1" u="sng" dirty="0" smtClean="0">
                <a:solidFill>
                  <a:srgbClr val="FF0000"/>
                </a:solidFill>
                <a:latin typeface="Calibri" pitchFamily="34" charset="0"/>
                <a:cs typeface="Calibri" pitchFamily="34" charset="0"/>
              </a:rPr>
              <a:t>Hot climate</a:t>
            </a:r>
            <a:endParaRPr lang="en-IN" sz="1800" b="1" u="sng" dirty="0">
              <a:solidFill>
                <a:srgbClr val="FF0000"/>
              </a:solidFill>
              <a:latin typeface="Calibri" pitchFamily="34" charset="0"/>
              <a:cs typeface="Calibri" pitchFamily="34" charset="0"/>
            </a:endParaRPr>
          </a:p>
          <a:p>
            <a:pPr marL="342900" indent="-342900">
              <a:buAutoNum type="arabicPeriod"/>
            </a:pPr>
            <a:r>
              <a:rPr lang="en-IN" sz="1800" b="1" dirty="0">
                <a:latin typeface="Calibri" pitchFamily="34" charset="0"/>
                <a:cs typeface="Calibri" pitchFamily="34" charset="0"/>
              </a:rPr>
              <a:t>Arctic Circle: 66.5 ̊ N::Tropic of Capricorn: </a:t>
            </a:r>
            <a:r>
              <a:rPr lang="en-IN" sz="1800" b="1" u="sng" dirty="0" smtClean="0">
                <a:solidFill>
                  <a:srgbClr val="FF0000"/>
                </a:solidFill>
                <a:latin typeface="Calibri" pitchFamily="34" charset="0"/>
                <a:cs typeface="Calibri" pitchFamily="34" charset="0"/>
              </a:rPr>
              <a:t>23.5 </a:t>
            </a:r>
            <a:r>
              <a:rPr lang="en-IN" sz="1800" b="1" u="sng" dirty="0">
                <a:solidFill>
                  <a:srgbClr val="FF0000"/>
                </a:solidFill>
                <a:latin typeface="Calibri" pitchFamily="34" charset="0"/>
                <a:cs typeface="Calibri" pitchFamily="34" charset="0"/>
              </a:rPr>
              <a:t>̊ S</a:t>
            </a:r>
          </a:p>
        </p:txBody>
      </p:sp>
      <p:sp>
        <p:nvSpPr>
          <p:cNvPr id="5" name="Rectangle 4"/>
          <p:cNvSpPr/>
          <p:nvPr/>
        </p:nvSpPr>
        <p:spPr>
          <a:xfrm>
            <a:off x="321616" y="1281258"/>
            <a:ext cx="8390408" cy="3139321"/>
          </a:xfrm>
          <a:prstGeom prst="rect">
            <a:avLst/>
          </a:prstGeom>
        </p:spPr>
        <p:txBody>
          <a:bodyPr wrap="square">
            <a:spAutoFit/>
          </a:bodyPr>
          <a:lstStyle/>
          <a:p>
            <a:r>
              <a:rPr lang="en-US" sz="1800" b="1" dirty="0">
                <a:latin typeface="Calibri" pitchFamily="34" charset="0"/>
                <a:cs typeface="Calibri" pitchFamily="34" charset="0"/>
              </a:rPr>
              <a:t>B. Answer the following questions </a:t>
            </a:r>
            <a:r>
              <a:rPr lang="en-US" sz="1800" b="1" dirty="0" smtClean="0">
                <a:latin typeface="Calibri" pitchFamily="34" charset="0"/>
                <a:cs typeface="Calibri" pitchFamily="34" charset="0"/>
              </a:rPr>
              <a:t>:</a:t>
            </a:r>
            <a:endParaRPr lang="en-US" sz="1800" b="1" dirty="0">
              <a:latin typeface="Calibri" pitchFamily="34" charset="0"/>
              <a:cs typeface="Calibri" pitchFamily="34" charset="0"/>
            </a:endParaRPr>
          </a:p>
          <a:p>
            <a:r>
              <a:rPr lang="en-US" sz="1800" b="1" dirty="0" smtClean="0">
                <a:latin typeface="Calibri" pitchFamily="34" charset="0"/>
                <a:cs typeface="Calibri" pitchFamily="34" charset="0"/>
              </a:rPr>
              <a:t> </a:t>
            </a:r>
            <a:r>
              <a:rPr lang="en-IN" sz="1800" b="1" dirty="0" smtClean="0">
                <a:solidFill>
                  <a:srgbClr val="FF0000"/>
                </a:solidFill>
                <a:latin typeface="Calibri" pitchFamily="34" charset="0"/>
                <a:cs typeface="Calibri" pitchFamily="34" charset="0"/>
              </a:rPr>
              <a:t>1. </a:t>
            </a:r>
            <a:r>
              <a:rPr lang="en-IN" sz="1800" b="1" dirty="0">
                <a:solidFill>
                  <a:srgbClr val="FF0000"/>
                </a:solidFill>
                <a:latin typeface="Calibri" pitchFamily="34" charset="0"/>
                <a:cs typeface="Calibri" pitchFamily="34" charset="0"/>
              </a:rPr>
              <a:t>Humidity in Chennai is different from that of Jaisalmer in the Thar desert. Justify</a:t>
            </a:r>
            <a:r>
              <a:rPr lang="en-US" sz="1800" b="1" dirty="0">
                <a:solidFill>
                  <a:srgbClr val="FF0000"/>
                </a:solidFill>
                <a:latin typeface="Calibri" pitchFamily="34" charset="0"/>
                <a:cs typeface="Calibri" pitchFamily="34" charset="0"/>
              </a:rPr>
              <a:t>.</a:t>
            </a:r>
          </a:p>
          <a:p>
            <a:r>
              <a:rPr lang="en-US" sz="1800" b="1" dirty="0">
                <a:solidFill>
                  <a:schemeClr val="tx1"/>
                </a:solidFill>
                <a:latin typeface="Calibri" pitchFamily="34" charset="0"/>
                <a:cs typeface="Calibri" pitchFamily="34" charset="0"/>
              </a:rPr>
              <a:t>Ans.</a:t>
            </a:r>
            <a:r>
              <a:rPr lang="en-US" sz="1800" b="1" dirty="0">
                <a:solidFill>
                  <a:srgbClr val="FF0000"/>
                </a:solidFill>
                <a:latin typeface="Calibri" pitchFamily="34" charset="0"/>
                <a:cs typeface="Calibri" pitchFamily="34" charset="0"/>
              </a:rPr>
              <a:t> </a:t>
            </a:r>
            <a:r>
              <a:rPr lang="en-US" sz="1800" b="1" dirty="0">
                <a:solidFill>
                  <a:schemeClr val="tx1"/>
                </a:solidFill>
                <a:latin typeface="Calibri" pitchFamily="34" charset="0"/>
                <a:ea typeface="SimSun" panose="02010600030101010101" pitchFamily="2" charset="-122"/>
                <a:cs typeface="Calibri" pitchFamily="34" charset="0"/>
              </a:rPr>
              <a:t>Difference in humidity in Chennai and Jaisalmer -</a:t>
            </a:r>
          </a:p>
          <a:p>
            <a:pPr fontAlgn="t"/>
            <a:r>
              <a:rPr lang="en-US" sz="1800" b="1" u="sng" dirty="0">
                <a:latin typeface="Calibri" pitchFamily="34" charset="0"/>
                <a:cs typeface="Calibri" pitchFamily="34" charset="0"/>
              </a:rPr>
              <a:t>Chennai</a:t>
            </a:r>
            <a:endParaRPr lang="en-US" sz="1800" u="sng" dirty="0">
              <a:latin typeface="Calibri" pitchFamily="34" charset="0"/>
              <a:cs typeface="Calibri" pitchFamily="34" charset="0"/>
            </a:endParaRPr>
          </a:p>
          <a:p>
            <a:pPr fontAlgn="t"/>
            <a:r>
              <a:rPr lang="en-IN" sz="1800" b="1" dirty="0">
                <a:latin typeface="Calibri" pitchFamily="34" charset="0"/>
                <a:cs typeface="Calibri" pitchFamily="34" charset="0"/>
              </a:rPr>
              <a:t>a. </a:t>
            </a:r>
            <a:r>
              <a:rPr lang="en-US" sz="1800" b="1" dirty="0">
                <a:latin typeface="Calibri" pitchFamily="34" charset="0"/>
                <a:cs typeface="Calibri" pitchFamily="34" charset="0"/>
              </a:rPr>
              <a:t>It is a coastal area</a:t>
            </a:r>
            <a:endParaRPr lang="en-US" sz="1800" dirty="0">
              <a:latin typeface="Calibri" pitchFamily="34" charset="0"/>
              <a:cs typeface="Calibri" pitchFamily="34" charset="0"/>
            </a:endParaRPr>
          </a:p>
          <a:p>
            <a:pPr fontAlgn="t"/>
            <a:r>
              <a:rPr lang="en-IN" sz="1800" b="1" dirty="0">
                <a:latin typeface="Calibri" pitchFamily="34" charset="0"/>
                <a:cs typeface="Calibri" pitchFamily="34" charset="0"/>
              </a:rPr>
              <a:t>b.</a:t>
            </a:r>
            <a:r>
              <a:rPr lang="en-US" sz="1800" b="1" dirty="0">
                <a:latin typeface="Calibri" pitchFamily="34" charset="0"/>
                <a:cs typeface="Calibri" pitchFamily="34" charset="0"/>
              </a:rPr>
              <a:t>The air is laden with moisture and thus the humidity level is high.</a:t>
            </a:r>
          </a:p>
          <a:p>
            <a:pPr fontAlgn="t"/>
            <a:r>
              <a:rPr lang="en-US" sz="1800" b="1" u="sng" dirty="0">
                <a:latin typeface="Calibri" pitchFamily="34" charset="0"/>
                <a:cs typeface="Calibri" pitchFamily="34" charset="0"/>
              </a:rPr>
              <a:t>Jaisalmer</a:t>
            </a:r>
            <a:endParaRPr lang="en-US" sz="1800" u="sng" dirty="0">
              <a:latin typeface="Calibri" pitchFamily="34" charset="0"/>
              <a:cs typeface="Calibri" pitchFamily="34" charset="0"/>
            </a:endParaRPr>
          </a:p>
          <a:p>
            <a:pPr fontAlgn="t"/>
            <a:r>
              <a:rPr lang="en-IN" sz="1800" b="1" dirty="0">
                <a:latin typeface="Calibri" pitchFamily="34" charset="0"/>
                <a:cs typeface="Calibri" pitchFamily="34" charset="0"/>
              </a:rPr>
              <a:t>a. </a:t>
            </a:r>
            <a:r>
              <a:rPr lang="en-US" sz="1800" b="1" dirty="0">
                <a:latin typeface="Calibri" pitchFamily="34" charset="0"/>
                <a:cs typeface="Calibri" pitchFamily="34" charset="0"/>
              </a:rPr>
              <a:t>It is in Thar Desert</a:t>
            </a:r>
            <a:endParaRPr lang="en-US" sz="1800" dirty="0">
              <a:latin typeface="Calibri" pitchFamily="34" charset="0"/>
              <a:cs typeface="Calibri" pitchFamily="34" charset="0"/>
            </a:endParaRPr>
          </a:p>
          <a:p>
            <a:pPr fontAlgn="t"/>
            <a:r>
              <a:rPr lang="en-US" sz="1800" b="1" dirty="0">
                <a:latin typeface="Calibri" pitchFamily="34" charset="0"/>
                <a:cs typeface="Calibri" pitchFamily="34" charset="0"/>
              </a:rPr>
              <a:t>b</a:t>
            </a:r>
            <a:r>
              <a:rPr lang="en-IN" sz="1800" b="1" dirty="0">
                <a:latin typeface="Calibri" pitchFamily="34" charset="0"/>
                <a:cs typeface="Calibri" pitchFamily="34" charset="0"/>
              </a:rPr>
              <a:t>.</a:t>
            </a:r>
            <a:r>
              <a:rPr lang="en-US" sz="1800" b="1" dirty="0">
                <a:latin typeface="Calibri" pitchFamily="34" charset="0"/>
                <a:cs typeface="Calibri" pitchFamily="34" charset="0"/>
              </a:rPr>
              <a:t>The air has less moisture due to lack of availability of water and thus humidity level is low.</a:t>
            </a:r>
            <a:endParaRPr lang="en-US" sz="1800" b="1" dirty="0">
              <a:solidFill>
                <a:srgbClr val="FF0000"/>
              </a:solidFill>
              <a:latin typeface="Calibri" pitchFamily="34" charset="0"/>
              <a:cs typeface="Calibri" pitchFamily="34" charset="0"/>
            </a:endParaRPr>
          </a:p>
          <a:p>
            <a:endParaRPr lang="en-US" sz="1800" dirty="0">
              <a:latin typeface="Calibri" pitchFamily="34" charset="0"/>
              <a:cs typeface="Calibri" pitchFamily="34" charset="0"/>
            </a:endParaRPr>
          </a:p>
        </p:txBody>
      </p:sp>
      <p:sp>
        <p:nvSpPr>
          <p:cNvPr id="6" name="Rectangle 5"/>
          <p:cNvSpPr/>
          <p:nvPr/>
        </p:nvSpPr>
        <p:spPr>
          <a:xfrm>
            <a:off x="3327541" y="204384"/>
            <a:ext cx="2478564" cy="338554"/>
          </a:xfrm>
          <a:prstGeom prst="rect">
            <a:avLst/>
          </a:prstGeom>
        </p:spPr>
        <p:txBody>
          <a:bodyPr wrap="none">
            <a:spAutoFit/>
          </a:bodyPr>
          <a:lstStyle/>
          <a:p>
            <a:r>
              <a:rPr lang="en-US" sz="1600" b="1" u="sng" dirty="0">
                <a:solidFill>
                  <a:srgbClr val="FF0000"/>
                </a:solidFill>
                <a:latin typeface="Calibri" pitchFamily="34" charset="0"/>
                <a:cs typeface="Calibri" pitchFamily="34" charset="0"/>
              </a:rPr>
              <a:t>REVISION </a:t>
            </a:r>
            <a:r>
              <a:rPr lang="en-US" sz="1600" b="1" u="sng" dirty="0" smtClean="0">
                <a:solidFill>
                  <a:srgbClr val="FF0000"/>
                </a:solidFill>
                <a:latin typeface="Calibri" pitchFamily="34" charset="0"/>
                <a:cs typeface="Calibri" pitchFamily="34" charset="0"/>
              </a:rPr>
              <a:t>TEST (ANSWERS)</a:t>
            </a:r>
            <a:endParaRPr lang="en-US" sz="1600" b="1" u="sng" dirty="0">
              <a:solidFill>
                <a:srgbClr val="FF0000"/>
              </a:solidFill>
              <a:latin typeface="Calibri" pitchFamily="34" charset="0"/>
              <a:cs typeface="Calibri" pitchFamily="34" charset="0"/>
            </a:endParaRPr>
          </a:p>
        </p:txBody>
      </p:sp>
    </p:spTree>
    <p:extLst>
      <p:ext uri="{BB962C8B-B14F-4D97-AF65-F5344CB8AC3E}">
        <p14:creationId xmlns:p14="http://schemas.microsoft.com/office/powerpoint/2010/main" val="2536299495"/>
      </p:ext>
    </p:extLst>
  </p:cSld>
  <p:clrMapOvr>
    <a:masterClrMapping/>
  </p:clrMapOvr>
  <p:transition>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odm group logo_final.jpg"/>
          <p:cNvPicPr>
            <a:picLocks noChangeAspect="1"/>
          </p:cNvPicPr>
          <p:nvPr/>
        </p:nvPicPr>
        <p:blipFill>
          <a:blip r:embed="rId2"/>
          <a:stretch>
            <a:fillRect/>
          </a:stretch>
        </p:blipFill>
        <p:spPr>
          <a:xfrm>
            <a:off x="7654608" y="43180"/>
            <a:ext cx="1412875" cy="914400"/>
          </a:xfrm>
          <a:prstGeom prst="rect">
            <a:avLst/>
          </a:prstGeom>
        </p:spPr>
      </p:pic>
      <p:sp>
        <p:nvSpPr>
          <p:cNvPr id="4" name="Rectangle 3"/>
          <p:cNvSpPr/>
          <p:nvPr/>
        </p:nvSpPr>
        <p:spPr>
          <a:xfrm>
            <a:off x="337381" y="341055"/>
            <a:ext cx="7381415" cy="4308872"/>
          </a:xfrm>
          <a:prstGeom prst="rect">
            <a:avLst/>
          </a:prstGeom>
        </p:spPr>
        <p:txBody>
          <a:bodyPr wrap="square">
            <a:spAutoFit/>
          </a:bodyPr>
          <a:lstStyle/>
          <a:p>
            <a:r>
              <a:rPr lang="en-US" sz="2000" b="1" dirty="0">
                <a:solidFill>
                  <a:srgbClr val="FF0000"/>
                </a:solidFill>
                <a:latin typeface="Calibri" pitchFamily="34" charset="0"/>
                <a:cs typeface="Calibri" pitchFamily="34" charset="0"/>
              </a:rPr>
              <a:t>2</a:t>
            </a:r>
            <a:r>
              <a:rPr lang="en-US" sz="2000" b="1" dirty="0" smtClean="0">
                <a:solidFill>
                  <a:srgbClr val="FF0000"/>
                </a:solidFill>
                <a:latin typeface="Calibri" pitchFamily="34" charset="0"/>
                <a:cs typeface="Calibri" pitchFamily="34" charset="0"/>
              </a:rPr>
              <a:t>. How </a:t>
            </a:r>
            <a:r>
              <a:rPr lang="en-US" sz="2000" b="1" dirty="0">
                <a:solidFill>
                  <a:srgbClr val="FF0000"/>
                </a:solidFill>
                <a:latin typeface="Calibri" pitchFamily="34" charset="0"/>
                <a:cs typeface="Calibri" pitchFamily="34" charset="0"/>
              </a:rPr>
              <a:t>have modern facilities changed the lives of the Inuit</a:t>
            </a:r>
            <a:r>
              <a:rPr lang="en-US" sz="2000" b="1" dirty="0" smtClean="0">
                <a:solidFill>
                  <a:srgbClr val="FF0000"/>
                </a:solidFill>
                <a:latin typeface="Calibri" pitchFamily="34" charset="0"/>
                <a:cs typeface="Calibri" pitchFamily="34" charset="0"/>
              </a:rPr>
              <a:t>?</a:t>
            </a:r>
          </a:p>
          <a:p>
            <a:pPr marL="0" indent="0" algn="just"/>
            <a:r>
              <a:rPr lang="en-US" sz="2000" b="1" dirty="0" smtClean="0">
                <a:solidFill>
                  <a:schemeClr val="tx1"/>
                </a:solidFill>
                <a:latin typeface="Calibri" pitchFamily="34" charset="0"/>
                <a:cs typeface="Calibri" pitchFamily="34" charset="0"/>
              </a:rPr>
              <a:t>Ans. </a:t>
            </a:r>
            <a:r>
              <a:rPr lang="en-US" sz="2000" b="1" dirty="0" smtClean="0">
                <a:solidFill>
                  <a:schemeClr val="tx1"/>
                </a:solidFill>
                <a:latin typeface="Calibri" panose="020F0502020204030204" charset="0"/>
                <a:ea typeface="SimSun" panose="02010600030101010101" pitchFamily="2" charset="-122"/>
                <a:sym typeface="+mn-ea"/>
              </a:rPr>
              <a:t>The </a:t>
            </a:r>
            <a:r>
              <a:rPr lang="en-US" sz="2000" b="1" dirty="0">
                <a:solidFill>
                  <a:schemeClr val="tx1"/>
                </a:solidFill>
                <a:latin typeface="Calibri" panose="020F0502020204030204" charset="0"/>
                <a:ea typeface="SimSun" panose="02010600030101010101" pitchFamily="2" charset="-122"/>
                <a:sym typeface="+mn-ea"/>
              </a:rPr>
              <a:t>lifestyle of Intuits has changed over a period due to the modern facilities such as electricity, permanent houses, schools and hospitals. Now the Intuits are looking towards the modern way of living like- </a:t>
            </a:r>
          </a:p>
          <a:p>
            <a:pPr marL="342900" indent="-342900" algn="just">
              <a:buFont typeface="Arial" pitchFamily="34" charset="0"/>
              <a:buChar char="•"/>
            </a:pPr>
            <a:r>
              <a:rPr lang="en-US" sz="2000" b="1" dirty="0">
                <a:solidFill>
                  <a:schemeClr val="tx1"/>
                </a:solidFill>
                <a:latin typeface="Calibri" panose="020F0502020204030204" charset="0"/>
                <a:ea typeface="SimSun" panose="02010600030101010101" pitchFamily="2" charset="-122"/>
                <a:sym typeface="+mn-ea"/>
              </a:rPr>
              <a:t>Now they are living in wooden houses.</a:t>
            </a:r>
          </a:p>
          <a:p>
            <a:pPr marL="342900" indent="-342900" algn="just">
              <a:buFont typeface="Arial" pitchFamily="34" charset="0"/>
              <a:buChar char="•"/>
            </a:pPr>
            <a:r>
              <a:rPr lang="en-US" sz="2000" b="1" dirty="0">
                <a:solidFill>
                  <a:schemeClr val="tx1"/>
                </a:solidFill>
                <a:latin typeface="Calibri" panose="020F0502020204030204" charset="0"/>
                <a:ea typeface="SimSun" panose="02010600030101010101" pitchFamily="2" charset="-122"/>
                <a:sym typeface="+mn-ea"/>
              </a:rPr>
              <a:t>They eat cooked or canned food.</a:t>
            </a:r>
          </a:p>
          <a:p>
            <a:pPr marL="342900" indent="-342900" algn="just">
              <a:buFont typeface="Arial" pitchFamily="34" charset="0"/>
              <a:buChar char="•"/>
            </a:pPr>
            <a:r>
              <a:rPr lang="en-US" sz="2000" b="1" dirty="0">
                <a:solidFill>
                  <a:schemeClr val="tx1"/>
                </a:solidFill>
                <a:latin typeface="Calibri" panose="020F0502020204030204" charset="0"/>
                <a:ea typeface="SimSun" panose="02010600030101010101" pitchFamily="2" charset="-122"/>
                <a:sym typeface="+mn-ea"/>
              </a:rPr>
              <a:t>They use guns for hunting.</a:t>
            </a:r>
          </a:p>
          <a:p>
            <a:pPr marL="342900" indent="-342900" algn="just">
              <a:buFont typeface="Arial" pitchFamily="34" charset="0"/>
              <a:buChar char="•"/>
            </a:pPr>
            <a:r>
              <a:rPr lang="en-US" sz="2000" b="1" dirty="0">
                <a:solidFill>
                  <a:schemeClr val="tx1"/>
                </a:solidFill>
                <a:latin typeface="Calibri" panose="020F0502020204030204" charset="0"/>
                <a:ea typeface="SimSun" panose="02010600030101010101" pitchFamily="2" charset="-122"/>
                <a:sym typeface="+mn-ea"/>
              </a:rPr>
              <a:t>They use motorized sledges.</a:t>
            </a:r>
          </a:p>
          <a:p>
            <a:pPr marL="342900" indent="-342900" algn="just">
              <a:buFont typeface="Arial" pitchFamily="34" charset="0"/>
              <a:buChar char="•"/>
            </a:pPr>
            <a:r>
              <a:rPr lang="en-US" sz="2000" b="1" dirty="0">
                <a:solidFill>
                  <a:schemeClr val="tx1"/>
                </a:solidFill>
                <a:latin typeface="Calibri" panose="020F0502020204030204" charset="0"/>
                <a:ea typeface="SimSun" panose="02010600030101010101" pitchFamily="2" charset="-122"/>
                <a:sym typeface="+mn-ea"/>
              </a:rPr>
              <a:t>They work in towns.</a:t>
            </a:r>
          </a:p>
          <a:p>
            <a:pPr marL="342900" indent="-342900" algn="just">
              <a:buFont typeface="Arial" pitchFamily="34" charset="0"/>
              <a:buChar char="•"/>
            </a:pPr>
            <a:r>
              <a:rPr lang="en-US" sz="2000" b="1" dirty="0">
                <a:solidFill>
                  <a:schemeClr val="tx1"/>
                </a:solidFill>
                <a:latin typeface="Calibri" panose="020F0502020204030204" charset="0"/>
                <a:ea typeface="SimSun" panose="02010600030101010101" pitchFamily="2" charset="-122"/>
                <a:sym typeface="+mn-ea"/>
              </a:rPr>
              <a:t>They send their children to schools.</a:t>
            </a:r>
          </a:p>
          <a:p>
            <a:pPr marL="342900" indent="-342900" algn="just">
              <a:buFont typeface="Arial" pitchFamily="34" charset="0"/>
              <a:buChar char="•"/>
            </a:pPr>
            <a:r>
              <a:rPr lang="en-US" sz="2000" b="1" dirty="0">
                <a:solidFill>
                  <a:schemeClr val="tx1"/>
                </a:solidFill>
                <a:latin typeface="Calibri" panose="020F0502020204030204" charset="0"/>
                <a:ea typeface="SimSun" panose="02010600030101010101" pitchFamily="2" charset="-122"/>
                <a:sym typeface="+mn-ea"/>
              </a:rPr>
              <a:t>They are getting medical facilities.</a:t>
            </a:r>
            <a:endParaRPr lang="en-US" sz="2000" dirty="0"/>
          </a:p>
          <a:p>
            <a:endParaRPr lang="en-US" sz="2000" b="1" dirty="0">
              <a:solidFill>
                <a:schemeClr val="tx1"/>
              </a:solidFill>
              <a:latin typeface="Calibri" pitchFamily="34" charset="0"/>
              <a:cs typeface="Calibri" pitchFamily="34" charset="0"/>
            </a:endParaRPr>
          </a:p>
          <a:p>
            <a:endParaRPr lang="en-US" b="1" dirty="0">
              <a:latin typeface="Calibri" pitchFamily="34" charset="0"/>
              <a:cs typeface="Calibri" pitchFamily="34" charset="0"/>
            </a:endParaRPr>
          </a:p>
        </p:txBody>
      </p:sp>
    </p:spTree>
    <p:extLst>
      <p:ext uri="{BB962C8B-B14F-4D97-AF65-F5344CB8AC3E}">
        <p14:creationId xmlns:p14="http://schemas.microsoft.com/office/powerpoint/2010/main" val="1297127852"/>
      </p:ext>
    </p:extLst>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4410" y="815691"/>
            <a:ext cx="7851228" cy="2246769"/>
          </a:xfrm>
          <a:prstGeom prst="rect">
            <a:avLst/>
          </a:prstGeom>
        </p:spPr>
        <p:txBody>
          <a:bodyPr wrap="square">
            <a:spAutoFit/>
          </a:bodyPr>
          <a:lstStyle/>
          <a:p>
            <a:r>
              <a:rPr lang="en-IN" sz="2000" b="1" dirty="0">
                <a:solidFill>
                  <a:srgbClr val="FF0000"/>
                </a:solidFill>
                <a:latin typeface="Calibri" pitchFamily="34" charset="0"/>
                <a:cs typeface="Calibri" pitchFamily="34" charset="0"/>
              </a:rPr>
              <a:t>3</a:t>
            </a:r>
            <a:r>
              <a:rPr lang="en-IN" sz="2000" b="1" dirty="0" smtClean="0">
                <a:solidFill>
                  <a:srgbClr val="FF0000"/>
                </a:solidFill>
                <a:latin typeface="Calibri" pitchFamily="34" charset="0"/>
                <a:cs typeface="Calibri" pitchFamily="34" charset="0"/>
              </a:rPr>
              <a:t>. </a:t>
            </a:r>
            <a:r>
              <a:rPr lang="en-IN" sz="2000" b="1" dirty="0">
                <a:solidFill>
                  <a:srgbClr val="FF0000"/>
                </a:solidFill>
                <a:latin typeface="Calibri" pitchFamily="34" charset="0"/>
                <a:cs typeface="Calibri" pitchFamily="34" charset="0"/>
              </a:rPr>
              <a:t>Write the names of all the neighbouring countries of DRC along with its direction.</a:t>
            </a:r>
          </a:p>
          <a:p>
            <a:r>
              <a:rPr lang="en-IN" sz="2000" b="1" dirty="0">
                <a:solidFill>
                  <a:schemeClr val="tx1"/>
                </a:solidFill>
                <a:latin typeface="Calibri" pitchFamily="34" charset="0"/>
                <a:cs typeface="Calibri" pitchFamily="34" charset="0"/>
              </a:rPr>
              <a:t>Ans. </a:t>
            </a:r>
            <a:r>
              <a:rPr lang="en-US" sz="2000" b="1" dirty="0">
                <a:latin typeface="Calibri" pitchFamily="34" charset="0"/>
                <a:cs typeface="Calibri" pitchFamily="34" charset="0"/>
              </a:rPr>
              <a:t>The DRC shares its boundaries with countries-</a:t>
            </a:r>
          </a:p>
          <a:p>
            <a:pPr marL="285750" lvl="0" indent="-285750">
              <a:buFont typeface="Arial" pitchFamily="34" charset="0"/>
              <a:buChar char="•"/>
            </a:pPr>
            <a:r>
              <a:rPr lang="en-US" sz="2000" b="1" dirty="0">
                <a:latin typeface="Calibri" pitchFamily="34" charset="0"/>
                <a:cs typeface="Calibri" pitchFamily="34" charset="0"/>
              </a:rPr>
              <a:t>Uganda, Rwanda, Burundi, and Tanzania in the east.</a:t>
            </a:r>
          </a:p>
          <a:p>
            <a:pPr marL="285750" lvl="0" indent="-285750">
              <a:buFont typeface="Arial" pitchFamily="34" charset="0"/>
              <a:buChar char="•"/>
            </a:pPr>
            <a:r>
              <a:rPr lang="en-US" sz="2000" b="1" dirty="0">
                <a:latin typeface="Calibri" pitchFamily="34" charset="0"/>
                <a:cs typeface="Calibri" pitchFamily="34" charset="0"/>
              </a:rPr>
              <a:t>Republic of Congo in the west</a:t>
            </a:r>
          </a:p>
          <a:p>
            <a:pPr marL="285750" lvl="0" indent="-285750">
              <a:buFont typeface="Arial" pitchFamily="34" charset="0"/>
              <a:buChar char="•"/>
            </a:pPr>
            <a:r>
              <a:rPr lang="en-US" sz="2000" b="1" dirty="0">
                <a:latin typeface="Calibri" pitchFamily="34" charset="0"/>
                <a:cs typeface="Calibri" pitchFamily="34" charset="0"/>
              </a:rPr>
              <a:t>Central African Republic and South Sudan in the north.</a:t>
            </a:r>
          </a:p>
          <a:p>
            <a:pPr marL="285750" indent="-285750">
              <a:buFont typeface="Arial" pitchFamily="34" charset="0"/>
              <a:buChar char="•"/>
            </a:pPr>
            <a:r>
              <a:rPr lang="en-US" sz="2000" b="1" dirty="0">
                <a:latin typeface="Calibri" pitchFamily="34" charset="0"/>
                <a:cs typeface="Calibri" pitchFamily="34" charset="0"/>
              </a:rPr>
              <a:t>Zambia and Angola in the south.</a:t>
            </a:r>
            <a:endParaRPr lang="en-IN" sz="2000" b="1" dirty="0">
              <a:solidFill>
                <a:srgbClr val="FF0000"/>
              </a:solidFill>
              <a:latin typeface="Calibri" pitchFamily="34" charset="0"/>
              <a:cs typeface="Calibri" pitchFamily="34" charset="0"/>
            </a:endParaRPr>
          </a:p>
        </p:txBody>
      </p:sp>
      <p:pic>
        <p:nvPicPr>
          <p:cNvPr id="4" name="Picture 3" descr="odm group logo_final.jpg"/>
          <p:cNvPicPr>
            <a:picLocks noChangeAspect="1"/>
          </p:cNvPicPr>
          <p:nvPr/>
        </p:nvPicPr>
        <p:blipFill>
          <a:blip r:embed="rId2"/>
          <a:stretch>
            <a:fillRect/>
          </a:stretch>
        </p:blipFill>
        <p:spPr>
          <a:xfrm>
            <a:off x="7654608" y="43180"/>
            <a:ext cx="1412875" cy="914400"/>
          </a:xfrm>
          <a:prstGeom prst="rect">
            <a:avLst/>
          </a:prstGeom>
        </p:spPr>
      </p:pic>
      <p:sp>
        <p:nvSpPr>
          <p:cNvPr id="5" name="Rectangle 4"/>
          <p:cNvSpPr/>
          <p:nvPr/>
        </p:nvSpPr>
        <p:spPr>
          <a:xfrm>
            <a:off x="263875" y="2986645"/>
            <a:ext cx="8097169" cy="1323439"/>
          </a:xfrm>
          <a:prstGeom prst="rect">
            <a:avLst/>
          </a:prstGeom>
        </p:spPr>
        <p:txBody>
          <a:bodyPr wrap="square">
            <a:spAutoFit/>
          </a:bodyPr>
          <a:lstStyle/>
          <a:p>
            <a:r>
              <a:rPr lang="en-US" sz="2000" b="1" dirty="0">
                <a:solidFill>
                  <a:srgbClr val="FF0000"/>
                </a:solidFill>
                <a:latin typeface="Calibri" pitchFamily="34" charset="0"/>
                <a:cs typeface="Calibri" pitchFamily="34" charset="0"/>
              </a:rPr>
              <a:t>4</a:t>
            </a:r>
            <a:r>
              <a:rPr lang="en-US" sz="2000" b="1" dirty="0" smtClean="0">
                <a:solidFill>
                  <a:srgbClr val="FF0000"/>
                </a:solidFill>
                <a:latin typeface="Calibri" pitchFamily="34" charset="0"/>
                <a:cs typeface="Calibri" pitchFamily="34" charset="0"/>
              </a:rPr>
              <a:t>. Farming </a:t>
            </a:r>
            <a:r>
              <a:rPr lang="en-US" sz="2000" b="1" dirty="0">
                <a:solidFill>
                  <a:srgbClr val="FF0000"/>
                </a:solidFill>
                <a:latin typeface="Calibri" pitchFamily="34" charset="0"/>
                <a:cs typeface="Calibri" pitchFamily="34" charset="0"/>
              </a:rPr>
              <a:t>is not possible in Greenland. Give reason.</a:t>
            </a:r>
          </a:p>
          <a:p>
            <a:r>
              <a:rPr lang="en-US" sz="2000" b="1" dirty="0">
                <a:latin typeface="Calibri" pitchFamily="34" charset="0"/>
                <a:cs typeface="Calibri" pitchFamily="34" charset="0"/>
              </a:rPr>
              <a:t>Ans. There is a lot of snow and ice in Greenland. So there is very low temperature and it is very close to the north pole where the sun's rays cannot reach. So farming is not possible in Greenland.</a:t>
            </a:r>
          </a:p>
        </p:txBody>
      </p:sp>
    </p:spTree>
    <p:extLst>
      <p:ext uri="{BB962C8B-B14F-4D97-AF65-F5344CB8AC3E}">
        <p14:creationId xmlns:p14="http://schemas.microsoft.com/office/powerpoint/2010/main" val="924437346"/>
      </p:ext>
    </p:extLst>
  </p:cSld>
  <p:clrMapOvr>
    <a:masterClrMapping/>
  </p:clrMapOvr>
  <p:transition>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3" name="Google Shape;83;p5"/>
          <p:cNvSpPr txBox="1"/>
          <p:nvPr/>
        </p:nvSpPr>
        <p:spPr>
          <a:xfrm>
            <a:off x="455295" y="1487170"/>
            <a:ext cx="5478145" cy="781050"/>
          </a:xfrm>
          <a:prstGeom prst="rect">
            <a:avLst/>
          </a:prstGeom>
          <a:noFill/>
          <a:ln>
            <a:noFill/>
          </a:ln>
        </p:spPr>
        <p:txBody>
          <a:bodyPr spcFirstLastPara="1" wrap="square" lIns="91425" tIns="91425" rIns="91425" bIns="91425" anchor="t" anchorCtr="0">
            <a:noAutofit/>
          </a:bodyPr>
          <a:lstStyle/>
          <a:p>
            <a:pPr marL="0" indent="0">
              <a:buClr>
                <a:srgbClr val="000000"/>
              </a:buClr>
              <a:buSzPts val="2200"/>
              <a:buFont typeface="Arial" panose="020B0604020202020204"/>
              <a:buNone/>
            </a:pPr>
            <a:r>
              <a:rPr lang="en-GB" sz="2000" b="1" cap="none">
                <a:solidFill>
                  <a:srgbClr val="FF0000"/>
                </a:solidFill>
                <a:effectLst/>
                <a:latin typeface="Calibri" panose="020F0502020204030204" charset="0"/>
                <a:ea typeface="Arial" panose="020B0604020202020204"/>
                <a:cs typeface="Calibri" panose="020F0502020204030204" charset="0"/>
                <a:sym typeface="Arial" panose="020B0604020202020204"/>
              </a:rPr>
              <a:t>LEARNING OUTCOME: </a:t>
            </a:r>
          </a:p>
          <a:p>
            <a:pPr marL="0" indent="0">
              <a:buClr>
                <a:srgbClr val="000000"/>
              </a:buClr>
              <a:buSzPts val="2200"/>
              <a:buFont typeface="Arial" panose="020B0604020202020204"/>
              <a:buNone/>
            </a:pPr>
            <a:endParaRPr lang="en-GB" sz="2000" b="1" cap="none">
              <a:solidFill>
                <a:srgbClr val="FF0000"/>
              </a:solidFill>
              <a:effectLst/>
              <a:latin typeface="Calibri" panose="020F0502020204030204" charset="0"/>
              <a:ea typeface="Arial" panose="020B0604020202020204"/>
              <a:cs typeface="Calibri" panose="020F0502020204030204" charset="0"/>
              <a:sym typeface="Arial" panose="020B0604020202020204"/>
            </a:endParaRPr>
          </a:p>
        </p:txBody>
      </p:sp>
      <p:sp>
        <p:nvSpPr>
          <p:cNvPr id="84" name="Google Shape;84;p5"/>
          <p:cNvSpPr txBox="1"/>
          <p:nvPr/>
        </p:nvSpPr>
        <p:spPr>
          <a:xfrm>
            <a:off x="455555" y="2221290"/>
            <a:ext cx="8688300" cy="2889600"/>
          </a:xfrm>
          <a:prstGeom prst="rect">
            <a:avLst/>
          </a:prstGeom>
          <a:noFill/>
          <a:ln>
            <a:noFill/>
          </a:ln>
        </p:spPr>
        <p:txBody>
          <a:bodyPr spcFirstLastPara="1" wrap="square" lIns="91425" tIns="91425" rIns="91425" bIns="91425" anchor="t" anchorCtr="0">
            <a:noAutofit/>
          </a:bodyPr>
          <a:lstStyle/>
          <a:p>
            <a:pPr marL="0" indent="0">
              <a:buClr>
                <a:srgbClr val="000000"/>
              </a:buClr>
              <a:buSzPts val="1400"/>
              <a:buFont typeface="Arial" panose="020B0604020202020204"/>
              <a:buNone/>
            </a:pPr>
            <a:r>
              <a:rPr lang="en-US" sz="2000" b="1" dirty="0">
                <a:solidFill>
                  <a:schemeClr val="tx1"/>
                </a:solidFill>
                <a:latin typeface="Calibri" panose="020F0502020204030204" charset="0"/>
                <a:ea typeface="Calibri" panose="020F0502020204030204"/>
                <a:cs typeface="Calibri" panose="020F0502020204030204" charset="0"/>
                <a:sym typeface="Calibri" panose="020F0502020204030204"/>
              </a:rPr>
              <a:t>The learner will be able to :</a:t>
            </a:r>
          </a:p>
          <a:p>
            <a:pPr marL="342900" indent="-342900">
              <a:buClr>
                <a:srgbClr val="000000"/>
              </a:buClr>
              <a:buSzPts val="1400"/>
              <a:buFont typeface="Arial" panose="020B0604020202020204" pitchFamily="34" charset="0"/>
              <a:buChar char="•"/>
            </a:pPr>
            <a:r>
              <a:rPr lang="en-GB" sz="2000" b="1" cap="none" dirty="0">
                <a:latin typeface="Calibri" panose="020F0502020204030204" charset="0"/>
                <a:ea typeface="Calibri" panose="020F0502020204030204"/>
                <a:cs typeface="Calibri" panose="020F0502020204030204" charset="0"/>
                <a:sym typeface="Calibri" panose="020F0502020204030204"/>
              </a:rPr>
              <a:t>Improve </a:t>
            </a:r>
            <a:r>
              <a:rPr lang="en-GB" sz="2000" b="1" cap="none">
                <a:latin typeface="Calibri" panose="020F0502020204030204" charset="0"/>
                <a:ea typeface="Calibri" panose="020F0502020204030204"/>
                <a:cs typeface="Calibri" panose="020F0502020204030204" charset="0"/>
                <a:sym typeface="Calibri" panose="020F0502020204030204"/>
              </a:rPr>
              <a:t>their </a:t>
            </a:r>
            <a:r>
              <a:rPr lang="en-GB" sz="2000" b="1" cap="none" smtClean="0">
                <a:latin typeface="Calibri" panose="020F0502020204030204" charset="0"/>
                <a:ea typeface="Calibri" panose="020F0502020204030204"/>
                <a:cs typeface="Calibri" panose="020F0502020204030204" charset="0"/>
                <a:sym typeface="Calibri" panose="020F0502020204030204"/>
              </a:rPr>
              <a:t>confidence.</a:t>
            </a:r>
            <a:endParaRPr lang="en-GB" sz="2000" b="1" cap="none" dirty="0">
              <a:latin typeface="Calibri" panose="020F0502020204030204" charset="0"/>
              <a:ea typeface="Calibri" panose="020F0502020204030204"/>
              <a:cs typeface="Calibri" panose="020F0502020204030204" charset="0"/>
              <a:sym typeface="Calibri" panose="020F0502020204030204"/>
            </a:endParaRPr>
          </a:p>
          <a:p>
            <a:pPr marL="342900" indent="-342900">
              <a:buClr>
                <a:srgbClr val="000000"/>
              </a:buClr>
              <a:buSzPts val="1400"/>
              <a:buFont typeface="Arial" panose="020B0604020202020204" pitchFamily="34" charset="0"/>
              <a:buChar char="•"/>
            </a:pPr>
            <a:r>
              <a:rPr lang="en-GB" sz="2000" b="1" cap="none" dirty="0">
                <a:latin typeface="Calibri" panose="020F0502020204030204" charset="0"/>
                <a:ea typeface="Calibri" panose="020F0502020204030204"/>
                <a:cs typeface="Calibri" panose="020F0502020204030204" charset="0"/>
                <a:sym typeface="Calibri" panose="020F0502020204030204"/>
              </a:rPr>
              <a:t>Sharpen their mind and enable them to think out of their book.</a:t>
            </a:r>
          </a:p>
        </p:txBody>
      </p:sp>
      <p:pic>
        <p:nvPicPr>
          <p:cNvPr id="3" name="Picture 2" descr="odm group logo_final.jpg"/>
          <p:cNvPicPr>
            <a:picLocks noChangeAspect="1"/>
          </p:cNvPicPr>
          <p:nvPr/>
        </p:nvPicPr>
        <p:blipFill>
          <a:blip r:embed="rId3"/>
          <a:stretch>
            <a:fillRect/>
          </a:stretch>
        </p:blipFill>
        <p:spPr>
          <a:xfrm>
            <a:off x="7654608" y="43180"/>
            <a:ext cx="1412875" cy="914400"/>
          </a:xfrm>
          <a:prstGeom prst="rect">
            <a:avLst/>
          </a:prstGeom>
        </p:spPr>
      </p:pic>
    </p:spTree>
  </p:cSld>
  <p:clrMapOvr>
    <a:masterClrMapping/>
  </p:clrMapOvr>
  <p:transition>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90" name="Google Shape;90;p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pic>
        <p:nvPicPr>
          <p:cNvPr id="3" name="Picture 2" descr="odm group logo_final.jpg"/>
          <p:cNvPicPr>
            <a:picLocks noChangeAspect="1"/>
          </p:cNvPicPr>
          <p:nvPr/>
        </p:nvPicPr>
        <p:blipFill>
          <a:blip r:embed="rId3"/>
          <a:stretch>
            <a:fillRect/>
          </a:stretch>
        </p:blipFill>
        <p:spPr>
          <a:xfrm>
            <a:off x="7654608" y="43180"/>
            <a:ext cx="1412875" cy="914400"/>
          </a:xfrm>
          <a:prstGeom prst="rect">
            <a:avLst/>
          </a:prstGeom>
        </p:spPr>
      </p:pic>
    </p:spTree>
  </p:cSld>
  <p:clrMapOvr>
    <a:masterClrMapping/>
  </p:clrMapOvr>
  <p:transition>
    <p:wedge/>
  </p:transition>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478</TotalTime>
  <Words>453</Words>
  <Application>Microsoft Office PowerPoint</Application>
  <PresentationFormat>On-screen Show (16:9)</PresentationFormat>
  <Paragraphs>57</Paragraphs>
  <Slides>8</Slides>
  <Notes>3</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DIPTIMA SAHOO</dc:creator>
  <cp:lastModifiedBy>DIPTIMA SAHOO</cp:lastModifiedBy>
  <cp:revision>116</cp:revision>
  <dcterms:created xsi:type="dcterms:W3CDTF">2021-04-07T14:08:00Z</dcterms:created>
  <dcterms:modified xsi:type="dcterms:W3CDTF">2022-12-06T13:51:11Z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1033-11.2.0.11042</vt:lpwstr>
  </property>
  <property fmtid="{D5CDD505-2E9C-101B-9397-08002B2CF9AE}" pid="3" name="ICV">
    <vt:lpwstr>EAD0CA5024FE41FA8D2DDA87EC502B79</vt:lpwstr>
  </property>
</Properties>
</file>