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10"/>
  </p:notesMasterIdLst>
  <p:sldIdLst>
    <p:sldId id="256" r:id="rId2"/>
    <p:sldId id="297" r:id="rId3"/>
    <p:sldId id="313" r:id="rId4"/>
    <p:sldId id="344" r:id="rId5"/>
    <p:sldId id="342" r:id="rId6"/>
    <p:sldId id="343" r:id="rId7"/>
    <p:sldId id="260" r:id="rId8"/>
    <p:sldId id="261"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21" d="100"/>
          <a:sy n="121" d="100"/>
        </p:scale>
        <p:origin x="1541" y="274"/>
      </p:cViewPr>
      <p:guideLst>
        <p:guide orient="horz" pos="1778"/>
        <p:guide pos="289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endParaRPr/>
          </a:p>
        </p:txBody>
      </p:sp>
    </p:spTree>
    <p:extLst>
      <p:ext uri="{BB962C8B-B14F-4D97-AF65-F5344CB8AC3E}">
        <p14:creationId xmlns:p14="http://schemas.microsoft.com/office/powerpoint/2010/main" val="382688793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0" name="Google Shape;80;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7" name="Google Shape;87;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8"/>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8"/>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7"/>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7"/>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9"/>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1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11"/>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11"/>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3"/>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3"/>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4"/>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5"/>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15"/>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5"/>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5"/>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6"/>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7" name="Google Shape;7;p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8" name="Google Shape;8;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wedge/>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srcRect/>
          <a:stretch>
            <a:fillRect/>
          </a:stretch>
        </p:blipFill>
        <p:spPr>
          <a:xfrm>
            <a:off x="0" y="3777621"/>
            <a:ext cx="9144000" cy="1365879"/>
          </a:xfrm>
          <a:prstGeom prst="rect">
            <a:avLst/>
          </a:prstGeom>
          <a:noFill/>
          <a:ln>
            <a:noFill/>
          </a:ln>
        </p:spPr>
      </p:pic>
      <p:sp>
        <p:nvSpPr>
          <p:cNvPr id="56" name="Google Shape;56;p1"/>
          <p:cNvSpPr txBox="1"/>
          <p:nvPr/>
        </p:nvSpPr>
        <p:spPr>
          <a:xfrm>
            <a:off x="652780" y="1058545"/>
            <a:ext cx="7390765" cy="172974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lang="en-GB"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800" b="1" dirty="0" smtClean="0">
                <a:latin typeface="Calibri" panose="020F0502020204030204" charset="0"/>
                <a:cs typeface="Calibri" panose="020F0502020204030204" charset="0"/>
                <a:sym typeface="Arial" panose="020B0604020202020204"/>
              </a:rPr>
              <a:t>CLASS </a:t>
            </a:r>
            <a:r>
              <a:rPr lang="en-GB" sz="1800" b="1" dirty="0">
                <a:latin typeface="Calibri" panose="020F0502020204030204" charset="0"/>
                <a:cs typeface="Calibri" panose="020F0502020204030204" charset="0"/>
                <a:sym typeface="Arial" panose="020B0604020202020204"/>
              </a:rPr>
              <a:t>:</a:t>
            </a:r>
            <a:r>
              <a:rPr lang="en-US" altLang="en-GB" sz="1800" b="1" dirty="0">
                <a:latin typeface="Calibri" panose="020F0502020204030204" charset="0"/>
                <a:cs typeface="Calibri" panose="020F0502020204030204" charset="0"/>
                <a:sym typeface="Arial" panose="020B0604020202020204"/>
              </a:rPr>
              <a:t> 5</a:t>
            </a:r>
            <a:endParaRPr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800" b="1" dirty="0">
                <a:latin typeface="Calibri" panose="020F0502020204030204" charset="0"/>
                <a:cs typeface="Calibri" panose="020F0502020204030204" charset="0"/>
                <a:sym typeface="Arial" panose="020B0604020202020204"/>
              </a:rPr>
              <a:t>SUBJECT : </a:t>
            </a:r>
            <a:r>
              <a:rPr lang="en-US" altLang="en-IN" sz="1800" b="1" dirty="0">
                <a:latin typeface="Calibri" panose="020F0502020204030204" charset="0"/>
                <a:cs typeface="Calibri" panose="020F0502020204030204" charset="0"/>
                <a:sym typeface="Arial" panose="020B0604020202020204"/>
              </a:rPr>
              <a:t>SOCIAL SCIENCE</a:t>
            </a:r>
            <a:endParaRPr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800" b="1" dirty="0">
                <a:latin typeface="Calibri" panose="020F0502020204030204" charset="0"/>
                <a:cs typeface="Calibri" panose="020F0502020204030204" charset="0"/>
                <a:sym typeface="Arial" panose="020B0604020202020204"/>
              </a:rPr>
              <a:t>CHAPTER NUMBER:</a:t>
            </a:r>
            <a:r>
              <a:rPr lang="en-US" altLang="en-GB" sz="1800" b="1" dirty="0">
                <a:latin typeface="Calibri" panose="020F0502020204030204" charset="0"/>
                <a:cs typeface="Calibri" panose="020F0502020204030204" charset="0"/>
                <a:sym typeface="Arial" panose="020B0604020202020204"/>
              </a:rPr>
              <a:t> </a:t>
            </a:r>
            <a:r>
              <a:rPr lang="en-IN" altLang="en-US" sz="1800" b="1" dirty="0" smtClean="0">
                <a:latin typeface="Calibri" panose="020F0502020204030204" charset="0"/>
                <a:cs typeface="Calibri" panose="020F0502020204030204" charset="0"/>
                <a:sym typeface="Arial" panose="020B0604020202020204"/>
              </a:rPr>
              <a:t>4,5 &amp; 6</a:t>
            </a:r>
            <a:endParaRPr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800" b="1" dirty="0">
                <a:latin typeface="Calibri" panose="020F0502020204030204" charset="0"/>
                <a:cs typeface="Calibri" panose="020F0502020204030204" charset="0"/>
                <a:sym typeface="Arial" panose="020B0604020202020204"/>
              </a:rPr>
              <a:t>CHAPTER NAME :</a:t>
            </a:r>
            <a:r>
              <a:rPr lang="en-US" altLang="en-GB" sz="1800" b="1" dirty="0">
                <a:latin typeface="Calibri" panose="020F0502020204030204" charset="0"/>
                <a:cs typeface="Calibri" panose="020F0502020204030204" charset="0"/>
                <a:sym typeface="Arial" panose="020B0604020202020204"/>
              </a:rPr>
              <a:t> </a:t>
            </a:r>
            <a:r>
              <a:rPr lang="en-US" altLang="en-GB" sz="1800" b="1" dirty="0" smtClean="0">
                <a:latin typeface="Calibri" panose="020F0502020204030204" charset="0"/>
                <a:cs typeface="Calibri" panose="020F0502020204030204" charset="0"/>
                <a:sym typeface="Arial" panose="020B0604020202020204"/>
              </a:rPr>
              <a:t>CLIMATE, DRC &amp; GREENLAND</a:t>
            </a:r>
            <a:endParaRPr lang="en-US" altLang="en-GB"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rPr>
              <a:t>SUBTOPIC :</a:t>
            </a:r>
            <a:r>
              <a:rPr lang="en-US" altLang="en-GB"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rPr>
              <a:t> </a:t>
            </a:r>
            <a:r>
              <a:rPr lang="en-US" altLang="en-GB" sz="1800" b="1" i="0" u="none" strike="noStrike" cap="none" dirty="0" smtClean="0">
                <a:solidFill>
                  <a:srgbClr val="000000"/>
                </a:solidFill>
                <a:latin typeface="Calibri" panose="020F0502020204030204" charset="0"/>
                <a:ea typeface="Arial" panose="020B0604020202020204"/>
                <a:cs typeface="Calibri" panose="020F0502020204030204" charset="0"/>
                <a:sym typeface="Arial" panose="020B0604020202020204"/>
              </a:rPr>
              <a:t>REVISION 2</a:t>
            </a:r>
            <a:endParaRPr lang="en-US" altLang="en-IN"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endParaRPr>
          </a:p>
        </p:txBody>
      </p:sp>
      <p:pic>
        <p:nvPicPr>
          <p:cNvPr id="3" name="Picture 2" descr="odm group logo_final.jpg"/>
          <p:cNvPicPr>
            <a:picLocks noChangeAspect="1"/>
          </p:cNvPicPr>
          <p:nvPr/>
        </p:nvPicPr>
        <p:blipFill>
          <a:blip r:embed="rId4"/>
          <a:stretch>
            <a:fillRect/>
          </a:stretch>
        </p:blipFill>
        <p:spPr>
          <a:xfrm>
            <a:off x="7654608" y="43180"/>
            <a:ext cx="1412875" cy="914400"/>
          </a:xfrm>
          <a:prstGeom prst="rect">
            <a:avLst/>
          </a:prstGeom>
        </p:spPr>
      </p:pic>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p:nvPr/>
        </p:nvSpPr>
        <p:spPr>
          <a:xfrm>
            <a:off x="372745" y="1323340"/>
            <a:ext cx="3864610" cy="398780"/>
          </a:xfrm>
          <a:prstGeom prst="rect">
            <a:avLst/>
          </a:prstGeom>
          <a:noFill/>
        </p:spPr>
        <p:txBody>
          <a:bodyPr wrap="square" rtlCol="0">
            <a:spAutoFit/>
            <a:scene3d>
              <a:camera prst="orthographicFront"/>
              <a:lightRig rig="threePt" dir="t"/>
            </a:scene3d>
          </a:bodyPr>
          <a:lstStyle/>
          <a:p>
            <a:r>
              <a:rPr lang="en-US" sz="2000" b="1">
                <a:solidFill>
                  <a:srgbClr val="FF0000"/>
                </a:solidFill>
                <a:effectLst>
                  <a:outerShdw blurRad="38100" dist="19050" dir="2700000" algn="tl" rotWithShape="0">
                    <a:schemeClr val="dk1">
                      <a:alpha val="40000"/>
                    </a:schemeClr>
                  </a:outerShdw>
                </a:effectLst>
                <a:latin typeface="Calibri" panose="020F0502020204030204" charset="0"/>
                <a:cs typeface="Calibri" panose="020F0502020204030204" charset="0"/>
              </a:rPr>
              <a:t>LEARNING OBJECTIVES:</a:t>
            </a:r>
          </a:p>
        </p:txBody>
      </p:sp>
      <p:sp>
        <p:nvSpPr>
          <p:cNvPr id="2" name="Text Box 1"/>
          <p:cNvSpPr txBox="1"/>
          <p:nvPr/>
        </p:nvSpPr>
        <p:spPr>
          <a:xfrm>
            <a:off x="372745" y="2034540"/>
            <a:ext cx="7522626" cy="1015663"/>
          </a:xfrm>
          <a:prstGeom prst="rect">
            <a:avLst/>
          </a:prstGeom>
          <a:noFill/>
          <a:ln w="9525">
            <a:noFill/>
          </a:ln>
        </p:spPr>
        <p:txBody>
          <a:bodyPr wrap="square">
            <a:spAutoFit/>
          </a:bodyPr>
          <a:lstStyle/>
          <a:p>
            <a:pPr marL="0" indent="0"/>
            <a:r>
              <a:rPr sz="2000" b="1" dirty="0">
                <a:latin typeface="Calibri" panose="020F0502020204030204" charset="0"/>
                <a:ea typeface="Calibri" panose="020F0502020204030204"/>
                <a:cs typeface="Calibri" panose="020F0502020204030204" charset="0"/>
                <a:sym typeface="Calibri" panose="020F0502020204030204"/>
              </a:rPr>
              <a:t>To enable the learner to know about:</a:t>
            </a:r>
          </a:p>
          <a:p>
            <a:pPr marL="342900" indent="-342900">
              <a:buFont typeface="Arial" panose="020B0604020202020204" pitchFamily="34" charset="0"/>
              <a:buChar char="•"/>
            </a:pPr>
            <a:r>
              <a:rPr lang="en-US" sz="2000" b="1" dirty="0">
                <a:latin typeface="Calibri" panose="020F0502020204030204" charset="0"/>
                <a:ea typeface="SimSun" panose="02010600030101010101" pitchFamily="2" charset="-122"/>
                <a:cs typeface="Calibri" panose="020F0502020204030204" charset="0"/>
              </a:rPr>
              <a:t>T</a:t>
            </a:r>
            <a:r>
              <a:rPr lang="en-US" sz="2000" b="1" dirty="0" smtClean="0">
                <a:solidFill>
                  <a:srgbClr val="000000"/>
                </a:solidFill>
                <a:latin typeface="Calibri" panose="020F0502020204030204" charset="0"/>
                <a:ea typeface="SimSun" panose="02010600030101010101" pitchFamily="2" charset="-122"/>
                <a:cs typeface="Calibri" panose="020F0502020204030204" charset="0"/>
              </a:rPr>
              <a:t>heir </a:t>
            </a:r>
            <a:r>
              <a:rPr lang="en-US" sz="2000" b="1" dirty="0">
                <a:solidFill>
                  <a:srgbClr val="000000"/>
                </a:solidFill>
                <a:latin typeface="Calibri" panose="020F0502020204030204" charset="0"/>
                <a:ea typeface="SimSun" panose="02010600030101010101" pitchFamily="2" charset="-122"/>
                <a:cs typeface="Calibri" panose="020F0502020204030204" charset="0"/>
              </a:rPr>
              <a:t>talent</a:t>
            </a:r>
          </a:p>
          <a:p>
            <a:pPr marL="342900" indent="-342900">
              <a:buFont typeface="Arial" panose="020B0604020202020204" pitchFamily="34" charset="0"/>
              <a:buChar char="•"/>
            </a:pPr>
            <a:r>
              <a:rPr lang="en-US" sz="2000" b="1" dirty="0" smtClean="0">
                <a:solidFill>
                  <a:srgbClr val="000000"/>
                </a:solidFill>
                <a:latin typeface="Calibri" panose="020F0502020204030204" charset="0"/>
                <a:ea typeface="SimSun" panose="02010600030101010101" pitchFamily="2" charset="-122"/>
                <a:cs typeface="Calibri" panose="020F0502020204030204" charset="0"/>
              </a:rPr>
              <a:t>Their confidence to attempt any related question in the exam.</a:t>
            </a:r>
            <a:endParaRPr lang="en-US" sz="2000" b="1" dirty="0">
              <a:solidFill>
                <a:srgbClr val="000000"/>
              </a:solidFill>
              <a:latin typeface="Calibri" panose="020F0502020204030204" charset="0"/>
              <a:ea typeface="SimSun" panose="02010600030101010101" pitchFamily="2" charset="-122"/>
              <a:cs typeface="Calibri" panose="020F0502020204030204" charset="0"/>
            </a:endParaRPr>
          </a:p>
        </p:txBody>
      </p:sp>
      <p:pic>
        <p:nvPicPr>
          <p:cNvPr id="4" name="Picture 3" descr="odm group logo_final.jpg"/>
          <p:cNvPicPr>
            <a:picLocks noChangeAspect="1"/>
          </p:cNvPicPr>
          <p:nvPr/>
        </p:nvPicPr>
        <p:blipFill>
          <a:blip r:embed="rId2"/>
          <a:stretch>
            <a:fillRect/>
          </a:stretch>
        </p:blipFill>
        <p:spPr>
          <a:xfrm>
            <a:off x="7654608" y="43180"/>
            <a:ext cx="1412875" cy="914400"/>
          </a:xfrm>
          <a:prstGeom prst="rect">
            <a:avLst/>
          </a:prstGeom>
        </p:spPr>
      </p:pic>
    </p:spTree>
  </p:cSld>
  <p:clrMapOvr>
    <a:masterClrMapping/>
  </p:clrMapOvr>
  <p:transition>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odm group logo_final.jpg"/>
          <p:cNvPicPr>
            <a:picLocks noChangeAspect="1"/>
          </p:cNvPicPr>
          <p:nvPr/>
        </p:nvPicPr>
        <p:blipFill>
          <a:blip r:embed="rId2"/>
          <a:stretch>
            <a:fillRect/>
          </a:stretch>
        </p:blipFill>
        <p:spPr>
          <a:xfrm>
            <a:off x="7654925" y="43180"/>
            <a:ext cx="1412875" cy="724535"/>
          </a:xfrm>
          <a:prstGeom prst="rect">
            <a:avLst/>
          </a:prstGeom>
        </p:spPr>
      </p:pic>
      <p:sp>
        <p:nvSpPr>
          <p:cNvPr id="4" name="Rectangle 3"/>
          <p:cNvSpPr/>
          <p:nvPr/>
        </p:nvSpPr>
        <p:spPr>
          <a:xfrm>
            <a:off x="362607" y="893093"/>
            <a:ext cx="8257978" cy="3785652"/>
          </a:xfrm>
          <a:prstGeom prst="rect">
            <a:avLst/>
          </a:prstGeom>
        </p:spPr>
        <p:txBody>
          <a:bodyPr wrap="square">
            <a:spAutoFit/>
          </a:bodyPr>
          <a:lstStyle/>
          <a:p>
            <a:r>
              <a:rPr lang="en-US" sz="2000" b="1" dirty="0">
                <a:latin typeface="Calibri" pitchFamily="34" charset="0"/>
                <a:cs typeface="Calibri" pitchFamily="34" charset="0"/>
              </a:rPr>
              <a:t>A</a:t>
            </a:r>
            <a:r>
              <a:rPr lang="en-US" sz="2000" b="1" dirty="0" smtClean="0">
                <a:latin typeface="Calibri" pitchFamily="34" charset="0"/>
                <a:cs typeface="Calibri" pitchFamily="34" charset="0"/>
              </a:rPr>
              <a:t>. </a:t>
            </a:r>
            <a:r>
              <a:rPr lang="en-US" sz="2000" b="1" u="sng" dirty="0">
                <a:latin typeface="Calibri" pitchFamily="34" charset="0"/>
                <a:cs typeface="Calibri" pitchFamily="34" charset="0"/>
              </a:rPr>
              <a:t>Correct the sentences by changing the underlined words: </a:t>
            </a:r>
          </a:p>
          <a:p>
            <a:pPr marL="342900" indent="-342900">
              <a:buFont typeface="Arial" panose="020B0604020202020204"/>
              <a:buAutoNum type="arabicPeriod"/>
            </a:pPr>
            <a:r>
              <a:rPr lang="en-IN" sz="2000" b="1" dirty="0" smtClean="0">
                <a:latin typeface="Calibri" pitchFamily="34" charset="0"/>
                <a:cs typeface="Calibri" pitchFamily="34" charset="0"/>
              </a:rPr>
              <a:t>Greenland </a:t>
            </a:r>
            <a:r>
              <a:rPr lang="en-IN" sz="2000" b="1" dirty="0">
                <a:latin typeface="Calibri" pitchFamily="34" charset="0"/>
                <a:cs typeface="Calibri" pitchFamily="34" charset="0"/>
              </a:rPr>
              <a:t>was discovered by </a:t>
            </a:r>
            <a:r>
              <a:rPr lang="en-IN" sz="2000" b="1" u="sng" dirty="0">
                <a:latin typeface="Calibri" pitchFamily="34" charset="0"/>
                <a:cs typeface="Calibri" pitchFamily="34" charset="0"/>
              </a:rPr>
              <a:t>Ferdinand Magellan</a:t>
            </a:r>
            <a:r>
              <a:rPr lang="en-IN" sz="2000" b="1" dirty="0" smtClean="0">
                <a:latin typeface="Calibri" pitchFamily="34" charset="0"/>
                <a:cs typeface="Calibri" pitchFamily="34" charset="0"/>
              </a:rPr>
              <a:t>.</a:t>
            </a:r>
          </a:p>
          <a:p>
            <a:pPr marL="342900" indent="-342900">
              <a:buFont typeface="Arial" panose="020B0604020202020204"/>
              <a:buAutoNum type="arabicPeriod"/>
            </a:pPr>
            <a:r>
              <a:rPr lang="en-IN" sz="2000" b="1" dirty="0">
                <a:latin typeface="Calibri" pitchFamily="34" charset="0"/>
                <a:cs typeface="Calibri" pitchFamily="34" charset="0"/>
              </a:rPr>
              <a:t>River </a:t>
            </a:r>
            <a:r>
              <a:rPr lang="en-IN" sz="2000" b="1" u="sng" dirty="0">
                <a:latin typeface="Calibri" pitchFamily="34" charset="0"/>
                <a:cs typeface="Calibri" pitchFamily="34" charset="0"/>
              </a:rPr>
              <a:t>Uele</a:t>
            </a:r>
            <a:r>
              <a:rPr lang="en-IN" sz="2000" b="1" dirty="0">
                <a:latin typeface="Calibri" pitchFamily="34" charset="0"/>
                <a:cs typeface="Calibri" pitchFamily="34" charset="0"/>
              </a:rPr>
              <a:t> is known as the ‘Highway of Central Africa</a:t>
            </a:r>
            <a:r>
              <a:rPr lang="en-IN" sz="2000" b="1" dirty="0" smtClean="0">
                <a:latin typeface="Calibri" pitchFamily="34" charset="0"/>
                <a:cs typeface="Calibri" pitchFamily="34" charset="0"/>
              </a:rPr>
              <a:t>’.</a:t>
            </a:r>
          </a:p>
          <a:p>
            <a:pPr marL="342900" indent="-342900">
              <a:buFont typeface="Arial" panose="020B0604020202020204"/>
              <a:buAutoNum type="arabicPeriod"/>
            </a:pPr>
            <a:r>
              <a:rPr lang="en-IN" sz="2000" b="1" dirty="0">
                <a:latin typeface="Calibri" pitchFamily="34" charset="0"/>
                <a:cs typeface="Calibri" pitchFamily="34" charset="0"/>
              </a:rPr>
              <a:t>The </a:t>
            </a:r>
            <a:r>
              <a:rPr lang="en-IN" sz="2000" b="1" u="sng" dirty="0">
                <a:latin typeface="Calibri" pitchFamily="34" charset="0"/>
                <a:cs typeface="Calibri" pitchFamily="34" charset="0"/>
              </a:rPr>
              <a:t>temperate</a:t>
            </a:r>
            <a:r>
              <a:rPr lang="en-IN" sz="2000" b="1" dirty="0">
                <a:latin typeface="Calibri" pitchFamily="34" charset="0"/>
                <a:cs typeface="Calibri" pitchFamily="34" charset="0"/>
              </a:rPr>
              <a:t> zone lies between Tropic of Cancer and Capricorn. </a:t>
            </a:r>
            <a:endParaRPr lang="en-US" sz="2000" b="1" u="sng" dirty="0" smtClean="0">
              <a:latin typeface="Calibri" pitchFamily="34" charset="0"/>
              <a:cs typeface="Calibri" pitchFamily="34" charset="0"/>
            </a:endParaRPr>
          </a:p>
          <a:p>
            <a:r>
              <a:rPr lang="en-US" sz="2000" b="1" dirty="0">
                <a:latin typeface="Calibri" pitchFamily="34" charset="0"/>
                <a:cs typeface="Calibri" pitchFamily="34" charset="0"/>
              </a:rPr>
              <a:t>B</a:t>
            </a:r>
            <a:r>
              <a:rPr lang="en-US" sz="2000" b="1" dirty="0" smtClean="0">
                <a:latin typeface="Calibri" pitchFamily="34" charset="0"/>
                <a:cs typeface="Calibri" pitchFamily="34" charset="0"/>
              </a:rPr>
              <a:t>. </a:t>
            </a:r>
            <a:r>
              <a:rPr lang="en-US" sz="2000" b="1" dirty="0">
                <a:latin typeface="Calibri" pitchFamily="34" charset="0"/>
                <a:cs typeface="Calibri" pitchFamily="34" charset="0"/>
              </a:rPr>
              <a:t> </a:t>
            </a:r>
            <a:r>
              <a:rPr lang="en-US" sz="2000" b="1" u="sng" dirty="0">
                <a:latin typeface="Calibri" pitchFamily="34" charset="0"/>
                <a:cs typeface="Calibri" pitchFamily="34" charset="0"/>
              </a:rPr>
              <a:t>Give answer in one word:</a:t>
            </a:r>
          </a:p>
          <a:p>
            <a:pPr marL="342900" indent="-342900">
              <a:buAutoNum type="arabicPeriod"/>
            </a:pPr>
            <a:r>
              <a:rPr lang="en-IN" sz="2000" b="1" dirty="0">
                <a:latin typeface="Calibri" pitchFamily="34" charset="0"/>
                <a:cs typeface="Calibri" pitchFamily="34" charset="0"/>
              </a:rPr>
              <a:t>To tell what is going to happen in the future.</a:t>
            </a:r>
            <a:r>
              <a:rPr lang="en-US" sz="2000" b="1" dirty="0">
                <a:latin typeface="Calibri" pitchFamily="34" charset="0"/>
                <a:cs typeface="Calibri" pitchFamily="34" charset="0"/>
              </a:rPr>
              <a:t> ________</a:t>
            </a:r>
          </a:p>
          <a:p>
            <a:pPr marL="342900" indent="-342900">
              <a:buAutoNum type="arabicPeriod"/>
            </a:pPr>
            <a:r>
              <a:rPr lang="en-US" sz="2000" b="1" dirty="0">
                <a:latin typeface="Calibri" pitchFamily="34" charset="0"/>
                <a:cs typeface="Calibri" pitchFamily="34" charset="0"/>
              </a:rPr>
              <a:t>Ever changing element of environment. _______</a:t>
            </a:r>
          </a:p>
          <a:p>
            <a:pPr marL="342900" indent="-342900">
              <a:buFont typeface="Arial" panose="020B0604020202020204"/>
              <a:buAutoNum type="arabicPeriod"/>
            </a:pPr>
            <a:r>
              <a:rPr lang="en-US" sz="2000" b="1" dirty="0">
                <a:latin typeface="Calibri" pitchFamily="34" charset="0"/>
                <a:cs typeface="Calibri" pitchFamily="34" charset="0"/>
              </a:rPr>
              <a:t>Name a country with which DRC shares its borders. _______</a:t>
            </a:r>
          </a:p>
          <a:p>
            <a:r>
              <a:rPr lang="en-US" sz="2000" b="1" dirty="0">
                <a:latin typeface="Calibri" pitchFamily="34" charset="0"/>
                <a:cs typeface="Calibri" pitchFamily="34" charset="0"/>
              </a:rPr>
              <a:t>C</a:t>
            </a:r>
            <a:r>
              <a:rPr lang="en-US" sz="2000" b="1" u="sng" dirty="0" smtClean="0">
                <a:latin typeface="Calibri" pitchFamily="34" charset="0"/>
                <a:cs typeface="Calibri" pitchFamily="34" charset="0"/>
              </a:rPr>
              <a:t>. </a:t>
            </a:r>
            <a:r>
              <a:rPr lang="en-US" sz="2000" b="1" u="sng" dirty="0">
                <a:latin typeface="Calibri" pitchFamily="34" charset="0"/>
                <a:cs typeface="Calibri" pitchFamily="34" charset="0"/>
              </a:rPr>
              <a:t>Answer the following questions </a:t>
            </a:r>
            <a:r>
              <a:rPr lang="en-US" sz="2000" b="1" dirty="0" smtClean="0">
                <a:latin typeface="Calibri" pitchFamily="34" charset="0"/>
                <a:cs typeface="Calibri" pitchFamily="34" charset="0"/>
              </a:rPr>
              <a:t>:</a:t>
            </a:r>
          </a:p>
          <a:p>
            <a:r>
              <a:rPr lang="en-US" sz="2000" b="1" dirty="0" smtClean="0">
                <a:latin typeface="Calibri" pitchFamily="34" charset="0"/>
                <a:cs typeface="Calibri" pitchFamily="34" charset="0"/>
              </a:rPr>
              <a:t>1. </a:t>
            </a:r>
            <a:r>
              <a:rPr lang="en-US" sz="2000" b="1" dirty="0">
                <a:latin typeface="Calibri" pitchFamily="34" charset="0"/>
                <a:cs typeface="Calibri" pitchFamily="34" charset="0"/>
              </a:rPr>
              <a:t>Farming is not possible in Greenland. Give reason.</a:t>
            </a:r>
          </a:p>
          <a:p>
            <a:r>
              <a:rPr lang="en-US" sz="2000" b="1" dirty="0">
                <a:latin typeface="Calibri" pitchFamily="34" charset="0"/>
                <a:cs typeface="Calibri" pitchFamily="34" charset="0"/>
              </a:rPr>
              <a:t>2</a:t>
            </a:r>
            <a:r>
              <a:rPr lang="en-US" sz="2000" b="1" dirty="0" smtClean="0">
                <a:latin typeface="Calibri" pitchFamily="34" charset="0"/>
                <a:cs typeface="Calibri" pitchFamily="34" charset="0"/>
              </a:rPr>
              <a:t>. </a:t>
            </a:r>
            <a:r>
              <a:rPr lang="en-US" sz="2000" b="1" dirty="0">
                <a:latin typeface="Calibri" pitchFamily="34" charset="0"/>
                <a:cs typeface="Calibri" pitchFamily="34" charset="0"/>
              </a:rPr>
              <a:t>Equatorial regions have hot and humid climate. Give reason</a:t>
            </a:r>
            <a:r>
              <a:rPr lang="en-US" sz="2000" b="1" dirty="0" smtClean="0">
                <a:latin typeface="Calibri" pitchFamily="34" charset="0"/>
                <a:cs typeface="Calibri" pitchFamily="34" charset="0"/>
              </a:rPr>
              <a:t>.</a:t>
            </a:r>
          </a:p>
          <a:p>
            <a:r>
              <a:rPr lang="en-US" sz="2000" b="1" dirty="0" smtClean="0">
                <a:latin typeface="Calibri" pitchFamily="34" charset="0"/>
                <a:cs typeface="Calibri" pitchFamily="34" charset="0"/>
              </a:rPr>
              <a:t>3. </a:t>
            </a:r>
            <a:r>
              <a:rPr lang="en-IN" sz="2000" b="1" dirty="0">
                <a:latin typeface="Calibri" pitchFamily="34" charset="0"/>
                <a:cs typeface="Calibri" pitchFamily="34" charset="0"/>
              </a:rPr>
              <a:t>Describe the way the pygmies live</a:t>
            </a:r>
            <a:r>
              <a:rPr lang="en-IN" sz="2000" b="1" dirty="0" smtClean="0">
                <a:latin typeface="Calibri" pitchFamily="34" charset="0"/>
                <a:cs typeface="Calibri" pitchFamily="34" charset="0"/>
              </a:rPr>
              <a:t>.</a:t>
            </a:r>
            <a:endParaRPr lang="en-US" sz="2000" b="1" dirty="0" smtClean="0">
              <a:latin typeface="Calibri" pitchFamily="34" charset="0"/>
              <a:cs typeface="Calibri" pitchFamily="34" charset="0"/>
            </a:endParaRPr>
          </a:p>
        </p:txBody>
      </p:sp>
      <p:sp>
        <p:nvSpPr>
          <p:cNvPr id="5" name="TextBox 4"/>
          <p:cNvSpPr txBox="1"/>
          <p:nvPr/>
        </p:nvSpPr>
        <p:spPr>
          <a:xfrm>
            <a:off x="3071123" y="433202"/>
            <a:ext cx="1589164" cy="369332"/>
          </a:xfrm>
          <a:prstGeom prst="rect">
            <a:avLst/>
          </a:prstGeom>
          <a:noFill/>
        </p:spPr>
        <p:txBody>
          <a:bodyPr wrap="square" rtlCol="0">
            <a:spAutoFit/>
          </a:bodyPr>
          <a:lstStyle/>
          <a:p>
            <a:r>
              <a:rPr lang="en-US" sz="1800" b="1" u="sng" dirty="0" smtClean="0">
                <a:latin typeface="Calibri" pitchFamily="34" charset="0"/>
                <a:cs typeface="Calibri" pitchFamily="34" charset="0"/>
              </a:rPr>
              <a:t>REVISION 2</a:t>
            </a:r>
            <a:endParaRPr lang="en-US" sz="1800" b="1" u="sng" dirty="0">
              <a:latin typeface="Calibri" pitchFamily="34" charset="0"/>
              <a:cs typeface="Calibri" pitchFamily="34" charset="0"/>
            </a:endParaRPr>
          </a:p>
        </p:txBody>
      </p:sp>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odm group logo_final.jpg"/>
          <p:cNvPicPr>
            <a:picLocks noChangeAspect="1"/>
          </p:cNvPicPr>
          <p:nvPr/>
        </p:nvPicPr>
        <p:blipFill>
          <a:blip r:embed="rId2"/>
          <a:stretch>
            <a:fillRect/>
          </a:stretch>
        </p:blipFill>
        <p:spPr>
          <a:xfrm>
            <a:off x="7654925" y="43180"/>
            <a:ext cx="1412875" cy="724535"/>
          </a:xfrm>
          <a:prstGeom prst="rect">
            <a:avLst/>
          </a:prstGeom>
        </p:spPr>
      </p:pic>
      <p:sp>
        <p:nvSpPr>
          <p:cNvPr id="4" name="Rectangle 3"/>
          <p:cNvSpPr/>
          <p:nvPr/>
        </p:nvSpPr>
        <p:spPr>
          <a:xfrm>
            <a:off x="302697" y="974884"/>
            <a:ext cx="8412480" cy="3170099"/>
          </a:xfrm>
          <a:prstGeom prst="rect">
            <a:avLst/>
          </a:prstGeom>
        </p:spPr>
        <p:txBody>
          <a:bodyPr wrap="square">
            <a:spAutoFit/>
          </a:bodyPr>
          <a:lstStyle/>
          <a:p>
            <a:r>
              <a:rPr lang="en-US" sz="2000" b="1" dirty="0">
                <a:latin typeface="Calibri" pitchFamily="34" charset="0"/>
                <a:cs typeface="Calibri" pitchFamily="34" charset="0"/>
              </a:rPr>
              <a:t>A. </a:t>
            </a:r>
            <a:r>
              <a:rPr lang="en-US" sz="2000" b="1" u="sng" dirty="0">
                <a:latin typeface="Calibri" pitchFamily="34" charset="0"/>
                <a:cs typeface="Calibri" pitchFamily="34" charset="0"/>
              </a:rPr>
              <a:t>Correct the sentences by changing the underlined words: </a:t>
            </a:r>
          </a:p>
          <a:p>
            <a:pPr marL="342900" indent="-342900">
              <a:buFont typeface="Arial" panose="020B0604020202020204"/>
              <a:buAutoNum type="arabicPeriod"/>
            </a:pPr>
            <a:r>
              <a:rPr lang="en-IN" sz="2000" b="1" dirty="0">
                <a:latin typeface="Calibri" pitchFamily="34" charset="0"/>
                <a:cs typeface="Calibri" pitchFamily="34" charset="0"/>
              </a:rPr>
              <a:t>Greenland was discovered by </a:t>
            </a:r>
            <a:r>
              <a:rPr lang="en-IN" sz="2000" b="1" u="sng" dirty="0">
                <a:latin typeface="Calibri" pitchFamily="34" charset="0"/>
                <a:cs typeface="Calibri" pitchFamily="34" charset="0"/>
              </a:rPr>
              <a:t>Ferdinand Magellan</a:t>
            </a:r>
            <a:r>
              <a:rPr lang="en-IN" sz="2000" b="1" dirty="0" smtClean="0">
                <a:latin typeface="Calibri" pitchFamily="34" charset="0"/>
                <a:cs typeface="Calibri" pitchFamily="34" charset="0"/>
              </a:rPr>
              <a:t>. </a:t>
            </a:r>
            <a:r>
              <a:rPr lang="en-IN" sz="2000" b="1" dirty="0">
                <a:solidFill>
                  <a:srgbClr val="FF0000"/>
                </a:solidFill>
                <a:latin typeface="Calibri" pitchFamily="34" charset="0"/>
                <a:cs typeface="Calibri" pitchFamily="34" charset="0"/>
              </a:rPr>
              <a:t>(</a:t>
            </a:r>
            <a:r>
              <a:rPr lang="en-IN" sz="2000" b="1" dirty="0" smtClean="0">
                <a:solidFill>
                  <a:srgbClr val="FF0000"/>
                </a:solidFill>
                <a:latin typeface="Calibri" pitchFamily="34" charset="0"/>
                <a:cs typeface="Calibri" pitchFamily="34" charset="0"/>
              </a:rPr>
              <a:t>Eric</a:t>
            </a:r>
            <a:r>
              <a:rPr lang="en-IN" sz="2000" b="1" dirty="0">
                <a:solidFill>
                  <a:srgbClr val="FF0000"/>
                </a:solidFill>
                <a:latin typeface="Calibri" pitchFamily="34" charset="0"/>
                <a:cs typeface="Calibri" pitchFamily="34" charset="0"/>
              </a:rPr>
              <a:t>, the </a:t>
            </a:r>
            <a:r>
              <a:rPr lang="en-IN" sz="2000" b="1" dirty="0" smtClean="0">
                <a:solidFill>
                  <a:srgbClr val="FF0000"/>
                </a:solidFill>
                <a:latin typeface="Calibri" pitchFamily="34" charset="0"/>
                <a:cs typeface="Calibri" pitchFamily="34" charset="0"/>
              </a:rPr>
              <a:t>Red</a:t>
            </a:r>
            <a:r>
              <a:rPr lang="en-US" sz="2000" b="1" dirty="0" smtClean="0">
                <a:solidFill>
                  <a:srgbClr val="FF0000"/>
                </a:solidFill>
                <a:latin typeface="Calibri" pitchFamily="34" charset="0"/>
                <a:cs typeface="Calibri" pitchFamily="34" charset="0"/>
              </a:rPr>
              <a:t>)</a:t>
            </a:r>
            <a:endParaRPr lang="en-US" sz="2000" b="1" dirty="0">
              <a:latin typeface="Calibri" pitchFamily="34" charset="0"/>
              <a:cs typeface="Calibri" pitchFamily="34" charset="0"/>
            </a:endParaRPr>
          </a:p>
          <a:p>
            <a:pPr marL="342900" indent="-342900">
              <a:buFont typeface="Arial" panose="020B0604020202020204"/>
              <a:buAutoNum type="arabicPeriod"/>
            </a:pPr>
            <a:r>
              <a:rPr lang="en-IN" sz="2000" b="1" dirty="0" smtClean="0">
                <a:latin typeface="Calibri" pitchFamily="34" charset="0"/>
                <a:cs typeface="Calibri" pitchFamily="34" charset="0"/>
              </a:rPr>
              <a:t>River </a:t>
            </a:r>
            <a:r>
              <a:rPr lang="en-IN" sz="2000" b="1" u="sng" dirty="0">
                <a:latin typeface="Calibri" pitchFamily="34" charset="0"/>
                <a:cs typeface="Calibri" pitchFamily="34" charset="0"/>
              </a:rPr>
              <a:t>Uele</a:t>
            </a:r>
            <a:r>
              <a:rPr lang="en-IN" sz="2000" b="1" dirty="0">
                <a:latin typeface="Calibri" pitchFamily="34" charset="0"/>
                <a:cs typeface="Calibri" pitchFamily="34" charset="0"/>
              </a:rPr>
              <a:t> is known as the ‘Highway of Central Africa</a:t>
            </a:r>
            <a:r>
              <a:rPr lang="en-IN" sz="2000" b="1" dirty="0" smtClean="0">
                <a:latin typeface="Calibri" pitchFamily="34" charset="0"/>
                <a:cs typeface="Calibri" pitchFamily="34" charset="0"/>
              </a:rPr>
              <a:t>’. </a:t>
            </a:r>
            <a:r>
              <a:rPr lang="en-IN" sz="2000" b="1" dirty="0">
                <a:solidFill>
                  <a:srgbClr val="FF0000"/>
                </a:solidFill>
                <a:latin typeface="Calibri" pitchFamily="34" charset="0"/>
                <a:cs typeface="Calibri" pitchFamily="34" charset="0"/>
              </a:rPr>
              <a:t>(Congo)</a:t>
            </a:r>
          </a:p>
          <a:p>
            <a:pPr marL="342900" indent="-342900">
              <a:buFont typeface="Arial" panose="020B0604020202020204"/>
              <a:buAutoNum type="arabicPeriod"/>
            </a:pPr>
            <a:r>
              <a:rPr lang="en-IN" sz="2000" b="1" dirty="0">
                <a:latin typeface="Calibri" pitchFamily="34" charset="0"/>
                <a:cs typeface="Calibri" pitchFamily="34" charset="0"/>
              </a:rPr>
              <a:t>The </a:t>
            </a:r>
            <a:r>
              <a:rPr lang="en-IN" sz="2000" b="1" u="sng" dirty="0">
                <a:latin typeface="Calibri" pitchFamily="34" charset="0"/>
                <a:cs typeface="Calibri" pitchFamily="34" charset="0"/>
              </a:rPr>
              <a:t>temperate</a:t>
            </a:r>
            <a:r>
              <a:rPr lang="en-IN" sz="2000" b="1" dirty="0">
                <a:latin typeface="Calibri" pitchFamily="34" charset="0"/>
                <a:cs typeface="Calibri" pitchFamily="34" charset="0"/>
              </a:rPr>
              <a:t> zone lies between Tropic of Cancer and Capricorn</a:t>
            </a:r>
            <a:r>
              <a:rPr lang="en-IN" sz="2000" b="1" dirty="0" smtClean="0">
                <a:latin typeface="Calibri" pitchFamily="34" charset="0"/>
                <a:cs typeface="Calibri" pitchFamily="34" charset="0"/>
              </a:rPr>
              <a:t>. </a:t>
            </a:r>
            <a:r>
              <a:rPr lang="en-IN" sz="2000" b="1" dirty="0">
                <a:solidFill>
                  <a:srgbClr val="FF0000"/>
                </a:solidFill>
                <a:latin typeface="Calibri" pitchFamily="34" charset="0"/>
                <a:cs typeface="Calibri" pitchFamily="34" charset="0"/>
              </a:rPr>
              <a:t>(Torrid)</a:t>
            </a:r>
            <a:r>
              <a:rPr lang="en-IN" sz="2000" b="1" dirty="0" smtClean="0">
                <a:solidFill>
                  <a:srgbClr val="FF0000"/>
                </a:solidFill>
                <a:latin typeface="Calibri" pitchFamily="34" charset="0"/>
                <a:cs typeface="Calibri" pitchFamily="34" charset="0"/>
              </a:rPr>
              <a:t> </a:t>
            </a:r>
            <a:endParaRPr lang="en-US" sz="2000" b="1" u="sng" dirty="0">
              <a:solidFill>
                <a:srgbClr val="FF0000"/>
              </a:solidFill>
              <a:latin typeface="Calibri" pitchFamily="34" charset="0"/>
              <a:cs typeface="Calibri" pitchFamily="34" charset="0"/>
            </a:endParaRPr>
          </a:p>
          <a:p>
            <a:r>
              <a:rPr lang="en-US" sz="2000" b="1" dirty="0">
                <a:latin typeface="Calibri" pitchFamily="34" charset="0"/>
                <a:cs typeface="Calibri" pitchFamily="34" charset="0"/>
              </a:rPr>
              <a:t>B.  </a:t>
            </a:r>
            <a:r>
              <a:rPr lang="en-US" sz="2000" b="1" u="sng" dirty="0">
                <a:latin typeface="Calibri" pitchFamily="34" charset="0"/>
                <a:cs typeface="Calibri" pitchFamily="34" charset="0"/>
              </a:rPr>
              <a:t>Give answer in one word:</a:t>
            </a:r>
          </a:p>
          <a:p>
            <a:pPr marL="342900" indent="-342900">
              <a:buFont typeface="Arial" panose="020B0604020202020204"/>
              <a:buAutoNum type="arabicPeriod"/>
            </a:pPr>
            <a:r>
              <a:rPr lang="en-IN" sz="2000" b="1" dirty="0">
                <a:latin typeface="Calibri" pitchFamily="34" charset="0"/>
                <a:cs typeface="Calibri" pitchFamily="34" charset="0"/>
              </a:rPr>
              <a:t>To tell what is going to happen in the future.</a:t>
            </a:r>
            <a:r>
              <a:rPr lang="en-US" sz="2000" b="1" dirty="0">
                <a:latin typeface="Calibri" pitchFamily="34" charset="0"/>
                <a:cs typeface="Calibri" pitchFamily="34" charset="0"/>
              </a:rPr>
              <a:t> </a:t>
            </a:r>
            <a:r>
              <a:rPr lang="en-US" sz="2000" b="1" u="sng" dirty="0" smtClean="0">
                <a:solidFill>
                  <a:srgbClr val="FF0000"/>
                </a:solidFill>
                <a:latin typeface="Calibri" pitchFamily="34" charset="0"/>
                <a:cs typeface="Calibri" pitchFamily="34" charset="0"/>
              </a:rPr>
              <a:t>Predict</a:t>
            </a:r>
            <a:endParaRPr lang="en-US" sz="2000" b="1" dirty="0">
              <a:latin typeface="Calibri" pitchFamily="34" charset="0"/>
              <a:cs typeface="Calibri" pitchFamily="34" charset="0"/>
            </a:endParaRPr>
          </a:p>
          <a:p>
            <a:pPr marL="342900" indent="-342900">
              <a:buAutoNum type="arabicPeriod"/>
            </a:pPr>
            <a:r>
              <a:rPr lang="en-US" sz="2000" b="1" dirty="0">
                <a:latin typeface="Calibri" pitchFamily="34" charset="0"/>
                <a:cs typeface="Calibri" pitchFamily="34" charset="0"/>
              </a:rPr>
              <a:t>Ever changing element of environment. </a:t>
            </a:r>
            <a:r>
              <a:rPr lang="en-US" sz="2000" b="1" u="sng" dirty="0" smtClean="0">
                <a:solidFill>
                  <a:srgbClr val="FF0000"/>
                </a:solidFill>
                <a:latin typeface="Calibri" pitchFamily="34" charset="0"/>
                <a:cs typeface="Calibri" pitchFamily="34" charset="0"/>
              </a:rPr>
              <a:t>Weather</a:t>
            </a:r>
            <a:endParaRPr lang="en-US" sz="2000" b="1" u="sng" dirty="0">
              <a:solidFill>
                <a:srgbClr val="FF0000"/>
              </a:solidFill>
              <a:latin typeface="Calibri" pitchFamily="34" charset="0"/>
              <a:cs typeface="Calibri" pitchFamily="34" charset="0"/>
            </a:endParaRPr>
          </a:p>
          <a:p>
            <a:pPr marL="342900" indent="-342900">
              <a:buFont typeface="Arial" panose="020B0604020202020204"/>
              <a:buAutoNum type="arabicPeriod"/>
            </a:pPr>
            <a:r>
              <a:rPr lang="en-US" sz="2000" b="1" dirty="0">
                <a:latin typeface="Calibri" pitchFamily="34" charset="0"/>
                <a:cs typeface="Calibri" pitchFamily="34" charset="0"/>
              </a:rPr>
              <a:t>Name a country with which DRC shares its borders. </a:t>
            </a:r>
            <a:r>
              <a:rPr lang="en-US" sz="2000" b="1" u="sng" dirty="0">
                <a:solidFill>
                  <a:srgbClr val="FF0000"/>
                </a:solidFill>
                <a:latin typeface="Calibri" pitchFamily="34" charset="0"/>
                <a:cs typeface="Calibri" pitchFamily="34" charset="0"/>
              </a:rPr>
              <a:t>Angola, Burundi, the Central African Republic, the Republic of Congo, Rwanda, South Sudan, Tanzania, Uganda, and Zambia</a:t>
            </a:r>
            <a:r>
              <a:rPr lang="en-US" sz="2000" b="1" u="sng" dirty="0" smtClean="0">
                <a:solidFill>
                  <a:srgbClr val="FF0000"/>
                </a:solidFill>
                <a:latin typeface="Calibri" pitchFamily="34" charset="0"/>
                <a:cs typeface="Calibri" pitchFamily="34" charset="0"/>
              </a:rPr>
              <a:t>.</a:t>
            </a:r>
            <a:endParaRPr lang="en-US" sz="2000" b="1" u="sng" dirty="0">
              <a:solidFill>
                <a:srgbClr val="FF0000"/>
              </a:solidFill>
              <a:latin typeface="Calibri" pitchFamily="34" charset="0"/>
              <a:cs typeface="Calibri" pitchFamily="34" charset="0"/>
            </a:endParaRPr>
          </a:p>
        </p:txBody>
      </p:sp>
    </p:spTree>
    <p:extLst>
      <p:ext uri="{BB962C8B-B14F-4D97-AF65-F5344CB8AC3E}">
        <p14:creationId xmlns:p14="http://schemas.microsoft.com/office/powerpoint/2010/main" val="3566457949"/>
      </p:ext>
    </p:extLst>
  </p:cSld>
  <p:clrMapOvr>
    <a:masterClrMapping/>
  </p:clrMapOvr>
  <p:transition>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odm group logo_final.jpg"/>
          <p:cNvPicPr>
            <a:picLocks noChangeAspect="1"/>
          </p:cNvPicPr>
          <p:nvPr/>
        </p:nvPicPr>
        <p:blipFill>
          <a:blip r:embed="rId2"/>
          <a:stretch>
            <a:fillRect/>
          </a:stretch>
        </p:blipFill>
        <p:spPr>
          <a:xfrm>
            <a:off x="7654608" y="43180"/>
            <a:ext cx="1412875" cy="914400"/>
          </a:xfrm>
          <a:prstGeom prst="rect">
            <a:avLst/>
          </a:prstGeom>
        </p:spPr>
      </p:pic>
      <p:sp>
        <p:nvSpPr>
          <p:cNvPr id="4" name="Rectangle 3"/>
          <p:cNvSpPr/>
          <p:nvPr/>
        </p:nvSpPr>
        <p:spPr>
          <a:xfrm>
            <a:off x="293239" y="800897"/>
            <a:ext cx="8257978" cy="3477875"/>
          </a:xfrm>
          <a:prstGeom prst="rect">
            <a:avLst/>
          </a:prstGeom>
        </p:spPr>
        <p:txBody>
          <a:bodyPr wrap="square">
            <a:spAutoFit/>
          </a:bodyPr>
          <a:lstStyle/>
          <a:p>
            <a:r>
              <a:rPr lang="en-US" sz="2000" b="1" dirty="0" smtClean="0">
                <a:latin typeface="Calibri" pitchFamily="34" charset="0"/>
                <a:cs typeface="Calibri" pitchFamily="34" charset="0"/>
              </a:rPr>
              <a:t>C. </a:t>
            </a:r>
            <a:r>
              <a:rPr lang="en-US" sz="2000" b="1" u="sng" dirty="0">
                <a:latin typeface="Calibri" pitchFamily="34" charset="0"/>
                <a:cs typeface="Calibri" pitchFamily="34" charset="0"/>
              </a:rPr>
              <a:t>Answer the following questions in one or two sentences</a:t>
            </a:r>
            <a:r>
              <a:rPr lang="en-US" sz="2000" b="1" dirty="0" smtClean="0">
                <a:latin typeface="Calibri" pitchFamily="34" charset="0"/>
                <a:cs typeface="Calibri" pitchFamily="34" charset="0"/>
              </a:rPr>
              <a:t>:</a:t>
            </a:r>
          </a:p>
          <a:p>
            <a:pPr marL="342900" indent="-342900">
              <a:buAutoNum type="arabicPeriod"/>
            </a:pPr>
            <a:r>
              <a:rPr lang="en-US" sz="2000" b="1" dirty="0" smtClean="0">
                <a:solidFill>
                  <a:srgbClr val="FF0000"/>
                </a:solidFill>
                <a:latin typeface="Calibri" pitchFamily="34" charset="0"/>
                <a:cs typeface="Calibri" pitchFamily="34" charset="0"/>
              </a:rPr>
              <a:t>Farming </a:t>
            </a:r>
            <a:r>
              <a:rPr lang="en-US" sz="2000" b="1" dirty="0">
                <a:solidFill>
                  <a:srgbClr val="FF0000"/>
                </a:solidFill>
                <a:latin typeface="Calibri" pitchFamily="34" charset="0"/>
                <a:cs typeface="Calibri" pitchFamily="34" charset="0"/>
              </a:rPr>
              <a:t>is not possible in Greenland. Give reason</a:t>
            </a:r>
            <a:r>
              <a:rPr lang="en-US" sz="2000" b="1" dirty="0" smtClean="0">
                <a:solidFill>
                  <a:srgbClr val="FF0000"/>
                </a:solidFill>
                <a:latin typeface="Calibri" pitchFamily="34" charset="0"/>
                <a:cs typeface="Calibri" pitchFamily="34" charset="0"/>
              </a:rPr>
              <a:t>.</a:t>
            </a:r>
          </a:p>
          <a:p>
            <a:r>
              <a:rPr lang="en-US" sz="2000" b="1" dirty="0" smtClean="0">
                <a:latin typeface="Calibri" pitchFamily="34" charset="0"/>
                <a:cs typeface="Calibri" pitchFamily="34" charset="0"/>
              </a:rPr>
              <a:t>Ans. There </a:t>
            </a:r>
            <a:r>
              <a:rPr lang="en-US" sz="2000" b="1" dirty="0">
                <a:latin typeface="Calibri" pitchFamily="34" charset="0"/>
                <a:cs typeface="Calibri" pitchFamily="34" charset="0"/>
              </a:rPr>
              <a:t>is a lot of snow and ice in </a:t>
            </a:r>
            <a:r>
              <a:rPr lang="en-US" sz="2000" b="1" dirty="0" smtClean="0">
                <a:latin typeface="Calibri" pitchFamily="34" charset="0"/>
                <a:cs typeface="Calibri" pitchFamily="34" charset="0"/>
              </a:rPr>
              <a:t>Greenland. </a:t>
            </a:r>
            <a:r>
              <a:rPr lang="en-US" sz="2000" b="1" dirty="0">
                <a:latin typeface="Calibri" pitchFamily="34" charset="0"/>
                <a:cs typeface="Calibri" pitchFamily="34" charset="0"/>
              </a:rPr>
              <a:t>S</a:t>
            </a:r>
            <a:r>
              <a:rPr lang="en-US" sz="2000" b="1" dirty="0" smtClean="0">
                <a:latin typeface="Calibri" pitchFamily="34" charset="0"/>
                <a:cs typeface="Calibri" pitchFamily="34" charset="0"/>
              </a:rPr>
              <a:t>o </a:t>
            </a:r>
            <a:r>
              <a:rPr lang="en-US" sz="2000" b="1" dirty="0">
                <a:latin typeface="Calibri" pitchFamily="34" charset="0"/>
                <a:cs typeface="Calibri" pitchFamily="34" charset="0"/>
              </a:rPr>
              <a:t>there is very low temperature and </a:t>
            </a:r>
            <a:r>
              <a:rPr lang="en-US" sz="2000" b="1" dirty="0" smtClean="0">
                <a:latin typeface="Calibri" pitchFamily="34" charset="0"/>
                <a:cs typeface="Calibri" pitchFamily="34" charset="0"/>
              </a:rPr>
              <a:t>it is very </a:t>
            </a:r>
            <a:r>
              <a:rPr lang="en-US" sz="2000" b="1" dirty="0">
                <a:latin typeface="Calibri" pitchFamily="34" charset="0"/>
                <a:cs typeface="Calibri" pitchFamily="34" charset="0"/>
              </a:rPr>
              <a:t>close to the north pole where the sun's rays cannot </a:t>
            </a:r>
            <a:r>
              <a:rPr lang="en-US" sz="2000" b="1" dirty="0" smtClean="0">
                <a:latin typeface="Calibri" pitchFamily="34" charset="0"/>
                <a:cs typeface="Calibri" pitchFamily="34" charset="0"/>
              </a:rPr>
              <a:t>reach. So farming </a:t>
            </a:r>
            <a:r>
              <a:rPr lang="en-US" sz="2000" b="1" dirty="0">
                <a:latin typeface="Calibri" pitchFamily="34" charset="0"/>
                <a:cs typeface="Calibri" pitchFamily="34" charset="0"/>
              </a:rPr>
              <a:t>is not </a:t>
            </a:r>
            <a:r>
              <a:rPr lang="en-US" sz="2000" b="1" dirty="0" smtClean="0">
                <a:latin typeface="Calibri" pitchFamily="34" charset="0"/>
                <a:cs typeface="Calibri" pitchFamily="34" charset="0"/>
              </a:rPr>
              <a:t>possible in Greenland.</a:t>
            </a:r>
          </a:p>
          <a:p>
            <a:r>
              <a:rPr lang="en-US" sz="2000" b="1" dirty="0">
                <a:solidFill>
                  <a:srgbClr val="FF0000"/>
                </a:solidFill>
                <a:latin typeface="Calibri" pitchFamily="34" charset="0"/>
                <a:cs typeface="Calibri" pitchFamily="34" charset="0"/>
              </a:rPr>
              <a:t>2. Equatorial regions have hot and humid climate. Give reason.</a:t>
            </a:r>
          </a:p>
          <a:p>
            <a:r>
              <a:rPr lang="en-US" sz="2000" b="1" dirty="0">
                <a:latin typeface="Calibri" pitchFamily="34" charset="0"/>
                <a:cs typeface="Calibri" pitchFamily="34" charset="0"/>
              </a:rPr>
              <a:t>Ans. There are no seasons in equatorial climate. Temperature is high due to sun which is directly above the area. High temperatures evaporates the water so that's why its humid and it often results in convectional rain.</a:t>
            </a:r>
          </a:p>
          <a:p>
            <a:endParaRPr lang="en-US" sz="2000" b="1" dirty="0">
              <a:latin typeface="Calibri" pitchFamily="34" charset="0"/>
              <a:cs typeface="Calibri" pitchFamily="34" charset="0"/>
            </a:endParaRPr>
          </a:p>
          <a:p>
            <a:endParaRPr lang="en-US" sz="2000" b="1" u="sng" dirty="0">
              <a:latin typeface="Calibri" pitchFamily="34" charset="0"/>
              <a:cs typeface="Calibri" pitchFamily="34" charset="0"/>
            </a:endParaRPr>
          </a:p>
        </p:txBody>
      </p:sp>
    </p:spTree>
    <p:extLst>
      <p:ext uri="{BB962C8B-B14F-4D97-AF65-F5344CB8AC3E}">
        <p14:creationId xmlns:p14="http://schemas.microsoft.com/office/powerpoint/2010/main" val="299546580"/>
      </p:ext>
    </p:extLst>
  </p:cSld>
  <p:clrMapOvr>
    <a:masterClrMapping/>
  </p:clrMapOvr>
  <p:transitio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odm group logo_final.jpg"/>
          <p:cNvPicPr>
            <a:picLocks noChangeAspect="1"/>
          </p:cNvPicPr>
          <p:nvPr/>
        </p:nvPicPr>
        <p:blipFill>
          <a:blip r:embed="rId2"/>
          <a:stretch>
            <a:fillRect/>
          </a:stretch>
        </p:blipFill>
        <p:spPr>
          <a:xfrm>
            <a:off x="7654608" y="43180"/>
            <a:ext cx="1412875" cy="914400"/>
          </a:xfrm>
          <a:prstGeom prst="rect">
            <a:avLst/>
          </a:prstGeom>
        </p:spPr>
      </p:pic>
      <p:sp>
        <p:nvSpPr>
          <p:cNvPr id="4" name="Rectangle 3"/>
          <p:cNvSpPr/>
          <p:nvPr/>
        </p:nvSpPr>
        <p:spPr>
          <a:xfrm>
            <a:off x="485578" y="909757"/>
            <a:ext cx="8532298" cy="2246769"/>
          </a:xfrm>
          <a:prstGeom prst="rect">
            <a:avLst/>
          </a:prstGeom>
        </p:spPr>
        <p:txBody>
          <a:bodyPr wrap="square">
            <a:spAutoFit/>
          </a:bodyPr>
          <a:lstStyle/>
          <a:p>
            <a:r>
              <a:rPr lang="en-US" sz="2000" b="1" dirty="0">
                <a:solidFill>
                  <a:srgbClr val="FF0000"/>
                </a:solidFill>
                <a:latin typeface="Calibri" pitchFamily="34" charset="0"/>
                <a:cs typeface="Calibri" pitchFamily="34" charset="0"/>
              </a:rPr>
              <a:t>3. </a:t>
            </a:r>
            <a:r>
              <a:rPr lang="en-IN" sz="2000" b="1" dirty="0">
                <a:solidFill>
                  <a:srgbClr val="FF0000"/>
                </a:solidFill>
                <a:latin typeface="Calibri" pitchFamily="34" charset="0"/>
                <a:cs typeface="Calibri" pitchFamily="34" charset="0"/>
              </a:rPr>
              <a:t>Describe the way the pygmies live. </a:t>
            </a:r>
            <a:endParaRPr lang="en-IN" sz="2000" b="1" dirty="0" smtClean="0">
              <a:solidFill>
                <a:srgbClr val="FF0000"/>
              </a:solidFill>
              <a:latin typeface="Calibri" pitchFamily="34" charset="0"/>
              <a:cs typeface="Calibri" pitchFamily="34" charset="0"/>
            </a:endParaRPr>
          </a:p>
          <a:p>
            <a:r>
              <a:rPr lang="en-IN" sz="2000" b="1" dirty="0">
                <a:latin typeface="Calibri" pitchFamily="34" charset="0"/>
                <a:cs typeface="Calibri" pitchFamily="34" charset="0"/>
              </a:rPr>
              <a:t>Ans. i. Pygmies are short in height.</a:t>
            </a:r>
            <a:endParaRPr lang="en-US" sz="2000" dirty="0">
              <a:latin typeface="Calibri" pitchFamily="34" charset="0"/>
              <a:cs typeface="Calibri" pitchFamily="34" charset="0"/>
            </a:endParaRPr>
          </a:p>
          <a:p>
            <a:r>
              <a:rPr lang="en-IN" sz="2000" b="1" dirty="0">
                <a:latin typeface="Calibri" pitchFamily="34" charset="0"/>
                <a:cs typeface="Calibri" pitchFamily="34" charset="0"/>
              </a:rPr>
              <a:t>ii. They get their food by hunting animals and gathering plant foods.</a:t>
            </a:r>
            <a:endParaRPr lang="en-US" sz="2000" dirty="0">
              <a:latin typeface="Calibri" pitchFamily="34" charset="0"/>
              <a:cs typeface="Calibri" pitchFamily="34" charset="0"/>
            </a:endParaRPr>
          </a:p>
          <a:p>
            <a:r>
              <a:rPr lang="en-IN" sz="2000" b="1" dirty="0">
                <a:latin typeface="Calibri" pitchFamily="34" charset="0"/>
                <a:cs typeface="Calibri" pitchFamily="34" charset="0"/>
              </a:rPr>
              <a:t>iii. They live in camps for few weeks.</a:t>
            </a:r>
            <a:endParaRPr lang="en-US" sz="2000" dirty="0">
              <a:latin typeface="Calibri" pitchFamily="34" charset="0"/>
              <a:cs typeface="Calibri" pitchFamily="34" charset="0"/>
            </a:endParaRPr>
          </a:p>
          <a:p>
            <a:r>
              <a:rPr lang="en-IN" sz="2000" b="1" dirty="0">
                <a:latin typeface="Calibri" pitchFamily="34" charset="0"/>
                <a:cs typeface="Calibri" pitchFamily="34" charset="0"/>
              </a:rPr>
              <a:t>iv. They make huts out of branches and leaves.</a:t>
            </a:r>
            <a:endParaRPr lang="en-US" sz="2000" dirty="0">
              <a:latin typeface="Calibri" pitchFamily="34" charset="0"/>
              <a:cs typeface="Calibri" pitchFamily="34" charset="0"/>
            </a:endParaRPr>
          </a:p>
          <a:p>
            <a:r>
              <a:rPr lang="en-IN" sz="2000" b="1" dirty="0">
                <a:latin typeface="Calibri" pitchFamily="34" charset="0"/>
                <a:cs typeface="Calibri" pitchFamily="34" charset="0"/>
              </a:rPr>
              <a:t>v. On special occasions they wear colourful costumes.</a:t>
            </a:r>
            <a:endParaRPr lang="en-US" sz="2000" dirty="0">
              <a:latin typeface="Calibri" pitchFamily="34" charset="0"/>
              <a:cs typeface="Calibri" pitchFamily="34" charset="0"/>
            </a:endParaRPr>
          </a:p>
          <a:p>
            <a:r>
              <a:rPr lang="en-IN" sz="2000" b="1" dirty="0">
                <a:latin typeface="Calibri" pitchFamily="34" charset="0"/>
                <a:cs typeface="Calibri" pitchFamily="34" charset="0"/>
              </a:rPr>
              <a:t>vi. They enjoy singing, dancing and telling stories.</a:t>
            </a:r>
            <a:endParaRPr lang="en-US" sz="2000" dirty="0">
              <a:latin typeface="Calibri" pitchFamily="34" charset="0"/>
              <a:cs typeface="Calibri" pitchFamily="34" charset="0"/>
            </a:endParaRPr>
          </a:p>
        </p:txBody>
      </p:sp>
    </p:spTree>
    <p:extLst>
      <p:ext uri="{BB962C8B-B14F-4D97-AF65-F5344CB8AC3E}">
        <p14:creationId xmlns:p14="http://schemas.microsoft.com/office/powerpoint/2010/main" val="2894673916"/>
      </p:ext>
    </p:extLst>
  </p:cSld>
  <p:clrMapOvr>
    <a:masterClrMapping/>
  </p:clrMapOvr>
  <p:transition>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3" name="Google Shape;83;p5"/>
          <p:cNvSpPr txBox="1"/>
          <p:nvPr/>
        </p:nvSpPr>
        <p:spPr>
          <a:xfrm>
            <a:off x="455295" y="1487170"/>
            <a:ext cx="5478145" cy="781050"/>
          </a:xfrm>
          <a:prstGeom prst="rect">
            <a:avLst/>
          </a:prstGeom>
          <a:noFill/>
          <a:ln>
            <a:noFill/>
          </a:ln>
        </p:spPr>
        <p:txBody>
          <a:bodyPr spcFirstLastPara="1" wrap="square" lIns="91425" tIns="91425" rIns="91425" bIns="91425" anchor="t" anchorCtr="0">
            <a:noAutofit/>
          </a:bodyPr>
          <a:lstStyle/>
          <a:p>
            <a:pPr marL="0" indent="0">
              <a:buClr>
                <a:srgbClr val="000000"/>
              </a:buClr>
              <a:buSzPts val="2200"/>
              <a:buFont typeface="Arial" panose="020B0604020202020204"/>
              <a:buNone/>
            </a:pPr>
            <a:r>
              <a:rPr lang="en-GB" sz="2000" b="1" cap="none">
                <a:solidFill>
                  <a:srgbClr val="FF0000"/>
                </a:solidFill>
                <a:effectLst/>
                <a:latin typeface="Calibri" panose="020F0502020204030204" charset="0"/>
                <a:ea typeface="Arial" panose="020B0604020202020204"/>
                <a:cs typeface="Calibri" panose="020F0502020204030204" charset="0"/>
                <a:sym typeface="Arial" panose="020B0604020202020204"/>
              </a:rPr>
              <a:t>LEARNING OUTCOME: </a:t>
            </a:r>
          </a:p>
          <a:p>
            <a:pPr marL="0" indent="0">
              <a:buClr>
                <a:srgbClr val="000000"/>
              </a:buClr>
              <a:buSzPts val="2200"/>
              <a:buFont typeface="Arial" panose="020B0604020202020204"/>
              <a:buNone/>
            </a:pPr>
            <a:endParaRPr lang="en-GB" sz="2000" b="1" cap="none">
              <a:solidFill>
                <a:srgbClr val="FF0000"/>
              </a:solidFill>
              <a:effectLst/>
              <a:latin typeface="Calibri" panose="020F0502020204030204" charset="0"/>
              <a:ea typeface="Arial" panose="020B0604020202020204"/>
              <a:cs typeface="Calibri" panose="020F0502020204030204" charset="0"/>
              <a:sym typeface="Arial" panose="020B0604020202020204"/>
            </a:endParaRPr>
          </a:p>
        </p:txBody>
      </p:sp>
      <p:sp>
        <p:nvSpPr>
          <p:cNvPr id="84" name="Google Shape;84;p5"/>
          <p:cNvSpPr txBox="1"/>
          <p:nvPr/>
        </p:nvSpPr>
        <p:spPr>
          <a:xfrm>
            <a:off x="455555" y="2221290"/>
            <a:ext cx="8688300" cy="2889600"/>
          </a:xfrm>
          <a:prstGeom prst="rect">
            <a:avLst/>
          </a:prstGeom>
          <a:noFill/>
          <a:ln>
            <a:noFill/>
          </a:ln>
        </p:spPr>
        <p:txBody>
          <a:bodyPr spcFirstLastPara="1" wrap="square" lIns="91425" tIns="91425" rIns="91425" bIns="91425" anchor="t" anchorCtr="0">
            <a:noAutofit/>
          </a:bodyPr>
          <a:lstStyle/>
          <a:p>
            <a:pPr marL="0" indent="0">
              <a:buClr>
                <a:srgbClr val="000000"/>
              </a:buClr>
              <a:buSzPts val="1400"/>
              <a:buFont typeface="Arial" panose="020B0604020202020204"/>
              <a:buNone/>
            </a:pPr>
            <a:r>
              <a:rPr lang="en-US" sz="2000" b="1" dirty="0">
                <a:solidFill>
                  <a:schemeClr val="tx1"/>
                </a:solidFill>
                <a:latin typeface="Calibri" panose="020F0502020204030204" charset="0"/>
                <a:ea typeface="Calibri" panose="020F0502020204030204"/>
                <a:cs typeface="Calibri" panose="020F0502020204030204" charset="0"/>
                <a:sym typeface="Calibri" panose="020F0502020204030204"/>
              </a:rPr>
              <a:t>The learner will be able to :</a:t>
            </a:r>
          </a:p>
          <a:p>
            <a:pPr marL="342900" indent="-342900">
              <a:buClr>
                <a:srgbClr val="000000"/>
              </a:buClr>
              <a:buSzPts val="1400"/>
              <a:buFont typeface="Arial" panose="020B0604020202020204" pitchFamily="34" charset="0"/>
              <a:buChar char="•"/>
            </a:pPr>
            <a:r>
              <a:rPr lang="en-GB" sz="2000" b="1" cap="none" dirty="0">
                <a:latin typeface="Calibri" panose="020F0502020204030204" charset="0"/>
                <a:ea typeface="Calibri" panose="020F0502020204030204"/>
                <a:cs typeface="Calibri" panose="020F0502020204030204" charset="0"/>
                <a:sym typeface="Calibri" panose="020F0502020204030204"/>
              </a:rPr>
              <a:t>Improve their </a:t>
            </a:r>
            <a:r>
              <a:rPr lang="en-GB" sz="2000" b="1" cap="none" dirty="0" smtClean="0">
                <a:latin typeface="Calibri" panose="020F0502020204030204" charset="0"/>
                <a:ea typeface="Calibri" panose="020F0502020204030204"/>
                <a:cs typeface="Calibri" panose="020F0502020204030204" charset="0"/>
                <a:sym typeface="Calibri" panose="020F0502020204030204"/>
              </a:rPr>
              <a:t>confidence</a:t>
            </a:r>
            <a:endParaRPr lang="en-GB" sz="2000" b="1" cap="none" dirty="0">
              <a:latin typeface="Calibri" panose="020F0502020204030204" charset="0"/>
              <a:ea typeface="Calibri" panose="020F0502020204030204"/>
              <a:cs typeface="Calibri" panose="020F0502020204030204" charset="0"/>
              <a:sym typeface="Calibri" panose="020F0502020204030204"/>
            </a:endParaRPr>
          </a:p>
          <a:p>
            <a:pPr marL="342900" indent="-342900">
              <a:buClr>
                <a:srgbClr val="000000"/>
              </a:buClr>
              <a:buSzPts val="1400"/>
              <a:buFont typeface="Arial" panose="020B0604020202020204" pitchFamily="34" charset="0"/>
              <a:buChar char="•"/>
            </a:pPr>
            <a:r>
              <a:rPr lang="en-GB" sz="2000" b="1" cap="none" dirty="0">
                <a:latin typeface="Calibri" panose="020F0502020204030204" charset="0"/>
                <a:ea typeface="Calibri" panose="020F0502020204030204"/>
                <a:cs typeface="Calibri" panose="020F0502020204030204" charset="0"/>
                <a:sym typeface="Calibri" panose="020F0502020204030204"/>
              </a:rPr>
              <a:t>Sharpen their mind and enable them to think out of their book.</a:t>
            </a:r>
          </a:p>
        </p:txBody>
      </p:sp>
      <p:pic>
        <p:nvPicPr>
          <p:cNvPr id="3" name="Picture 2" descr="odm group logo_final.jpg"/>
          <p:cNvPicPr>
            <a:picLocks noChangeAspect="1"/>
          </p:cNvPicPr>
          <p:nvPr/>
        </p:nvPicPr>
        <p:blipFill>
          <a:blip r:embed="rId3"/>
          <a:stretch>
            <a:fillRect/>
          </a:stretch>
        </p:blipFill>
        <p:spPr>
          <a:xfrm>
            <a:off x="7654608" y="43180"/>
            <a:ext cx="1412875" cy="914400"/>
          </a:xfrm>
          <a:prstGeom prst="rect">
            <a:avLst/>
          </a:prstGeom>
        </p:spPr>
      </p:pic>
    </p:spTree>
  </p:cSld>
  <p:clrMapOvr>
    <a:masterClrMapping/>
  </p:clrMapOvr>
  <p:transition>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90" name="Google Shape;90;p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pic>
        <p:nvPicPr>
          <p:cNvPr id="3" name="Picture 2" descr="odm group logo_final.jpg"/>
          <p:cNvPicPr>
            <a:picLocks noChangeAspect="1"/>
          </p:cNvPicPr>
          <p:nvPr/>
        </p:nvPicPr>
        <p:blipFill>
          <a:blip r:embed="rId3"/>
          <a:stretch>
            <a:fillRect/>
          </a:stretch>
        </p:blipFill>
        <p:spPr>
          <a:xfrm>
            <a:off x="7654608" y="43180"/>
            <a:ext cx="1412875" cy="914400"/>
          </a:xfrm>
          <a:prstGeom prst="rect">
            <a:avLst/>
          </a:prstGeom>
        </p:spPr>
      </p:pic>
    </p:spTree>
  </p:cSld>
  <p:clrMapOvr>
    <a:masterClrMapping/>
  </p:clrMapOvr>
  <p:transition>
    <p:wedge/>
  </p:transition>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TotalTime>
  <Words>264</Words>
  <Application>Microsoft Office PowerPoint</Application>
  <PresentationFormat>On-screen Show (16:9)</PresentationFormat>
  <Paragraphs>49</Paragraphs>
  <Slides>8</Slides>
  <Notes>3</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DIPTIMA SAHOO</dc:creator>
  <cp:lastModifiedBy>DIPTIMA SAHOO</cp:lastModifiedBy>
  <cp:revision>118</cp:revision>
  <dcterms:created xsi:type="dcterms:W3CDTF">2021-04-07T14:08:00Z</dcterms:created>
  <dcterms:modified xsi:type="dcterms:W3CDTF">2022-12-06T13:50:37Z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1033-11.2.0.11042</vt:lpwstr>
  </property>
  <property fmtid="{D5CDD505-2E9C-101B-9397-08002B2CF9AE}" pid="3" name="ICV">
    <vt:lpwstr>EAD0CA5024FE41FA8D2DDA87EC502B79</vt:lpwstr>
  </property>
</Properties>
</file>