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autoCompressPictures="0">
  <p:sldMasterIdLst>
    <p:sldMasterId id="2147483648" r:id="rId1"/>
  </p:sldMasterIdLst>
  <p:notesMasterIdLst>
    <p:notesMasterId r:id="rId11"/>
  </p:notesMasterIdLst>
  <p:sldIdLst>
    <p:sldId id="256" r:id="rId2"/>
    <p:sldId id="297" r:id="rId3"/>
    <p:sldId id="341" r:id="rId4"/>
    <p:sldId id="346" r:id="rId5"/>
    <p:sldId id="345" r:id="rId6"/>
    <p:sldId id="347" r:id="rId7"/>
    <p:sldId id="343" r:id="rId8"/>
    <p:sldId id="260" r:id="rId9"/>
    <p:sldId id="261" r:id="rId10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25E5076-3810-47DD-B79F-674D7AD40C01}" styleName="深色样式 1 - 强调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>
        <p:scale>
          <a:sx n="121" d="100"/>
          <a:sy n="121" d="100"/>
        </p:scale>
        <p:origin x="1541" y="274"/>
      </p:cViewPr>
      <p:guideLst>
        <p:guide orient="horz" pos="1778"/>
        <p:guide pos="2899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●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○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 panose="020B0604020202020204"/>
              <a:buChar char="■"/>
              <a:defRPr sz="1100" b="0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826887939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 panose="020B0604020202020204"/>
      <a:defRPr sz="1400" b="0" i="0" u="none" strike="noStrike" cap="none">
        <a:solidFill>
          <a:srgbClr val="000000"/>
        </a:solidFill>
        <a:latin typeface="Arial" panose="020B0604020202020204"/>
        <a:ea typeface="Arial" panose="020B0604020202020204"/>
        <a:cs typeface="Arial" panose="020B0604020202020204"/>
        <a:sym typeface="Arial" panose="020B0604020202020204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0" name="Google Shape;80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7" name="Google Shape;87;p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8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8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  <p:transition>
    <p:wedg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7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7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  <p:transition>
    <p:wedg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  <p:transition>
    <p:wedg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9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  <p:transition>
    <p:wedg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1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0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  <p:transition>
    <p:wedg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1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1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11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  <p:transition>
    <p:wedg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2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  <p:transition>
    <p:wedg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13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13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1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  <p:transition>
    <p:wedg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14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4" name="Google Shape;34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  <p:transition>
    <p:wedg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15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sp>
        <p:nvSpPr>
          <p:cNvPr id="37" name="Google Shape;37;p15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15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15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  <p:transition>
    <p:wedg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6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Ovr>
    <a:masterClrMapping/>
  </p:clrMapOvr>
  <p:transition>
    <p:wedg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7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 panose="020B0604020202020204"/>
              <a:buNone/>
              <a:defRPr sz="2800" b="0" i="0" u="none" strike="noStrike" cap="none">
                <a:solidFill>
                  <a:schemeClr val="dk1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endParaRPr/>
          </a:p>
        </p:txBody>
      </p:sp>
      <p:sp>
        <p:nvSpPr>
          <p:cNvPr id="7" name="Google Shape;7;p7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 panose="020B0604020202020204"/>
              <a:buChar char="●"/>
              <a:defRPr sz="18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/>
              <a:buChar char="○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/>
              <a:buChar char="■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/>
              <a:buChar char="●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/>
              <a:buChar char="○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/>
              <a:buChar char="■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/>
              <a:buChar char="●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 panose="020B0604020202020204"/>
              <a:buChar char="○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 panose="020B0604020202020204"/>
              <a:buChar char="■"/>
              <a:defRPr sz="14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endParaRPr/>
          </a:p>
        </p:txBody>
      </p:sp>
      <p:sp>
        <p:nvSpPr>
          <p:cNvPr id="8" name="Google Shape;8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 panose="020B0604020202020204"/>
              <a:buNone/>
              <a:defRPr sz="1000" b="0" i="0" u="none" strike="noStrike" cap="none">
                <a:solidFill>
                  <a:schemeClr val="dk2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 lang="en-GB"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wedge/>
  </p:transition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 panose="020B0604020202020204"/>
        <a:defRPr sz="1400" b="0" i="0" u="none" strike="noStrike" cap="none">
          <a:solidFill>
            <a:srgbClr val="000000"/>
          </a:solidFill>
          <a:latin typeface="Arial" panose="020B0604020202020204"/>
          <a:ea typeface="Arial" panose="020B0604020202020204"/>
          <a:cs typeface="Arial" panose="020B0604020202020204"/>
          <a:sym typeface="Arial" panose="020B0604020202020204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"/>
          <p:cNvPicPr preferRelativeResize="0"/>
          <p:nvPr/>
        </p:nvPicPr>
        <p:blipFill rotWithShape="1">
          <a:blip r:embed="rId3"/>
          <a:srcRect/>
          <a:stretch>
            <a:fillRect/>
          </a:stretch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"/>
          <p:cNvSpPr txBox="1"/>
          <p:nvPr/>
        </p:nvSpPr>
        <p:spPr>
          <a:xfrm>
            <a:off x="652780" y="1058545"/>
            <a:ext cx="7390765" cy="172974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lang="en-GB" sz="1800" b="1" i="0" u="none" strike="noStrike" cap="none" dirty="0">
              <a:solidFill>
                <a:srgbClr val="000000"/>
              </a:solidFill>
              <a:latin typeface="Calibri" panose="020F0502020204030204" charset="0"/>
              <a:ea typeface="Arial" panose="020B0604020202020204"/>
              <a:cs typeface="Calibri" panose="020F0502020204030204" charset="0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r>
              <a:rPr lang="en-GB" sz="1800" b="1" dirty="0" smtClean="0">
                <a:latin typeface="Calibri" panose="020F0502020204030204" charset="0"/>
                <a:cs typeface="Calibri" panose="020F0502020204030204" charset="0"/>
                <a:sym typeface="Arial" panose="020B0604020202020204"/>
              </a:rPr>
              <a:t>CLASS </a:t>
            </a:r>
            <a:r>
              <a:rPr lang="en-GB" sz="1800" b="1" dirty="0">
                <a:latin typeface="Calibri" panose="020F0502020204030204" charset="0"/>
                <a:cs typeface="Calibri" panose="020F0502020204030204" charset="0"/>
                <a:sym typeface="Arial" panose="020B0604020202020204"/>
              </a:rPr>
              <a:t>:</a:t>
            </a:r>
            <a:r>
              <a:rPr lang="en-US" altLang="en-GB" sz="1800" b="1" dirty="0">
                <a:latin typeface="Calibri" panose="020F0502020204030204" charset="0"/>
                <a:cs typeface="Calibri" panose="020F0502020204030204" charset="0"/>
                <a:sym typeface="Arial" panose="020B0604020202020204"/>
              </a:rPr>
              <a:t> 5</a:t>
            </a:r>
            <a:endParaRPr sz="1800" b="1" i="0" u="none" strike="noStrike" cap="none" dirty="0">
              <a:solidFill>
                <a:srgbClr val="000000"/>
              </a:solidFill>
              <a:latin typeface="Calibri" panose="020F0502020204030204" charset="0"/>
              <a:ea typeface="Arial" panose="020B0604020202020204"/>
              <a:cs typeface="Calibri" panose="020F0502020204030204" charset="0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r>
              <a:rPr lang="en-GB" sz="1800" b="1" dirty="0">
                <a:latin typeface="Calibri" panose="020F0502020204030204" charset="0"/>
                <a:cs typeface="Calibri" panose="020F0502020204030204" charset="0"/>
                <a:sym typeface="Arial" panose="020B0604020202020204"/>
              </a:rPr>
              <a:t>SUBJECT : </a:t>
            </a:r>
            <a:r>
              <a:rPr lang="en-US" altLang="en-IN" sz="1800" b="1" dirty="0">
                <a:latin typeface="Calibri" panose="020F0502020204030204" charset="0"/>
                <a:cs typeface="Calibri" panose="020F0502020204030204" charset="0"/>
                <a:sym typeface="Arial" panose="020B0604020202020204"/>
              </a:rPr>
              <a:t>SOCIAL SCIENCE</a:t>
            </a:r>
            <a:endParaRPr sz="1800" b="1" i="0" u="none" strike="noStrike" cap="none" dirty="0">
              <a:solidFill>
                <a:srgbClr val="000000"/>
              </a:solidFill>
              <a:latin typeface="Calibri" panose="020F0502020204030204" charset="0"/>
              <a:ea typeface="Arial" panose="020B0604020202020204"/>
              <a:cs typeface="Calibri" panose="020F0502020204030204" charset="0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r>
              <a:rPr lang="en-GB" sz="1800" b="1" dirty="0">
                <a:latin typeface="Calibri" panose="020F0502020204030204" charset="0"/>
                <a:cs typeface="Calibri" panose="020F0502020204030204" charset="0"/>
                <a:sym typeface="Arial" panose="020B0604020202020204"/>
              </a:rPr>
              <a:t>CHAPTER NUMBER:</a:t>
            </a:r>
            <a:r>
              <a:rPr lang="en-US" altLang="en-GB" sz="1800" b="1" dirty="0">
                <a:latin typeface="Calibri" panose="020F0502020204030204" charset="0"/>
                <a:cs typeface="Calibri" panose="020F0502020204030204" charset="0"/>
                <a:sym typeface="Arial" panose="020B0604020202020204"/>
              </a:rPr>
              <a:t> </a:t>
            </a:r>
            <a:r>
              <a:rPr lang="en-IN" altLang="en-US" sz="1800" b="1" dirty="0" smtClean="0">
                <a:latin typeface="Calibri" panose="020F0502020204030204" charset="0"/>
                <a:cs typeface="Calibri" panose="020F0502020204030204" charset="0"/>
                <a:sym typeface="Arial" panose="020B0604020202020204"/>
              </a:rPr>
              <a:t>4,5 &amp; 6</a:t>
            </a:r>
            <a:endParaRPr sz="1800" b="1" i="0" u="none" strike="noStrike" cap="none" dirty="0">
              <a:solidFill>
                <a:srgbClr val="000000"/>
              </a:solidFill>
              <a:latin typeface="Calibri" panose="020F0502020204030204" charset="0"/>
              <a:ea typeface="Arial" panose="020B0604020202020204"/>
              <a:cs typeface="Calibri" panose="020F0502020204030204" charset="0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r>
              <a:rPr lang="en-GB" sz="1800" b="1" dirty="0">
                <a:latin typeface="Calibri" panose="020F0502020204030204" charset="0"/>
                <a:cs typeface="Calibri" panose="020F0502020204030204" charset="0"/>
                <a:sym typeface="Arial" panose="020B0604020202020204"/>
              </a:rPr>
              <a:t>CHAPTER NAME :</a:t>
            </a:r>
            <a:r>
              <a:rPr lang="en-US" altLang="en-GB" sz="1800" b="1" dirty="0">
                <a:latin typeface="Calibri" panose="020F0502020204030204" charset="0"/>
                <a:cs typeface="Calibri" panose="020F0502020204030204" charset="0"/>
                <a:sym typeface="Arial" panose="020B0604020202020204"/>
              </a:rPr>
              <a:t> </a:t>
            </a:r>
            <a:r>
              <a:rPr lang="en-US" altLang="en-GB" sz="1800" b="1" dirty="0" smtClean="0">
                <a:latin typeface="Calibri" panose="020F0502020204030204" charset="0"/>
                <a:cs typeface="Calibri" panose="020F0502020204030204" charset="0"/>
                <a:sym typeface="Arial" panose="020B0604020202020204"/>
              </a:rPr>
              <a:t>CLIMATE, DRC &amp; GREENLAND</a:t>
            </a:r>
            <a:endParaRPr lang="en-US" altLang="en-GB" sz="1800" b="1" i="0" u="none" strike="noStrike" cap="none" dirty="0">
              <a:solidFill>
                <a:srgbClr val="000000"/>
              </a:solidFill>
              <a:latin typeface="Calibri" panose="020F0502020204030204" charset="0"/>
              <a:ea typeface="Arial" panose="020B0604020202020204"/>
              <a:cs typeface="Calibri" panose="020F0502020204030204" charset="0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r>
              <a:rPr lang="en-GB" sz="1800" b="1" i="0" u="none" strike="noStrike" cap="none" dirty="0">
                <a:solidFill>
                  <a:srgbClr val="000000"/>
                </a:solidFill>
                <a:latin typeface="Calibri" panose="020F0502020204030204" charset="0"/>
                <a:ea typeface="Arial" panose="020B0604020202020204"/>
                <a:cs typeface="Calibri" panose="020F0502020204030204" charset="0"/>
                <a:sym typeface="Arial" panose="020B0604020202020204"/>
              </a:rPr>
              <a:t>SUBTOPIC :</a:t>
            </a:r>
            <a:r>
              <a:rPr lang="en-US" altLang="en-GB" sz="1800" b="1" i="0" u="none" strike="noStrike" cap="none" dirty="0">
                <a:solidFill>
                  <a:srgbClr val="000000"/>
                </a:solidFill>
                <a:latin typeface="Calibri" panose="020F0502020204030204" charset="0"/>
                <a:ea typeface="Arial" panose="020B0604020202020204"/>
                <a:cs typeface="Calibri" panose="020F0502020204030204" charset="0"/>
                <a:sym typeface="Arial" panose="020B0604020202020204"/>
              </a:rPr>
              <a:t> </a:t>
            </a:r>
            <a:r>
              <a:rPr lang="en-US" altLang="en-GB" sz="1800" b="1" i="0" u="none" strike="noStrike" cap="none" dirty="0" smtClean="0">
                <a:solidFill>
                  <a:srgbClr val="000000"/>
                </a:solidFill>
                <a:latin typeface="Calibri" panose="020F0502020204030204" charset="0"/>
                <a:ea typeface="Arial" panose="020B0604020202020204"/>
                <a:cs typeface="Calibri" panose="020F0502020204030204" charset="0"/>
                <a:sym typeface="Arial" panose="020B0604020202020204"/>
              </a:rPr>
              <a:t>REVISION 1</a:t>
            </a:r>
            <a:endParaRPr lang="en-US" altLang="en-IN" sz="1800" b="1" i="0" u="none" strike="noStrike" cap="none" dirty="0">
              <a:solidFill>
                <a:srgbClr val="000000"/>
              </a:solidFill>
              <a:latin typeface="Calibri" panose="020F0502020204030204" charset="0"/>
              <a:ea typeface="Arial" panose="020B0604020202020204"/>
              <a:cs typeface="Calibri" panose="020F0502020204030204" charset="0"/>
              <a:sym typeface="Arial" panose="020B0604020202020204"/>
            </a:endParaRPr>
          </a:p>
        </p:txBody>
      </p:sp>
      <p:pic>
        <p:nvPicPr>
          <p:cNvPr id="3" name="Picture 2" descr="odm group logo_final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654608" y="43180"/>
            <a:ext cx="1412875" cy="914400"/>
          </a:xfrm>
          <a:prstGeom prst="rect">
            <a:avLst/>
          </a:prstGeom>
        </p:spPr>
      </p:pic>
    </p:spTree>
  </p:cSld>
  <p:clrMapOvr>
    <a:masterClrMapping/>
  </p:clrMapOvr>
  <p:transition>
    <p:wedg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/>
          <p:nvPr/>
        </p:nvSpPr>
        <p:spPr>
          <a:xfrm>
            <a:off x="372745" y="1323340"/>
            <a:ext cx="3864610" cy="398780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</a:bodyPr>
          <a:lstStyle/>
          <a:p>
            <a:r>
              <a:rPr lang="en-US" sz="2000" b="1"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Calibri" panose="020F0502020204030204" charset="0"/>
                <a:cs typeface="Calibri" panose="020F0502020204030204" charset="0"/>
              </a:rPr>
              <a:t>LEARNING OBJECTIVES:</a:t>
            </a:r>
          </a:p>
        </p:txBody>
      </p:sp>
      <p:sp>
        <p:nvSpPr>
          <p:cNvPr id="2" name="Text Box 1"/>
          <p:cNvSpPr txBox="1"/>
          <p:nvPr/>
        </p:nvSpPr>
        <p:spPr>
          <a:xfrm>
            <a:off x="372745" y="2034540"/>
            <a:ext cx="7522626" cy="1015663"/>
          </a:xfrm>
          <a:prstGeom prst="rect">
            <a:avLst/>
          </a:prstGeom>
          <a:noFill/>
          <a:ln w="9525">
            <a:noFill/>
          </a:ln>
        </p:spPr>
        <p:txBody>
          <a:bodyPr wrap="square">
            <a:spAutoFit/>
          </a:bodyPr>
          <a:lstStyle/>
          <a:p>
            <a:pPr marL="0" indent="0"/>
            <a:r>
              <a:rPr sz="2000" b="1" dirty="0">
                <a:latin typeface="Calibri" panose="020F0502020204030204" charset="0"/>
                <a:ea typeface="Calibri" panose="020F0502020204030204"/>
                <a:cs typeface="Calibri" panose="020F0502020204030204" charset="0"/>
                <a:sym typeface="Calibri" panose="020F0502020204030204"/>
              </a:rPr>
              <a:t>To enable the learner to know about: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>
                <a:latin typeface="Calibri" panose="020F0502020204030204" charset="0"/>
                <a:ea typeface="SimSun" panose="02010600030101010101" pitchFamily="2" charset="-122"/>
                <a:cs typeface="Calibri" panose="020F0502020204030204" charset="0"/>
              </a:rPr>
              <a:t>T</a:t>
            </a:r>
            <a:r>
              <a:rPr lang="en-US" sz="2000" b="1" dirty="0" smtClean="0">
                <a:solidFill>
                  <a:srgbClr val="000000"/>
                </a:solidFill>
                <a:latin typeface="Calibri" panose="020F0502020204030204" charset="0"/>
                <a:ea typeface="SimSun" panose="02010600030101010101" pitchFamily="2" charset="-122"/>
                <a:cs typeface="Calibri" panose="020F0502020204030204" charset="0"/>
              </a:rPr>
              <a:t>heir </a:t>
            </a:r>
            <a:r>
              <a:rPr lang="en-US" sz="2000" b="1" dirty="0">
                <a:solidFill>
                  <a:srgbClr val="000000"/>
                </a:solidFill>
                <a:latin typeface="Calibri" panose="020F0502020204030204" charset="0"/>
                <a:ea typeface="SimSun" panose="02010600030101010101" pitchFamily="2" charset="-122"/>
                <a:cs typeface="Calibri" panose="020F0502020204030204" charset="0"/>
              </a:rPr>
              <a:t>talent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b="1" dirty="0" smtClean="0">
                <a:solidFill>
                  <a:srgbClr val="000000"/>
                </a:solidFill>
                <a:latin typeface="Calibri" panose="020F0502020204030204" charset="0"/>
                <a:ea typeface="SimSun" panose="02010600030101010101" pitchFamily="2" charset="-122"/>
                <a:cs typeface="Calibri" panose="020F0502020204030204" charset="0"/>
              </a:rPr>
              <a:t>Their confidence to attempt any related question in the exam.</a:t>
            </a:r>
            <a:endParaRPr lang="en-US" sz="2000" b="1" dirty="0">
              <a:solidFill>
                <a:srgbClr val="000000"/>
              </a:solidFill>
              <a:latin typeface="Calibri" panose="020F0502020204030204" charset="0"/>
              <a:ea typeface="SimSun" panose="02010600030101010101" pitchFamily="2" charset="-122"/>
              <a:cs typeface="Calibri" panose="020F0502020204030204" charset="0"/>
            </a:endParaRPr>
          </a:p>
        </p:txBody>
      </p:sp>
      <p:pic>
        <p:nvPicPr>
          <p:cNvPr id="4" name="Picture 3" descr="odm group logo_fina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54608" y="43180"/>
            <a:ext cx="1412875" cy="914400"/>
          </a:xfrm>
          <a:prstGeom prst="rect">
            <a:avLst/>
          </a:prstGeom>
        </p:spPr>
      </p:pic>
    </p:spTree>
  </p:cSld>
  <p:clrMapOvr>
    <a:masterClrMapping/>
  </p:clrMapOvr>
  <p:transition>
    <p:wedg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odm group logo_fina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54608" y="43180"/>
            <a:ext cx="1412875" cy="9144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71123" y="489957"/>
            <a:ext cx="15891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u="sng" dirty="0" smtClean="0">
                <a:latin typeface="Calibri" pitchFamily="34" charset="0"/>
                <a:cs typeface="Calibri" pitchFamily="34" charset="0"/>
              </a:rPr>
              <a:t>REVISION 1</a:t>
            </a:r>
            <a:endParaRPr lang="en-US" sz="1800" b="1" u="sng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75733" y="974026"/>
            <a:ext cx="8891750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lphaUcPeriod"/>
            </a:pPr>
            <a:r>
              <a:rPr lang="en-US" sz="2000" b="1" u="sng" dirty="0" smtClean="0">
                <a:latin typeface="Calibri" pitchFamily="34" charset="0"/>
                <a:cs typeface="Calibri" pitchFamily="34" charset="0"/>
              </a:rPr>
              <a:t>Choose </a:t>
            </a:r>
            <a:r>
              <a:rPr lang="en-US" sz="2000" b="1" u="sng" dirty="0">
                <a:latin typeface="Calibri" pitchFamily="34" charset="0"/>
                <a:cs typeface="Calibri" pitchFamily="34" charset="0"/>
              </a:rPr>
              <a:t>the correct answer</a:t>
            </a:r>
            <a:r>
              <a:rPr lang="en-US" sz="2000" b="1" u="sng" dirty="0" smtClean="0">
                <a:latin typeface="Calibri" pitchFamily="34" charset="0"/>
                <a:cs typeface="Calibri" pitchFamily="34" charset="0"/>
              </a:rPr>
              <a:t>:</a:t>
            </a:r>
          </a:p>
          <a:p>
            <a:r>
              <a:rPr lang="en-US" sz="2000" b="1" dirty="0">
                <a:latin typeface="Calibri" pitchFamily="34" charset="0"/>
                <a:cs typeface="Calibri" pitchFamily="34" charset="0"/>
              </a:rPr>
              <a:t>1</a:t>
            </a:r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. The scientific study of weather and climatic conditions is called</a:t>
            </a:r>
          </a:p>
          <a:p>
            <a:pPr marL="342900" indent="-342900">
              <a:buAutoNum type="alphaLcPeriod"/>
            </a:pPr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Meteorology</a:t>
            </a:r>
          </a:p>
          <a:p>
            <a:pPr marL="342900" indent="-342900">
              <a:buAutoNum type="alphaLcPeriod"/>
            </a:pPr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Biology</a:t>
            </a:r>
          </a:p>
          <a:p>
            <a:pPr marL="342900" indent="-342900">
              <a:buAutoNum type="alphaLcPeriod"/>
            </a:pPr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Psychology</a:t>
            </a:r>
          </a:p>
          <a:p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2. </a:t>
            </a:r>
            <a:r>
              <a:rPr lang="en-IN" sz="2000" b="1" dirty="0" smtClean="0">
                <a:latin typeface="Calibri" pitchFamily="34" charset="0"/>
                <a:cs typeface="Calibri" pitchFamily="34" charset="0"/>
              </a:rPr>
              <a:t>Zambia </a:t>
            </a:r>
            <a:r>
              <a:rPr lang="en-IN" sz="2000" b="1" dirty="0">
                <a:latin typeface="Calibri" pitchFamily="34" charset="0"/>
                <a:cs typeface="Calibri" pitchFamily="34" charset="0"/>
              </a:rPr>
              <a:t>and Angola lie to the ________of the DRC:</a:t>
            </a:r>
            <a:endParaRPr lang="en-US" sz="2000" b="1" dirty="0">
              <a:latin typeface="Calibri" pitchFamily="34" charset="0"/>
              <a:cs typeface="Calibri" pitchFamily="34" charset="0"/>
            </a:endParaRPr>
          </a:p>
          <a:p>
            <a:r>
              <a:rPr lang="en-IN" sz="2000" b="1" dirty="0" smtClean="0">
                <a:latin typeface="Calibri" pitchFamily="34" charset="0"/>
                <a:cs typeface="Calibri" pitchFamily="34" charset="0"/>
              </a:rPr>
              <a:t>a. </a:t>
            </a:r>
            <a:r>
              <a:rPr lang="en-IN" sz="2000" b="1" dirty="0">
                <a:latin typeface="Calibri" pitchFamily="34" charset="0"/>
                <a:cs typeface="Calibri" pitchFamily="34" charset="0"/>
              </a:rPr>
              <a:t>north</a:t>
            </a:r>
            <a:endParaRPr lang="en-US" sz="2000" b="1" dirty="0">
              <a:latin typeface="Calibri" pitchFamily="34" charset="0"/>
              <a:cs typeface="Calibri" pitchFamily="34" charset="0"/>
            </a:endParaRPr>
          </a:p>
          <a:p>
            <a:r>
              <a:rPr lang="en-IN" sz="2000" b="1" dirty="0" smtClean="0">
                <a:latin typeface="Calibri" pitchFamily="34" charset="0"/>
                <a:cs typeface="Calibri" pitchFamily="34" charset="0"/>
              </a:rPr>
              <a:t>b. </a:t>
            </a:r>
            <a:r>
              <a:rPr lang="en-IN" sz="2000" b="1" dirty="0">
                <a:latin typeface="Calibri" pitchFamily="34" charset="0"/>
                <a:cs typeface="Calibri" pitchFamily="34" charset="0"/>
              </a:rPr>
              <a:t>south</a:t>
            </a:r>
            <a:endParaRPr lang="en-US" sz="2000" b="1" dirty="0">
              <a:latin typeface="Calibri" pitchFamily="34" charset="0"/>
              <a:cs typeface="Calibri" pitchFamily="34" charset="0"/>
            </a:endParaRPr>
          </a:p>
          <a:p>
            <a:r>
              <a:rPr lang="en-IN" sz="2000" b="1" dirty="0" smtClean="0">
                <a:latin typeface="Calibri" pitchFamily="34" charset="0"/>
                <a:cs typeface="Calibri" pitchFamily="34" charset="0"/>
              </a:rPr>
              <a:t>c. east</a:t>
            </a:r>
            <a:endParaRPr lang="en-US" sz="2000" b="1" dirty="0">
              <a:latin typeface="Calibri" pitchFamily="34" charset="0"/>
              <a:cs typeface="Calibri" pitchFamily="34" charset="0"/>
            </a:endParaRPr>
          </a:p>
        </p:txBody>
      </p:sp>
    </p:spTree>
  </p:cSld>
  <p:clrMapOvr>
    <a:masterClrMapping/>
  </p:clrMapOvr>
  <p:transition>
    <p:wedg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odm group logo_fina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54608" y="43180"/>
            <a:ext cx="1412875" cy="9144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95037" y="807199"/>
            <a:ext cx="8497614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b="1" dirty="0">
                <a:latin typeface="Calibri" pitchFamily="34" charset="0"/>
                <a:cs typeface="Calibri" pitchFamily="34" charset="0"/>
              </a:rPr>
              <a:t>B. </a:t>
            </a:r>
            <a:r>
              <a:rPr lang="en-US" sz="2000" b="1" u="sng" dirty="0">
                <a:latin typeface="Calibri" pitchFamily="34" charset="0"/>
                <a:cs typeface="Calibri" pitchFamily="34" charset="0"/>
              </a:rPr>
              <a:t>Fill in the blanks:</a:t>
            </a:r>
          </a:p>
          <a:p>
            <a:pPr marL="342900" indent="-342900">
              <a:buAutoNum type="arabicPeriod"/>
            </a:pPr>
            <a:r>
              <a:rPr lang="en-US" sz="2000" b="1" dirty="0">
                <a:latin typeface="Calibri" pitchFamily="34" charset="0"/>
                <a:cs typeface="Calibri" pitchFamily="34" charset="0"/>
              </a:rPr>
              <a:t>The heat zone within which the Equator lies in the ______ zone.</a:t>
            </a:r>
          </a:p>
          <a:p>
            <a:pPr marL="342900" indent="-342900">
              <a:buAutoNum type="arabicPeriod"/>
            </a:pPr>
            <a:r>
              <a:rPr lang="en-IN" sz="2000" b="1" dirty="0">
                <a:latin typeface="Calibri" pitchFamily="34" charset="0"/>
                <a:cs typeface="Calibri" pitchFamily="34" charset="0"/>
              </a:rPr>
              <a:t>The main occupation of the people of Congo is _______.</a:t>
            </a:r>
          </a:p>
          <a:p>
            <a:pPr marL="342900" indent="-342900">
              <a:buFont typeface="Arial" panose="020B0604020202020204"/>
              <a:buAutoNum type="arabicPeriod"/>
            </a:pPr>
            <a:r>
              <a:rPr lang="en-IN" sz="2000" b="1" u="sng" dirty="0">
                <a:latin typeface="Calibri" pitchFamily="34" charset="0"/>
                <a:cs typeface="Calibri" pitchFamily="34" charset="0"/>
              </a:rPr>
              <a:t>______ </a:t>
            </a:r>
            <a:r>
              <a:rPr lang="en-IN" sz="2000" b="1" dirty="0">
                <a:latin typeface="Calibri" pitchFamily="34" charset="0"/>
                <a:cs typeface="Calibri" pitchFamily="34" charset="0"/>
              </a:rPr>
              <a:t>climate is found along coastal Greenland</a:t>
            </a:r>
            <a:r>
              <a:rPr lang="en-IN" sz="2000" b="1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r>
              <a:rPr lang="en-IN" sz="2000" b="1" dirty="0">
                <a:latin typeface="Calibri" pitchFamily="34" charset="0"/>
                <a:cs typeface="Calibri" pitchFamily="34" charset="0"/>
              </a:rPr>
              <a:t>C. Answer the following questions in one or two sentences: </a:t>
            </a:r>
            <a:br>
              <a:rPr lang="en-IN" sz="2000" b="1" dirty="0">
                <a:latin typeface="Calibri" pitchFamily="34" charset="0"/>
                <a:cs typeface="Calibri" pitchFamily="34" charset="0"/>
              </a:rPr>
            </a:br>
            <a:r>
              <a:rPr lang="en-IN" sz="2000" b="1" dirty="0">
                <a:latin typeface="Calibri" pitchFamily="34" charset="0"/>
                <a:cs typeface="Calibri" pitchFamily="34" charset="0"/>
              </a:rPr>
              <a:t>1. Write the names of all the neighbouring countries of DRC along with its direction.</a:t>
            </a:r>
            <a:br>
              <a:rPr lang="en-IN" sz="2000" b="1" dirty="0">
                <a:latin typeface="Calibri" pitchFamily="34" charset="0"/>
                <a:cs typeface="Calibri" pitchFamily="34" charset="0"/>
              </a:rPr>
            </a:br>
            <a:r>
              <a:rPr lang="en-IN" sz="2000" b="1" dirty="0">
                <a:latin typeface="Calibri" pitchFamily="34" charset="0"/>
                <a:cs typeface="Calibri" pitchFamily="34" charset="0"/>
              </a:rPr>
              <a:t>2. Between what latitudes would we find the polar type of climate?</a:t>
            </a:r>
          </a:p>
          <a:p>
            <a:r>
              <a:rPr lang="en-IN" sz="2000" b="1" dirty="0">
                <a:latin typeface="Calibri" pitchFamily="34" charset="0"/>
                <a:cs typeface="Calibri" pitchFamily="34" charset="0"/>
              </a:rPr>
              <a:t>D. Answer the following questions in four or five sentences:                                                </a:t>
            </a:r>
            <a:r>
              <a:rPr lang="en-US" sz="2000" b="1" dirty="0">
                <a:latin typeface="Calibri" pitchFamily="34" charset="0"/>
                <a:cs typeface="Calibri" pitchFamily="34" charset="0"/>
              </a:rPr>
              <a:t/>
            </a:r>
            <a:br>
              <a:rPr lang="en-US" sz="2000" b="1" dirty="0">
                <a:latin typeface="Calibri" pitchFamily="34" charset="0"/>
                <a:cs typeface="Calibri" pitchFamily="34" charset="0"/>
              </a:rPr>
            </a:br>
            <a:r>
              <a:rPr lang="en-IN" sz="2000" b="1" dirty="0">
                <a:latin typeface="Calibri" pitchFamily="34" charset="0"/>
                <a:cs typeface="Calibri" pitchFamily="34" charset="0"/>
              </a:rPr>
              <a:t>1.  Describe the way the pygmies live</a:t>
            </a:r>
            <a:r>
              <a:rPr lang="en-IN" sz="2000" b="1" dirty="0" smtClean="0">
                <a:latin typeface="Calibri" pitchFamily="34" charset="0"/>
                <a:cs typeface="Calibri" pitchFamily="34" charset="0"/>
              </a:rPr>
              <a:t>.</a:t>
            </a:r>
            <a:endParaRPr lang="en-US" sz="2000" b="1" dirty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0641067"/>
      </p:ext>
    </p:extLst>
  </p:cSld>
  <p:clrMapOvr>
    <a:masterClrMapping/>
  </p:clrMapOvr>
  <p:transition>
    <p:wedg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odm group logo_fina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54608" y="43180"/>
            <a:ext cx="1412875" cy="914400"/>
          </a:xfrm>
          <a:prstGeom prst="rect">
            <a:avLst/>
          </a:prstGeom>
        </p:spPr>
      </p:pic>
      <p:sp>
        <p:nvSpPr>
          <p:cNvPr id="2" name="TextBox 1"/>
          <p:cNvSpPr txBox="1"/>
          <p:nvPr/>
        </p:nvSpPr>
        <p:spPr>
          <a:xfrm>
            <a:off x="3071122" y="311597"/>
            <a:ext cx="2408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b="1" u="sng" dirty="0" smtClean="0">
                <a:latin typeface="Calibri" pitchFamily="34" charset="0"/>
                <a:cs typeface="Calibri" pitchFamily="34" charset="0"/>
              </a:rPr>
              <a:t>REVISION 1 </a:t>
            </a:r>
            <a:r>
              <a:rPr lang="en-US" sz="1800" b="1" dirty="0" smtClean="0">
                <a:latin typeface="Calibri" pitchFamily="34" charset="0"/>
                <a:cs typeface="Calibri" pitchFamily="34" charset="0"/>
              </a:rPr>
              <a:t>(Answers)</a:t>
            </a:r>
            <a:endParaRPr lang="en-US" sz="1800" b="1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6659" y="613347"/>
            <a:ext cx="8002577" cy="4093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u="sng" dirty="0" smtClean="0">
                <a:latin typeface="Calibri" pitchFamily="34" charset="0"/>
                <a:cs typeface="Calibri" pitchFamily="34" charset="0"/>
              </a:rPr>
              <a:t>A. Choose </a:t>
            </a:r>
            <a:r>
              <a:rPr lang="en-US" sz="2000" b="1" u="sng" dirty="0">
                <a:latin typeface="Calibri" pitchFamily="34" charset="0"/>
                <a:cs typeface="Calibri" pitchFamily="34" charset="0"/>
              </a:rPr>
              <a:t>the correct answer:</a:t>
            </a:r>
          </a:p>
          <a:p>
            <a:r>
              <a:rPr lang="en-US" sz="2000" b="1" dirty="0">
                <a:latin typeface="Calibri" pitchFamily="34" charset="0"/>
                <a:cs typeface="Calibri" pitchFamily="34" charset="0"/>
              </a:rPr>
              <a:t>1</a:t>
            </a:r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. The scientific study of weather and climatic conditions is called</a:t>
            </a:r>
          </a:p>
          <a:p>
            <a:pPr marL="342900" indent="-342900">
              <a:buAutoNum type="alphaLcPeriod"/>
            </a:pPr>
            <a:r>
              <a:rPr lang="en-US" sz="20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Meteorology</a:t>
            </a:r>
          </a:p>
          <a:p>
            <a:pPr marL="342900" indent="-342900">
              <a:buAutoNum type="alphaLcPeriod"/>
            </a:pPr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Biology</a:t>
            </a:r>
          </a:p>
          <a:p>
            <a:pPr marL="342900" indent="-342900">
              <a:buAutoNum type="alphaLcPeriod"/>
            </a:pPr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Psychology</a:t>
            </a:r>
          </a:p>
          <a:p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2. </a:t>
            </a:r>
            <a:r>
              <a:rPr lang="en-IN" sz="2000" b="1" dirty="0" smtClean="0">
                <a:latin typeface="Calibri" pitchFamily="34" charset="0"/>
                <a:cs typeface="Calibri" pitchFamily="34" charset="0"/>
              </a:rPr>
              <a:t>Zambia and Angola lie to the ________of the DRC:</a:t>
            </a:r>
            <a:endParaRPr lang="en-US" sz="20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IN" sz="2000" b="1" dirty="0" smtClean="0">
                <a:latin typeface="Calibri" pitchFamily="34" charset="0"/>
                <a:cs typeface="Calibri" pitchFamily="34" charset="0"/>
              </a:rPr>
              <a:t>a</a:t>
            </a:r>
            <a:r>
              <a:rPr lang="en-IN" sz="2000" b="1" dirty="0">
                <a:latin typeface="Calibri" pitchFamily="34" charset="0"/>
                <a:cs typeface="Calibri" pitchFamily="34" charset="0"/>
              </a:rPr>
              <a:t>. north</a:t>
            </a:r>
            <a:endParaRPr lang="en-US" sz="2000" b="1" dirty="0">
              <a:latin typeface="Calibri" pitchFamily="34" charset="0"/>
              <a:cs typeface="Calibri" pitchFamily="34" charset="0"/>
            </a:endParaRPr>
          </a:p>
          <a:p>
            <a:r>
              <a:rPr lang="en-IN" sz="20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b. south</a:t>
            </a:r>
            <a:endParaRPr lang="en-US" sz="20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en-IN" sz="2000" b="1" dirty="0">
                <a:latin typeface="Calibri" pitchFamily="34" charset="0"/>
                <a:cs typeface="Calibri" pitchFamily="34" charset="0"/>
              </a:rPr>
              <a:t>c. </a:t>
            </a:r>
            <a:r>
              <a:rPr lang="en-IN" sz="2000" b="1" dirty="0" smtClean="0">
                <a:latin typeface="Calibri" pitchFamily="34" charset="0"/>
                <a:cs typeface="Calibri" pitchFamily="34" charset="0"/>
              </a:rPr>
              <a:t>east</a:t>
            </a:r>
            <a:endParaRPr lang="en-US" sz="2000" b="1" dirty="0" smtClean="0">
              <a:latin typeface="Calibri" pitchFamily="34" charset="0"/>
              <a:cs typeface="Calibri" pitchFamily="34" charset="0"/>
            </a:endParaRPr>
          </a:p>
          <a:p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B</a:t>
            </a:r>
            <a:r>
              <a:rPr lang="en-US" sz="2000" b="1" dirty="0">
                <a:latin typeface="Calibri" pitchFamily="34" charset="0"/>
                <a:cs typeface="Calibri" pitchFamily="34" charset="0"/>
              </a:rPr>
              <a:t>. </a:t>
            </a:r>
            <a:r>
              <a:rPr lang="en-US" sz="2000" b="1" u="sng" dirty="0">
                <a:latin typeface="Calibri" pitchFamily="34" charset="0"/>
                <a:cs typeface="Calibri" pitchFamily="34" charset="0"/>
              </a:rPr>
              <a:t>Fill in the blanks:</a:t>
            </a:r>
          </a:p>
          <a:p>
            <a:pPr marL="342900" indent="-342900">
              <a:buAutoNum type="arabicPeriod"/>
            </a:pPr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The </a:t>
            </a:r>
            <a:r>
              <a:rPr lang="en-US" sz="2000" b="1" dirty="0">
                <a:latin typeface="Calibri" pitchFamily="34" charset="0"/>
                <a:cs typeface="Calibri" pitchFamily="34" charset="0"/>
              </a:rPr>
              <a:t>heat zone within which the Equator lies in the </a:t>
            </a:r>
            <a:r>
              <a:rPr lang="en-US" sz="2000" b="1" u="sng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Torrid</a:t>
            </a:r>
            <a:r>
              <a:rPr lang="en-US" sz="2000" b="1" dirty="0">
                <a:latin typeface="Calibri" pitchFamily="34" charset="0"/>
                <a:cs typeface="Calibri" pitchFamily="34" charset="0"/>
              </a:rPr>
              <a:t> zone</a:t>
            </a:r>
            <a:r>
              <a:rPr lang="en-US" sz="2000" b="1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342900" indent="-342900">
              <a:buAutoNum type="arabicPeriod"/>
            </a:pPr>
            <a:r>
              <a:rPr lang="en-IN" sz="2000" b="1" dirty="0">
                <a:latin typeface="Calibri" pitchFamily="34" charset="0"/>
                <a:cs typeface="Calibri" pitchFamily="34" charset="0"/>
              </a:rPr>
              <a:t>The main occupation of the people of Congo is </a:t>
            </a:r>
            <a:r>
              <a:rPr lang="en-IN" sz="2000" b="1" u="sng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agriculture</a:t>
            </a:r>
            <a:r>
              <a:rPr lang="en-IN" sz="2000" b="1" dirty="0" smtClean="0">
                <a:latin typeface="Calibri" pitchFamily="34" charset="0"/>
                <a:cs typeface="Calibri" pitchFamily="34" charset="0"/>
              </a:rPr>
              <a:t>.</a:t>
            </a:r>
            <a:endParaRPr lang="en-IN" sz="2000" b="1" dirty="0">
              <a:latin typeface="Calibri" pitchFamily="34" charset="0"/>
              <a:cs typeface="Calibri" pitchFamily="34" charset="0"/>
            </a:endParaRPr>
          </a:p>
          <a:p>
            <a:pPr marL="342900" indent="-342900">
              <a:buFont typeface="Arial" panose="020B0604020202020204"/>
              <a:buAutoNum type="arabicPeriod"/>
            </a:pPr>
            <a:r>
              <a:rPr lang="en-IN" sz="2000" b="1" u="sng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Tundra </a:t>
            </a:r>
            <a:r>
              <a:rPr lang="en-IN" sz="2000" b="1" dirty="0" smtClean="0">
                <a:latin typeface="Calibri" pitchFamily="34" charset="0"/>
                <a:cs typeface="Calibri" pitchFamily="34" charset="0"/>
              </a:rPr>
              <a:t>climate </a:t>
            </a:r>
            <a:r>
              <a:rPr lang="en-IN" sz="2000" b="1" dirty="0">
                <a:latin typeface="Calibri" pitchFamily="34" charset="0"/>
                <a:cs typeface="Calibri" pitchFamily="34" charset="0"/>
              </a:rPr>
              <a:t>is found along coastal Greenland</a:t>
            </a:r>
            <a:r>
              <a:rPr lang="en-IN" sz="2000" b="1" dirty="0" smtClean="0">
                <a:latin typeface="Calibri" pitchFamily="34" charset="0"/>
                <a:cs typeface="Calibri" pitchFamily="34" charset="0"/>
              </a:rPr>
              <a:t>.</a:t>
            </a:r>
            <a:endParaRPr lang="en-US" sz="2000" b="1" dirty="0" smtClean="0"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859363"/>
      </p:ext>
    </p:extLst>
  </p:cSld>
  <p:clrMapOvr>
    <a:masterClrMapping/>
  </p:clrMapOvr>
  <p:transition>
    <p:wedg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odm group logo_fina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54608" y="43180"/>
            <a:ext cx="1412875" cy="9144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323643" y="862920"/>
            <a:ext cx="7330965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2000" b="1" dirty="0">
                <a:latin typeface="Calibri" pitchFamily="34" charset="0"/>
                <a:cs typeface="Calibri" pitchFamily="34" charset="0"/>
              </a:rPr>
              <a:t>C. Answer the following questions </a:t>
            </a:r>
            <a:r>
              <a:rPr lang="en-IN" sz="2000" b="1" dirty="0" smtClean="0">
                <a:latin typeface="Calibri" pitchFamily="34" charset="0"/>
                <a:cs typeface="Calibri" pitchFamily="34" charset="0"/>
              </a:rPr>
              <a:t>: </a:t>
            </a:r>
            <a:r>
              <a:rPr lang="en-IN" sz="2000" b="1" dirty="0">
                <a:latin typeface="Calibri" pitchFamily="34" charset="0"/>
                <a:cs typeface="Calibri" pitchFamily="34" charset="0"/>
              </a:rPr>
              <a:t/>
            </a:r>
            <a:br>
              <a:rPr lang="en-IN" sz="2000" b="1" dirty="0">
                <a:latin typeface="Calibri" pitchFamily="34" charset="0"/>
                <a:cs typeface="Calibri" pitchFamily="34" charset="0"/>
              </a:rPr>
            </a:br>
            <a:r>
              <a:rPr lang="en-IN" sz="20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1. Write the names of all the neighbouring countries of DRC along with its direction.</a:t>
            </a:r>
          </a:p>
          <a:p>
            <a:r>
              <a:rPr lang="en-IN" sz="20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Ans. </a:t>
            </a:r>
            <a:r>
              <a:rPr lang="en-US" sz="2000" b="1" dirty="0">
                <a:latin typeface="Calibri" pitchFamily="34" charset="0"/>
                <a:cs typeface="Calibri" pitchFamily="34" charset="0"/>
              </a:rPr>
              <a:t>The DRC shares its boundaries with countries-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2000" b="1" dirty="0">
                <a:latin typeface="Calibri" pitchFamily="34" charset="0"/>
                <a:cs typeface="Calibri" pitchFamily="34" charset="0"/>
              </a:rPr>
              <a:t>Uganda, Rwanda, Burundi, and Tanzania in the east.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2000" b="1" dirty="0">
                <a:latin typeface="Calibri" pitchFamily="34" charset="0"/>
                <a:cs typeface="Calibri" pitchFamily="34" charset="0"/>
              </a:rPr>
              <a:t>Republic of Congo in the west</a:t>
            </a:r>
          </a:p>
          <a:p>
            <a:pPr marL="285750" lvl="0" indent="-285750">
              <a:buFont typeface="Arial" pitchFamily="34" charset="0"/>
              <a:buChar char="•"/>
            </a:pPr>
            <a:r>
              <a:rPr lang="en-US" sz="2000" b="1" dirty="0">
                <a:latin typeface="Calibri" pitchFamily="34" charset="0"/>
                <a:cs typeface="Calibri" pitchFamily="34" charset="0"/>
              </a:rPr>
              <a:t>Central African Republic and South Sudan in the north.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en-US" sz="2000" b="1" dirty="0">
                <a:latin typeface="Calibri" pitchFamily="34" charset="0"/>
                <a:cs typeface="Calibri" pitchFamily="34" charset="0"/>
              </a:rPr>
              <a:t>Zambia and Angola in the south.</a:t>
            </a:r>
            <a:endParaRPr lang="en-IN" sz="2000" b="1" dirty="0">
              <a:solidFill>
                <a:srgbClr val="FF0000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83255062"/>
      </p:ext>
    </p:extLst>
  </p:cSld>
  <p:clrMapOvr>
    <a:masterClrMapping/>
  </p:clrMapOvr>
  <p:transition>
    <p:wedg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odm group logo_final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54608" y="43180"/>
            <a:ext cx="1412875" cy="914400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293237" y="500380"/>
            <a:ext cx="8699413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IN" sz="18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2. Between what latitudes would we find the polar type of climate</a:t>
            </a:r>
            <a:r>
              <a:rPr lang="en-IN" sz="1800" b="1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?</a:t>
            </a:r>
          </a:p>
          <a:p>
            <a:pPr marL="0" indent="0"/>
            <a:r>
              <a:rPr lang="en-IN" sz="1800" b="1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Ans.</a:t>
            </a:r>
            <a:r>
              <a:rPr lang="en-IN" altLang="en-US" sz="1800" b="1" dirty="0" smtClean="0"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</a:rPr>
              <a:t> The polar type of climate are found in frigid zones. Extend of Frigid </a:t>
            </a:r>
            <a:r>
              <a:rPr lang="en-IN" altLang="en-US" sz="1800" b="1" dirty="0"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  <a:cs typeface="Times New Roman" panose="02020603050405020304" charset="0"/>
              </a:rPr>
              <a:t>Zones - </a:t>
            </a:r>
          </a:p>
          <a:p>
            <a:pPr marL="0" indent="0"/>
            <a:r>
              <a:rPr lang="en-US" sz="1800" b="1" dirty="0"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rPr>
              <a:t>i</a:t>
            </a:r>
            <a:r>
              <a:rPr lang="en-US" sz="1800" b="1" dirty="0" smtClean="0"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rPr>
              <a:t>. Heat </a:t>
            </a:r>
            <a:r>
              <a:rPr lang="en-US" sz="1800" b="1" dirty="0"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rPr>
              <a:t>zone between Arctic Circle and the North Pole in Northern Hemisphere - North Frigid Zone, Climate - Very cold.</a:t>
            </a:r>
          </a:p>
          <a:p>
            <a:pPr marL="0" indent="0"/>
            <a:r>
              <a:rPr lang="en-US" sz="1800" b="1" dirty="0"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rPr>
              <a:t>ii</a:t>
            </a:r>
            <a:r>
              <a:rPr lang="en-US" sz="1800" b="1" dirty="0" smtClean="0"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rPr>
              <a:t>. Heat </a:t>
            </a:r>
            <a:r>
              <a:rPr lang="en-US" sz="1800" b="1" dirty="0"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rPr>
              <a:t>zone between Antarctic Circle and the South Pole in Southern Hemisphere - South Frigid Zone, Climate - Very cold</a:t>
            </a:r>
            <a:r>
              <a:rPr lang="en-US" sz="1800" b="1" dirty="0" smtClean="0">
                <a:solidFill>
                  <a:schemeClr val="tx1"/>
                </a:solidFill>
                <a:latin typeface="Calibri" panose="020F0502020204030204" charset="0"/>
                <a:ea typeface="SimSun" panose="02010600030101010101" pitchFamily="2" charset="-122"/>
              </a:rPr>
              <a:t>.</a:t>
            </a:r>
          </a:p>
          <a:p>
            <a:r>
              <a:rPr lang="en-IN" sz="1800" b="1" dirty="0" smtClean="0">
                <a:latin typeface="Calibri" pitchFamily="34" charset="0"/>
                <a:cs typeface="Calibri" pitchFamily="34" charset="0"/>
              </a:rPr>
              <a:t>D. </a:t>
            </a:r>
            <a:r>
              <a:rPr lang="en-IN" sz="1800" b="1" dirty="0">
                <a:latin typeface="Calibri" pitchFamily="34" charset="0"/>
                <a:cs typeface="Calibri" pitchFamily="34" charset="0"/>
              </a:rPr>
              <a:t>Answer the following questions in four or five sentences:</a:t>
            </a:r>
            <a:r>
              <a:rPr lang="en-IN" sz="1800" dirty="0">
                <a:latin typeface="Calibri" pitchFamily="34" charset="0"/>
                <a:cs typeface="Calibri" pitchFamily="34" charset="0"/>
              </a:rPr>
              <a:t>                                                </a:t>
            </a:r>
            <a:r>
              <a:rPr lang="en-US" sz="1800" dirty="0">
                <a:latin typeface="Calibri" pitchFamily="34" charset="0"/>
                <a:cs typeface="Calibri" pitchFamily="34" charset="0"/>
              </a:rPr>
              <a:t/>
            </a:r>
            <a:br>
              <a:rPr lang="en-US" sz="1800" dirty="0">
                <a:latin typeface="Calibri" pitchFamily="34" charset="0"/>
                <a:cs typeface="Calibri" pitchFamily="34" charset="0"/>
              </a:rPr>
            </a:br>
            <a:r>
              <a:rPr lang="en-IN" sz="1800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1.  Describe the way the pygmies live.</a:t>
            </a:r>
          </a:p>
          <a:p>
            <a:pPr marL="0" indent="0"/>
            <a:r>
              <a:rPr lang="en-IN" sz="1800" b="1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Ans. </a:t>
            </a:r>
            <a:r>
              <a:rPr lang="en-IN" altLang="en-US" sz="1800" b="1" dirty="0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</a:rPr>
              <a:t>i. Pygmies are short in height.</a:t>
            </a:r>
          </a:p>
          <a:p>
            <a:pPr marL="0" indent="0"/>
            <a:r>
              <a:rPr lang="en-IN" altLang="en-US" sz="1800" b="1" dirty="0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</a:rPr>
              <a:t>ii. They get their food by hunting animals and gathering plant foods.</a:t>
            </a:r>
          </a:p>
          <a:p>
            <a:pPr marL="0" indent="0"/>
            <a:r>
              <a:rPr lang="en-IN" altLang="en-US" sz="1800" b="1" dirty="0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</a:rPr>
              <a:t>iii. They live in camps for few weeks.</a:t>
            </a:r>
          </a:p>
          <a:p>
            <a:pPr marL="0" indent="0"/>
            <a:r>
              <a:rPr lang="en-IN" altLang="en-US" sz="1800" b="1" dirty="0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</a:rPr>
              <a:t>iv. They make huts out of branches and leaves.</a:t>
            </a:r>
          </a:p>
          <a:p>
            <a:pPr marL="0" indent="0"/>
            <a:r>
              <a:rPr lang="en-IN" altLang="en-US" sz="1800" b="1" dirty="0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</a:rPr>
              <a:t>v. On special occasions they wear colourful costumes.</a:t>
            </a:r>
          </a:p>
          <a:p>
            <a:pPr marL="0" indent="0"/>
            <a:r>
              <a:rPr lang="en-IN" altLang="en-US" sz="1800" b="1" dirty="0">
                <a:solidFill>
                  <a:schemeClr val="tx1"/>
                </a:solidFill>
                <a:latin typeface="Calibri" panose="020F0502020204030204" charset="0"/>
                <a:cs typeface="Calibri" panose="020F0502020204030204" charset="0"/>
              </a:rPr>
              <a:t>vi. They enjoy singing, dancing and telling stories.</a:t>
            </a:r>
          </a:p>
          <a:p>
            <a:pPr marL="0" indent="0"/>
            <a:endParaRPr lang="en-IN" sz="1800" b="1" dirty="0">
              <a:solidFill>
                <a:schemeClr val="tx1"/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7615815"/>
      </p:ext>
    </p:extLst>
  </p:cSld>
  <p:clrMapOvr>
    <a:masterClrMapping/>
  </p:clrMapOvr>
  <p:transition>
    <p:wedg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5"/>
          <p:cNvSpPr txBox="1"/>
          <p:nvPr/>
        </p:nvSpPr>
        <p:spPr>
          <a:xfrm>
            <a:off x="455295" y="1487170"/>
            <a:ext cx="5478145" cy="781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Clr>
                <a:srgbClr val="000000"/>
              </a:buClr>
              <a:buSzPts val="2200"/>
              <a:buFont typeface="Arial" panose="020B0604020202020204"/>
              <a:buNone/>
            </a:pPr>
            <a:r>
              <a:rPr lang="en-GB" sz="2000" b="1" cap="none">
                <a:solidFill>
                  <a:srgbClr val="FF0000"/>
                </a:solidFill>
                <a:effectLst/>
                <a:latin typeface="Calibri" panose="020F0502020204030204" charset="0"/>
                <a:ea typeface="Arial" panose="020B0604020202020204"/>
                <a:cs typeface="Calibri" panose="020F0502020204030204" charset="0"/>
                <a:sym typeface="Arial" panose="020B0604020202020204"/>
              </a:rPr>
              <a:t>LEARNING OUTCOME: </a:t>
            </a:r>
          </a:p>
          <a:p>
            <a:pPr marL="0" indent="0">
              <a:buClr>
                <a:srgbClr val="000000"/>
              </a:buClr>
              <a:buSzPts val="2200"/>
              <a:buFont typeface="Arial" panose="020B0604020202020204"/>
              <a:buNone/>
            </a:pPr>
            <a:endParaRPr lang="en-GB" sz="2000" b="1" cap="none">
              <a:solidFill>
                <a:srgbClr val="FF0000"/>
              </a:solidFill>
              <a:effectLst/>
              <a:latin typeface="Calibri" panose="020F0502020204030204" charset="0"/>
              <a:ea typeface="Arial" panose="020B0604020202020204"/>
              <a:cs typeface="Calibri" panose="020F0502020204030204" charset="0"/>
              <a:sym typeface="Arial" panose="020B0604020202020204"/>
            </a:endParaRPr>
          </a:p>
        </p:txBody>
      </p:sp>
      <p:sp>
        <p:nvSpPr>
          <p:cNvPr id="84" name="Google Shape;84;p5"/>
          <p:cNvSpPr txBox="1"/>
          <p:nvPr/>
        </p:nvSpPr>
        <p:spPr>
          <a:xfrm>
            <a:off x="455555" y="2221290"/>
            <a:ext cx="8688300" cy="288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indent="0">
              <a:buClr>
                <a:srgbClr val="000000"/>
              </a:buClr>
              <a:buSzPts val="1400"/>
              <a:buFont typeface="Arial" panose="020B0604020202020204"/>
              <a:buNone/>
            </a:pPr>
            <a:r>
              <a:rPr lang="en-US" sz="2000" b="1" dirty="0">
                <a:solidFill>
                  <a:schemeClr val="tx1"/>
                </a:solidFill>
                <a:latin typeface="Calibri" panose="020F0502020204030204" charset="0"/>
                <a:ea typeface="Calibri" panose="020F0502020204030204"/>
                <a:cs typeface="Calibri" panose="020F0502020204030204" charset="0"/>
                <a:sym typeface="Calibri" panose="020F0502020204030204"/>
              </a:rPr>
              <a:t>The learner will be able to :</a:t>
            </a:r>
          </a:p>
          <a:p>
            <a:pPr marL="342900" indent="-342900"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</a:pPr>
            <a:r>
              <a:rPr lang="en-GB" sz="2000" b="1" cap="none" dirty="0">
                <a:latin typeface="Calibri" panose="020F0502020204030204" charset="0"/>
                <a:ea typeface="Calibri" panose="020F0502020204030204"/>
                <a:cs typeface="Calibri" panose="020F0502020204030204" charset="0"/>
                <a:sym typeface="Calibri" panose="020F0502020204030204"/>
              </a:rPr>
              <a:t>Improve their </a:t>
            </a:r>
            <a:r>
              <a:rPr lang="en-GB" sz="2000" b="1" cap="none" dirty="0" smtClean="0">
                <a:latin typeface="Calibri" panose="020F0502020204030204" charset="0"/>
                <a:ea typeface="Calibri" panose="020F0502020204030204"/>
                <a:cs typeface="Calibri" panose="020F0502020204030204" charset="0"/>
                <a:sym typeface="Calibri" panose="020F0502020204030204"/>
              </a:rPr>
              <a:t>confidence</a:t>
            </a:r>
            <a:endParaRPr lang="en-GB" sz="2000" b="1" cap="none" dirty="0">
              <a:latin typeface="Calibri" panose="020F0502020204030204" charset="0"/>
              <a:ea typeface="Calibri" panose="020F0502020204030204"/>
              <a:cs typeface="Calibri" panose="020F0502020204030204" charset="0"/>
              <a:sym typeface="Calibri" panose="020F0502020204030204"/>
            </a:endParaRPr>
          </a:p>
          <a:p>
            <a:pPr marL="342900" indent="-342900">
              <a:buClr>
                <a:srgbClr val="000000"/>
              </a:buClr>
              <a:buSzPts val="1400"/>
              <a:buFont typeface="Arial" panose="020B0604020202020204" pitchFamily="34" charset="0"/>
              <a:buChar char="•"/>
            </a:pPr>
            <a:r>
              <a:rPr lang="en-GB" sz="2000" b="1" cap="none" dirty="0">
                <a:latin typeface="Calibri" panose="020F0502020204030204" charset="0"/>
                <a:ea typeface="Calibri" panose="020F0502020204030204"/>
                <a:cs typeface="Calibri" panose="020F0502020204030204" charset="0"/>
                <a:sym typeface="Calibri" panose="020F0502020204030204"/>
              </a:rPr>
              <a:t>Sharpen their mind and enable them to think out of their book.</a:t>
            </a:r>
          </a:p>
        </p:txBody>
      </p:sp>
      <p:pic>
        <p:nvPicPr>
          <p:cNvPr id="3" name="Picture 2" descr="odm group logo_fina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54608" y="43180"/>
            <a:ext cx="1412875" cy="914400"/>
          </a:xfrm>
          <a:prstGeom prst="rect">
            <a:avLst/>
          </a:prstGeom>
        </p:spPr>
      </p:pic>
    </p:spTree>
  </p:cSld>
  <p:clrMapOvr>
    <a:masterClrMapping/>
  </p:clrMapOvr>
  <p:transition>
    <p:wedge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>
                <a:solidFill>
                  <a:srgbClr val="00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 panose="020B0604020202020204"/>
              <a:buNone/>
            </a:pPr>
            <a:r>
              <a:rPr lang="en-GB" sz="4000" b="1" i="0" u="none" strike="noStrike" cap="none">
                <a:solidFill>
                  <a:srgbClr val="FF0000"/>
                </a:solidFill>
                <a:latin typeface="Arial" panose="020B0604020202020204"/>
                <a:ea typeface="Arial" panose="020B0604020202020204"/>
                <a:cs typeface="Arial" panose="020B0604020202020204"/>
                <a:sym typeface="Arial" panose="020B0604020202020204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 panose="020B0604020202020204"/>
              <a:buNone/>
            </a:pPr>
            <a:endParaRPr sz="1400" b="0" i="0" u="none" strike="noStrike" cap="none">
              <a:solidFill>
                <a:srgbClr val="000000"/>
              </a:solidFill>
              <a:latin typeface="Arial" panose="020B0604020202020204"/>
              <a:ea typeface="Arial" panose="020B0604020202020204"/>
              <a:cs typeface="Arial" panose="020B0604020202020204"/>
              <a:sym typeface="Arial" panose="020B0604020202020204"/>
            </a:endParaRPr>
          </a:p>
        </p:txBody>
      </p:sp>
      <p:pic>
        <p:nvPicPr>
          <p:cNvPr id="3" name="Picture 2" descr="odm group logo_fina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54608" y="43180"/>
            <a:ext cx="1412875" cy="914400"/>
          </a:xfrm>
          <a:prstGeom prst="rect">
            <a:avLst/>
          </a:prstGeom>
        </p:spPr>
      </p:pic>
    </p:spTree>
  </p:cSld>
  <p:clrMapOvr>
    <a:masterClrMapping/>
  </p:clrMapOvr>
  <p:transition>
    <p:wedge/>
  </p:transition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450</TotalTime>
  <Words>306</Words>
  <Application>Microsoft Office PowerPoint</Application>
  <PresentationFormat>On-screen Show (16:9)</PresentationFormat>
  <Paragraphs>63</Paragraphs>
  <Slides>9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Simple Light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DIPTIMA SAHOO</dc:creator>
  <cp:lastModifiedBy>DIPTIMA SAHOO</cp:lastModifiedBy>
  <cp:revision>117</cp:revision>
  <dcterms:created xsi:type="dcterms:W3CDTF">2021-04-07T14:08:00Z</dcterms:created>
  <dcterms:modified xsi:type="dcterms:W3CDTF">2022-12-06T13:49:38Z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1033-11.2.0.11042</vt:lpwstr>
  </property>
  <property fmtid="{D5CDD505-2E9C-101B-9397-08002B2CF9AE}" pid="3" name="ICV">
    <vt:lpwstr>EAD0CA5024FE41FA8D2DDA87EC502B79</vt:lpwstr>
  </property>
</Properties>
</file>