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73" r:id="rId4"/>
    <p:sldId id="264" r:id="rId5"/>
    <p:sldId id="288" r:id="rId6"/>
    <p:sldId id="289" r:id="rId7"/>
    <p:sldId id="265" r:id="rId8"/>
    <p:sldId id="266" r:id="rId9"/>
    <p:sldId id="294" r:id="rId10"/>
    <p:sldId id="301" r:id="rId11"/>
    <p:sldId id="302" r:id="rId12"/>
    <p:sldId id="299" r:id="rId13"/>
    <p:sldId id="26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0.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1.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6.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7.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9.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0.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304800" y="381000"/>
            <a:ext cx="8610600" cy="6248400"/>
          </a:xfrm>
        </p:spPr>
        <p:txBody>
          <a:bodyPr>
            <a:normAutofit/>
          </a:bodyPr>
          <a:lstStyle/>
          <a:p>
            <a:pPr>
              <a:buNone/>
            </a:pPr>
            <a:r>
              <a:rPr lang="en-US" sz="3000" dirty="0">
                <a:solidFill>
                  <a:srgbClr val="FF0000"/>
                </a:solidFill>
              </a:rPr>
              <a:t>		</a:t>
            </a:r>
            <a:endParaRPr lang="en-US" sz="3000" dirty="0">
              <a:solidFill>
                <a:srgbClr val="FF0000"/>
              </a:solidFill>
            </a:endParaRPr>
          </a:p>
          <a:p>
            <a:pPr>
              <a:buNone/>
            </a:pPr>
            <a:endParaRPr lang="en-US" sz="3000" dirty="0">
              <a:solidFill>
                <a:srgbClr val="FF0000"/>
              </a:solidFill>
            </a:endParaRPr>
          </a:p>
          <a:p>
            <a:pPr algn="just">
              <a:buNone/>
            </a:pPr>
            <a:r>
              <a:rPr lang="en-US" sz="3000" dirty="0">
                <a:solidFill>
                  <a:srgbClr val="FF0000"/>
                </a:solidFill>
              </a:rPr>
              <a:t>				</a:t>
            </a:r>
            <a:r>
              <a:rPr lang="en-IN" altLang="en-US" sz="3000" dirty="0">
                <a:solidFill>
                  <a:srgbClr val="FF0000"/>
                </a:solidFill>
              </a:rPr>
              <a:t>      </a:t>
            </a:r>
            <a:r>
              <a:rPr lang="en-IN" altLang="en-US" sz="3000" b="1" dirty="0">
                <a:solidFill>
                  <a:srgbClr val="FF0000"/>
                </a:solidFill>
                <a:effectLst>
                  <a:outerShdw blurRad="38100" dist="19050" dir="2700000" algn="tl" rotWithShape="0">
                    <a:schemeClr val="dk1">
                      <a:alpha val="40000"/>
                    </a:schemeClr>
                  </a:outerShdw>
                </a:effectLst>
              </a:rPr>
              <a:t> BEEHIVE</a:t>
            </a:r>
            <a:endParaRPr lang="en-US" altLang="en-US" sz="3000" b="1" dirty="0">
              <a:solidFill>
                <a:srgbClr val="FF0000"/>
              </a:solidFill>
            </a:endParaRPr>
          </a:p>
          <a:p>
            <a:pPr>
              <a:buNone/>
            </a:pPr>
            <a:endParaRPr lang="en-US" sz="2500" b="1" dirty="0"/>
          </a:p>
          <a:p>
            <a:pPr>
              <a:buNone/>
            </a:pPr>
            <a:r>
              <a:rPr lang="en-US" sz="2500" b="1" dirty="0"/>
              <a:t>STD-</a:t>
            </a:r>
            <a:r>
              <a:rPr lang="en-IN" altLang="en-US" sz="2500" b="1" dirty="0"/>
              <a:t>IX</a:t>
            </a:r>
            <a:endParaRPr lang="en-US" sz="2500" b="1" dirty="0"/>
          </a:p>
          <a:p>
            <a:pPr>
              <a:buNone/>
            </a:pPr>
            <a:r>
              <a:rPr lang="en-US" sz="2500" b="1" dirty="0"/>
              <a:t>SUBJECT-</a:t>
            </a:r>
            <a:r>
              <a:rPr lang="en-IN" altLang="en-US" sz="2500" b="1" dirty="0"/>
              <a:t> LITERATURE</a:t>
            </a:r>
            <a:endParaRPr lang="en-IN" altLang="en-US" sz="2500" b="1" dirty="0"/>
          </a:p>
          <a:p>
            <a:pPr>
              <a:buNone/>
            </a:pPr>
            <a:r>
              <a:rPr lang="en-IN" altLang="en-US" sz="2500" b="1" dirty="0"/>
              <a:t>CHAPTER - 3</a:t>
            </a:r>
            <a:endParaRPr lang="en-IN" altLang="en-US" sz="2500" b="1" dirty="0"/>
          </a:p>
          <a:p>
            <a:pPr>
              <a:buNone/>
            </a:pPr>
            <a:r>
              <a:rPr lang="en-US" sz="2500" b="1" dirty="0"/>
              <a:t>TOPIC-</a:t>
            </a:r>
            <a:r>
              <a:rPr lang="en-IN" altLang="en-US" sz="2500" b="1" dirty="0"/>
              <a:t> RAIN ON THE ROOF</a:t>
            </a:r>
            <a:endParaRPr lang="en-US" sz="2500" b="1" dirty="0"/>
          </a:p>
          <a:p>
            <a:pPr>
              <a:buNone/>
            </a:pPr>
            <a:r>
              <a:rPr lang="en-US" sz="2500" b="1" dirty="0"/>
              <a:t>PERIOD-</a:t>
            </a:r>
            <a:r>
              <a:rPr lang="en-IN" altLang="en-US" sz="2500" b="1" dirty="0"/>
              <a:t>2</a:t>
            </a:r>
            <a:endParaRPr lang="en-US" sz="2500" b="1" dirty="0"/>
          </a:p>
          <a:p>
            <a:pPr>
              <a:buNone/>
            </a:pPr>
            <a:endParaRPr lang="en-US" sz="2500" dirty="0"/>
          </a:p>
          <a:p>
            <a:pPr>
              <a:buNone/>
            </a:pPr>
            <a:endParaRPr lang="en-US" sz="2500" dirty="0"/>
          </a:p>
          <a:p>
            <a:pPr>
              <a:buNone/>
            </a:pPr>
            <a:endParaRPr lang="en-US" sz="3000" dirty="0"/>
          </a:p>
          <a:p>
            <a:pPr>
              <a:buNone/>
            </a:pPr>
            <a:endParaRPr lang="en-US" sz="3000" dirty="0"/>
          </a:p>
        </p:txBody>
      </p:sp>
      <p:pic>
        <p:nvPicPr>
          <p:cNvPr id="4" name="Google Shape;82;p1"/>
          <p:cNvPicPr preferRelativeResize="0"/>
          <p:nvPr/>
        </p:nvPicPr>
        <p:blipFill rotWithShape="1">
          <a:blip r:embed="rId1" cstate="print"/>
          <a:srcRect/>
          <a:stretch>
            <a:fillRect/>
          </a:stretch>
        </p:blipFill>
        <p:spPr>
          <a:xfrm>
            <a:off x="533400" y="457200"/>
            <a:ext cx="1578401" cy="783575"/>
          </a:xfrm>
          <a:prstGeom prst="rect">
            <a:avLst/>
          </a:prstGeom>
          <a:noFill/>
          <a:ln>
            <a:noFill/>
          </a:ln>
        </p:spPr>
      </p:pic>
      <p:pic>
        <p:nvPicPr>
          <p:cNvPr id="6" name="Google Shape;81;p1"/>
          <p:cNvPicPr preferRelativeResize="0"/>
          <p:nvPr/>
        </p:nvPicPr>
        <p:blipFill rotWithShape="1">
          <a:blip r:embed="rId2"/>
          <a:srcRect/>
          <a:stretch>
            <a:fillRect/>
          </a:stretch>
        </p:blipFill>
        <p:spPr>
          <a:xfrm>
            <a:off x="304800" y="4648200"/>
            <a:ext cx="8610600" cy="1905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68020"/>
            <a:ext cx="5050155" cy="5458460"/>
          </a:xfrm>
        </p:spPr>
        <p:txBody>
          <a:bodyPr>
            <a:normAutofit fontScale="25000"/>
          </a:bodyPr>
          <a:lstStyle/>
          <a:p>
            <a:pPr>
              <a:buNone/>
            </a:pPr>
            <a:endParaRPr lang="en-US" sz="2200" dirty="0"/>
          </a:p>
          <a:p>
            <a:pPr marL="0" indent="0">
              <a:buNone/>
            </a:pPr>
            <a:r>
              <a:rPr lang="en-IN" altLang="en-US" sz="14400" b="1" dirty="0">
                <a:solidFill>
                  <a:srgbClr val="FF0000"/>
                </a:solidFill>
              </a:rPr>
              <a:t>POETIC DEVICES</a:t>
            </a:r>
            <a:endParaRPr lang="en-IN" altLang="en-US" sz="14400" b="1" dirty="0">
              <a:solidFill>
                <a:srgbClr val="FF0000"/>
              </a:solidFill>
            </a:endParaRPr>
          </a:p>
          <a:p>
            <a:pPr marL="0" indent="0">
              <a:buNone/>
            </a:pPr>
            <a:endParaRPr lang="en-IN" altLang="en-US" sz="8000" b="1" dirty="0">
              <a:solidFill>
                <a:srgbClr val="FF0000"/>
              </a:solidFill>
              <a:effectLst>
                <a:outerShdw blurRad="38100" dist="19050" dir="2700000" algn="tl" rotWithShape="0">
                  <a:schemeClr val="dk1">
                    <a:alpha val="40000"/>
                  </a:schemeClr>
                </a:outerShdw>
              </a:effectLst>
            </a:endParaRPr>
          </a:p>
          <a:p>
            <a:r>
              <a:rPr lang="en-IN" altLang="en-US" sz="8000" dirty="0"/>
              <a:t>Alliteration: The repetition of a consonant sound in two or more consecutive words.</a:t>
            </a:r>
            <a:endParaRPr lang="en-IN" altLang="en-US" sz="8000" dirty="0"/>
          </a:p>
          <a:p>
            <a:pPr lvl="1"/>
            <a:r>
              <a:rPr lang="en-IN" altLang="en-US" sz="6855" dirty="0"/>
              <a:t>‘busy being’ - ‘b’ sound is repeating</a:t>
            </a:r>
            <a:endParaRPr lang="en-IN" altLang="en-US" sz="6855" dirty="0"/>
          </a:p>
          <a:p>
            <a:pPr lvl="1"/>
            <a:r>
              <a:rPr lang="en-IN" altLang="en-US" sz="6855" dirty="0"/>
              <a:t>‘their thread’ - ‘th’ sound is repeating</a:t>
            </a:r>
            <a:endParaRPr lang="en-IN" altLang="en-US" sz="6855" dirty="0"/>
          </a:p>
          <a:p>
            <a:pPr lvl="1"/>
            <a:r>
              <a:rPr lang="en-IN" altLang="en-US" sz="6855" dirty="0"/>
              <a:t>‘rain roof’ - ‘r’ sound is repeating</a:t>
            </a:r>
            <a:endParaRPr lang="en-IN" altLang="en-US" sz="6855" dirty="0"/>
          </a:p>
          <a:p>
            <a:endParaRPr lang="en-IN" altLang="en-US" sz="8000" dirty="0"/>
          </a:p>
          <a:p>
            <a:r>
              <a:rPr lang="en-IN" altLang="en-US" sz="8000" dirty="0"/>
              <a:t>Onomatopoeia:  The use of sound words to create a dramatic effect and auditory imagery.</a:t>
            </a:r>
            <a:endParaRPr lang="en-IN" altLang="en-US" sz="8000" dirty="0"/>
          </a:p>
          <a:p>
            <a:endParaRPr lang="en-IN" altLang="en-US" sz="8000" dirty="0"/>
          </a:p>
          <a:p>
            <a:r>
              <a:rPr lang="en-IN" altLang="en-US" sz="8000" dirty="0"/>
              <a:t>‘tinkle’, ‘patter’ – sounds made by the raindrops</a:t>
            </a:r>
            <a:endParaRPr lang="en-IN" altLang="en-US" sz="8000" dirty="0"/>
          </a:p>
          <a:p>
            <a:endParaRPr lang="en-IN" altLang="en-US" sz="8000" dirty="0"/>
          </a:p>
          <a:p>
            <a:endParaRPr lang="en-IN" altLang="en-US" sz="8000" dirty="0"/>
          </a:p>
        </p:txBody>
      </p:sp>
      <p:pic>
        <p:nvPicPr>
          <p:cNvPr id="4" name="Google Shape;82;p1"/>
          <p:cNvPicPr preferRelativeResize="0"/>
          <p:nvPr/>
        </p:nvPicPr>
        <p:blipFill rotWithShape="1">
          <a:blip r:embed="rId1" cstate="print"/>
          <a:srcRect/>
          <a:stretch>
            <a:fillRect/>
          </a:stretch>
        </p:blipFill>
        <p:spPr>
          <a:xfrm>
            <a:off x="6096000" y="4876800"/>
            <a:ext cx="2286000" cy="1142999"/>
          </a:xfrm>
          <a:prstGeom prst="rect">
            <a:avLst/>
          </a:prstGeom>
          <a:noFill/>
          <a:ln>
            <a:noFill/>
          </a:ln>
        </p:spPr>
      </p:pic>
      <p:pic>
        <p:nvPicPr>
          <p:cNvPr id="5" name="Content Placeholder 4"/>
          <p:cNvPicPr>
            <a:picLocks noChangeAspect="1"/>
          </p:cNvPicPr>
          <p:nvPr>
            <p:ph sz="half" idx="2"/>
          </p:nvPr>
        </p:nvPicPr>
        <p:blipFill>
          <a:blip r:embed="rId2"/>
          <a:stretch>
            <a:fillRect/>
          </a:stretch>
        </p:blipFill>
        <p:spPr>
          <a:xfrm>
            <a:off x="5552440" y="228600"/>
            <a:ext cx="3373120" cy="435800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87630"/>
            <a:ext cx="5050155" cy="6038850"/>
          </a:xfrm>
        </p:spPr>
        <p:txBody>
          <a:bodyPr>
            <a:normAutofit fontScale="25000"/>
          </a:bodyPr>
          <a:lstStyle/>
          <a:p>
            <a:pPr>
              <a:buNone/>
            </a:pPr>
            <a:endParaRPr lang="en-US" sz="2200" dirty="0"/>
          </a:p>
          <a:p>
            <a:pPr marL="0" indent="0">
              <a:buNone/>
            </a:pPr>
            <a:r>
              <a:rPr lang="en-IN" altLang="en-US" sz="14400" b="1" dirty="0">
                <a:solidFill>
                  <a:srgbClr val="FF0000"/>
                </a:solidFill>
              </a:rPr>
              <a:t>VOCABULARY</a:t>
            </a:r>
            <a:endParaRPr lang="en-IN" altLang="en-US" sz="14400" b="1" dirty="0">
              <a:solidFill>
                <a:srgbClr val="FF0000"/>
              </a:solidFill>
            </a:endParaRPr>
          </a:p>
          <a:p>
            <a:pPr marL="0" indent="0">
              <a:buNone/>
            </a:pPr>
            <a:endParaRPr lang="en-IN" altLang="en-US" sz="8000" b="1" dirty="0">
              <a:solidFill>
                <a:srgbClr val="FF0000"/>
              </a:solidFill>
              <a:effectLst>
                <a:outerShdw blurRad="38100" dist="19050" dir="2700000" algn="tl" rotWithShape="0">
                  <a:schemeClr val="dk1">
                    <a:alpha val="40000"/>
                  </a:schemeClr>
                </a:outerShdw>
              </a:effectLst>
            </a:endParaRPr>
          </a:p>
          <a:p>
            <a:r>
              <a:rPr lang="en-IN" altLang="en-US" sz="8000" dirty="0"/>
              <a:t>tinkle: short, light ringing sound</a:t>
            </a:r>
            <a:endParaRPr lang="en-IN" altLang="en-US" sz="8000" dirty="0"/>
          </a:p>
          <a:p>
            <a:r>
              <a:rPr lang="en-IN" altLang="en-US" sz="8000" dirty="0"/>
              <a:t>shingles: rectangular wooden tiles used on roofs</a:t>
            </a:r>
            <a:endParaRPr lang="en-IN" altLang="en-US" sz="8000" dirty="0"/>
          </a:p>
          <a:p>
            <a:r>
              <a:rPr lang="en-IN" altLang="en-US" sz="8000" dirty="0"/>
              <a:t>echo: repeated sound</a:t>
            </a:r>
            <a:endParaRPr lang="en-IN" altLang="en-US" sz="8000" dirty="0"/>
          </a:p>
          <a:p>
            <a:r>
              <a:rPr lang="en-IN" altLang="en-US" sz="8000" dirty="0"/>
              <a:t>woof: weft, i.es the thread woven across the loom</a:t>
            </a:r>
            <a:endParaRPr lang="en-IN" altLang="en-US" sz="8000" dirty="0"/>
          </a:p>
          <a:p>
            <a:r>
              <a:rPr lang="en-IN" altLang="en-US" sz="8000" dirty="0"/>
              <a:t>patter: the sound of raindrops falling on the roof</a:t>
            </a:r>
            <a:endParaRPr lang="en-IN" altLang="en-US" sz="8000" dirty="0"/>
          </a:p>
          <a:p>
            <a:r>
              <a:rPr lang="en-IN" altLang="en-US" sz="8000" dirty="0"/>
              <a:t>‘busy being’ refers to human beings and here, the poet is referring to himself</a:t>
            </a:r>
            <a:endParaRPr lang="en-IN" altLang="en-US" sz="8000" dirty="0"/>
          </a:p>
        </p:txBody>
      </p:sp>
      <p:pic>
        <p:nvPicPr>
          <p:cNvPr id="4" name="Google Shape;82;p1"/>
          <p:cNvPicPr preferRelativeResize="0"/>
          <p:nvPr/>
        </p:nvPicPr>
        <p:blipFill rotWithShape="1">
          <a:blip r:embed="rId1" cstate="print"/>
          <a:srcRect/>
          <a:stretch>
            <a:fillRect/>
          </a:stretch>
        </p:blipFill>
        <p:spPr>
          <a:xfrm>
            <a:off x="6096000" y="4876800"/>
            <a:ext cx="2286000" cy="1142999"/>
          </a:xfrm>
          <a:prstGeom prst="rect">
            <a:avLst/>
          </a:prstGeom>
          <a:noFill/>
          <a:ln>
            <a:noFill/>
          </a:ln>
        </p:spPr>
      </p:pic>
      <p:pic>
        <p:nvPicPr>
          <p:cNvPr id="6" name="Content Placeholder 5"/>
          <p:cNvPicPr>
            <a:picLocks noChangeAspect="1"/>
          </p:cNvPicPr>
          <p:nvPr>
            <p:ph sz="half" idx="2"/>
          </p:nvPr>
        </p:nvPicPr>
        <p:blipFill>
          <a:blip r:embed="rId2"/>
          <a:stretch>
            <a:fillRect/>
          </a:stretch>
        </p:blipFill>
        <p:spPr>
          <a:xfrm>
            <a:off x="5570220" y="735965"/>
            <a:ext cx="2900045" cy="335407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marL="0" indent="0">
              <a:buNone/>
            </a:pPr>
            <a:endParaRPr lang="en-US" dirty="0"/>
          </a:p>
          <a:p>
            <a:pPr marL="0" indent="0">
              <a:buNone/>
            </a:pPr>
            <a:endParaRPr lang="en-IN" dirty="0"/>
          </a:p>
          <a:p>
            <a:pPr marL="0" indent="0">
              <a:buNone/>
            </a:pPr>
            <a:r>
              <a:rPr lang="en-IN" sz="4800" b="1" dirty="0">
                <a:solidFill>
                  <a:srgbClr val="FF0000"/>
                </a:solidFill>
              </a:rPr>
              <a:t>               THANK YOU</a:t>
            </a:r>
            <a:endParaRPr lang="en-IN" sz="4800" b="1" dirty="0">
              <a:solidFill>
                <a:srgbClr val="FF0000"/>
              </a:solidFill>
            </a:endParaRPr>
          </a:p>
          <a:p>
            <a:pPr marL="0" indent="0" algn="ctr">
              <a:buNone/>
            </a:pPr>
            <a:r>
              <a:rPr lang="en-IN" sz="4800" b="1" dirty="0">
                <a:solidFill>
                  <a:srgbClr val="FF0000"/>
                </a:solidFill>
              </a:rPr>
              <a:t>ODM EDUCATIONAL GROUP</a:t>
            </a:r>
            <a:endParaRPr lang="en-IN" sz="4800" b="1" dirty="0">
              <a:solidFill>
                <a:srgbClr val="FF0000"/>
              </a:solidFill>
            </a:endParaRPr>
          </a:p>
        </p:txBody>
      </p:sp>
      <p:pic>
        <p:nvPicPr>
          <p:cNvPr id="4" name="Google Shape;82;p1"/>
          <p:cNvPicPr preferRelativeResize="0"/>
          <p:nvPr/>
        </p:nvPicPr>
        <p:blipFill rotWithShape="1">
          <a:blip r:embed="rId1" cstate="print"/>
          <a:srcRect/>
          <a:stretch>
            <a:fillRect/>
          </a:stretch>
        </p:blipFill>
        <p:spPr>
          <a:xfrm>
            <a:off x="5715000" y="4572000"/>
            <a:ext cx="2286000" cy="1143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2;p1"/>
          <p:cNvPicPr preferRelativeResize="0"/>
          <p:nvPr/>
        </p:nvPicPr>
        <p:blipFill rotWithShape="1">
          <a:blip r:embed="rId1" cstate="print"/>
          <a:srcRect/>
          <a:stretch>
            <a:fillRect/>
          </a:stretch>
        </p:blipFill>
        <p:spPr>
          <a:xfrm>
            <a:off x="6096000" y="4876800"/>
            <a:ext cx="2286000" cy="1142999"/>
          </a:xfrm>
          <a:prstGeom prst="rect">
            <a:avLst/>
          </a:prstGeom>
          <a:noFill/>
          <a:ln>
            <a:noFill/>
          </a:ln>
        </p:spPr>
      </p:pic>
      <p:sp>
        <p:nvSpPr>
          <p:cNvPr id="6" name="Content Placeholder 5"/>
          <p:cNvSpPr/>
          <p:nvPr>
            <p:ph sz="half" idx="1"/>
          </p:nvPr>
        </p:nvSpPr>
        <p:spPr>
          <a:xfrm>
            <a:off x="457200" y="570230"/>
            <a:ext cx="4038600" cy="5449570"/>
          </a:xfrm>
        </p:spPr>
        <p:txBody>
          <a:bodyPr>
            <a:noAutofit/>
          </a:bodyPr>
          <a:p>
            <a:pPr marL="0" indent="0">
              <a:buNone/>
            </a:pPr>
            <a:r>
              <a:rPr lang="en-IN" altLang="en-US" sz="5400" b="1">
                <a:solidFill>
                  <a:srgbClr val="FF0000"/>
                </a:solidFill>
                <a:effectLst>
                  <a:outerShdw blurRad="38100" dist="19050" dir="2700000" algn="tl" rotWithShape="0">
                    <a:schemeClr val="dk1">
                      <a:alpha val="40000"/>
                    </a:schemeClr>
                  </a:outerShdw>
                </a:effectLst>
              </a:rPr>
              <a:t>RAIN ON THE ROOF</a:t>
            </a:r>
            <a:endParaRPr lang="en-IN" altLang="en-US" sz="5400">
              <a:ln w="22225">
                <a:solidFill>
                  <a:schemeClr val="accent2"/>
                </a:solidFill>
                <a:prstDash val="solid"/>
              </a:ln>
              <a:solidFill>
                <a:srgbClr val="FF0000"/>
              </a:solidFill>
              <a:effectLst/>
            </a:endParaRPr>
          </a:p>
          <a:p>
            <a:pPr marL="0" indent="0">
              <a:buNone/>
            </a:pPr>
            <a:endParaRPr lang="en-IN" altLang="en-US" sz="5400">
              <a:solidFill>
                <a:schemeClr val="accent4"/>
              </a:solidFill>
              <a:effectLst/>
            </a:endParaRPr>
          </a:p>
          <a:p>
            <a:pPr marL="0" indent="0">
              <a:buNone/>
            </a:pPr>
            <a:endParaRPr lang="en-IN" altLang="en-US" sz="4800">
              <a:solidFill>
                <a:schemeClr val="accent4"/>
              </a:solidFill>
              <a:effectLst/>
            </a:endParaRPr>
          </a:p>
          <a:p>
            <a:pPr marL="0" indent="0">
              <a:buNone/>
            </a:pPr>
            <a:endParaRPr lang="en-IN" altLang="en-US" sz="4000">
              <a:solidFill>
                <a:schemeClr val="accent4"/>
              </a:solidFill>
              <a:effectLst/>
            </a:endParaRPr>
          </a:p>
          <a:p>
            <a:pPr marL="0" indent="0">
              <a:buNone/>
            </a:pPr>
            <a:r>
              <a:rPr lang="en-IN" altLang="en-US" sz="4000" b="1">
                <a:solidFill>
                  <a:srgbClr val="FF0000"/>
                </a:solidFill>
                <a:effectLst/>
              </a:rPr>
              <a:t>BY COATES KINNEY</a:t>
            </a:r>
            <a:endParaRPr lang="en-IN" altLang="en-US" sz="4000" b="1">
              <a:solidFill>
                <a:srgbClr val="FF0000"/>
              </a:solidFill>
              <a:effectLst/>
            </a:endParaRPr>
          </a:p>
        </p:txBody>
      </p:sp>
      <p:pic>
        <p:nvPicPr>
          <p:cNvPr id="8" name="Picture 7"/>
          <p:cNvPicPr>
            <a:picLocks noChangeAspect="1"/>
          </p:cNvPicPr>
          <p:nvPr/>
        </p:nvPicPr>
        <p:blipFill>
          <a:blip r:embed="rId2"/>
          <a:stretch>
            <a:fillRect/>
          </a:stretch>
        </p:blipFill>
        <p:spPr>
          <a:xfrm>
            <a:off x="990600" y="2874645"/>
            <a:ext cx="2188845" cy="1821180"/>
          </a:xfrm>
          <a:prstGeom prst="rect">
            <a:avLst/>
          </a:prstGeom>
        </p:spPr>
      </p:pic>
      <p:pic>
        <p:nvPicPr>
          <p:cNvPr id="10" name="Content Placeholder 9"/>
          <p:cNvPicPr>
            <a:picLocks noChangeAspect="1"/>
          </p:cNvPicPr>
          <p:nvPr>
            <p:ph sz="half" idx="2"/>
          </p:nvPr>
        </p:nvPicPr>
        <p:blipFill>
          <a:blip r:embed="rId3"/>
          <a:stretch>
            <a:fillRect/>
          </a:stretch>
        </p:blipFill>
        <p:spPr>
          <a:xfrm>
            <a:off x="5029200" y="838200"/>
            <a:ext cx="3603625" cy="39884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32765"/>
            <a:ext cx="5239385" cy="1000125"/>
          </a:xfrm>
        </p:spPr>
        <p:txBody>
          <a:bodyPr>
            <a:normAutofit fontScale="25000"/>
          </a:bodyPr>
          <a:lstStyle/>
          <a:p>
            <a:pPr>
              <a:buNone/>
            </a:pPr>
            <a:endParaRPr lang="en-US" sz="2200" dirty="0"/>
          </a:p>
          <a:p>
            <a:pPr>
              <a:buNone/>
            </a:pPr>
            <a:r>
              <a:rPr lang="en-IN" altLang="en-US" sz="8000" b="1" dirty="0">
                <a:solidFill>
                  <a:srgbClr val="FF0000"/>
                </a:solidFill>
              </a:rPr>
              <a:t>      </a:t>
            </a:r>
            <a:r>
              <a:rPr lang="en-IN" altLang="en-US" sz="12800" b="1" dirty="0">
                <a:solidFill>
                  <a:srgbClr val="FF0000"/>
                </a:solidFill>
              </a:rPr>
              <a:t>LEARNING OBJECTIVES</a:t>
            </a:r>
            <a:r>
              <a:rPr lang="en-US" sz="14400" b="1" dirty="0">
                <a:solidFill>
                  <a:srgbClr val="FF0000"/>
                </a:solidFill>
              </a:rPr>
              <a:t>:</a:t>
            </a:r>
            <a:endParaRPr lang="en-US" sz="14400" b="1" dirty="0">
              <a:solidFill>
                <a:srgbClr val="FF0000"/>
              </a:solidFill>
            </a:endParaRPr>
          </a:p>
          <a:p>
            <a:pPr>
              <a:buNone/>
            </a:pPr>
            <a:r>
              <a:rPr lang="en-IN" altLang="en-US" sz="6400" dirty="0"/>
              <a:t>      </a:t>
            </a:r>
            <a:endParaRPr lang="en-IN" altLang="en-US" sz="6400" dirty="0"/>
          </a:p>
          <a:p>
            <a:pPr>
              <a:buNone/>
            </a:pPr>
            <a:endParaRPr lang="en-IN" altLang="en-US" sz="6400" dirty="0"/>
          </a:p>
          <a:p>
            <a:pPr>
              <a:buNone/>
            </a:pPr>
            <a:r>
              <a:rPr lang="en-IN" altLang="en-US" sz="6400" dirty="0"/>
              <a:t>      </a:t>
            </a:r>
            <a:r>
              <a:rPr lang="en-US" sz="7200" dirty="0"/>
              <a:t> </a:t>
            </a:r>
            <a:endParaRPr lang="en-US" sz="6400" dirty="0"/>
          </a:p>
        </p:txBody>
      </p:sp>
      <p:pic>
        <p:nvPicPr>
          <p:cNvPr id="4" name="Google Shape;82;p1"/>
          <p:cNvPicPr preferRelativeResize="0"/>
          <p:nvPr/>
        </p:nvPicPr>
        <p:blipFill rotWithShape="1">
          <a:blip r:embed="rId1" cstate="print"/>
          <a:srcRect/>
          <a:stretch>
            <a:fillRect/>
          </a:stretch>
        </p:blipFill>
        <p:spPr>
          <a:xfrm>
            <a:off x="6096000" y="4876800"/>
            <a:ext cx="2286000" cy="1142999"/>
          </a:xfrm>
          <a:prstGeom prst="rect">
            <a:avLst/>
          </a:prstGeom>
          <a:noFill/>
          <a:ln>
            <a:noFill/>
          </a:ln>
        </p:spPr>
      </p:pic>
      <p:graphicFrame>
        <p:nvGraphicFramePr>
          <p:cNvPr id="7" name="Table 6"/>
          <p:cNvGraphicFramePr>
            <a:graphicFrameLocks noGrp="1"/>
          </p:cNvGraphicFramePr>
          <p:nvPr/>
        </p:nvGraphicFramePr>
        <p:xfrm>
          <a:off x="457200" y="1767205"/>
          <a:ext cx="5418455" cy="4540250"/>
        </p:xfrm>
        <a:graphic>
          <a:graphicData uri="http://schemas.openxmlformats.org/drawingml/2006/table">
            <a:tbl>
              <a:tblPr/>
              <a:tblGrid>
                <a:gridCol w="5418455"/>
              </a:tblGrid>
              <a:tr h="2270125">
                <a:tc>
                  <a:txBody>
                    <a:bodyPr/>
                    <a:p>
                      <a:pPr>
                        <a:lnSpc>
                          <a:spcPct val="115000"/>
                        </a:lnSpc>
                      </a:pPr>
                      <a:r>
                        <a:rPr lang="en-GB" sz="1600" dirty="0">
                          <a:effectLst/>
                          <a:ea typeface="Roboto"/>
                          <a:cs typeface="+mn-lt"/>
                        </a:rPr>
                        <a:t>GENERAL OBJECTIVES</a:t>
                      </a:r>
                      <a:endParaRPr lang="en-IN" sz="1600" dirty="0">
                        <a:effectLst/>
                        <a:ea typeface="Arial" panose="020B0604020202020204" pitchFamily="34" charset="0"/>
                        <a:cs typeface="+mn-lt"/>
                      </a:endParaRPr>
                    </a:p>
                    <a:p>
                      <a:pPr marL="342900" lvl="0" indent="-342900">
                        <a:lnSpc>
                          <a:spcPct val="115000"/>
                        </a:lnSpc>
                        <a:buFont typeface="Symbol" panose="05050102010706020507" pitchFamily="18" charset="2"/>
                        <a:buChar char=""/>
                      </a:pPr>
                      <a:r>
                        <a:rPr lang="en-GB" sz="1600" dirty="0">
                          <a:effectLst/>
                          <a:ea typeface="Roboto"/>
                          <a:cs typeface="+mn-lt"/>
                        </a:rPr>
                        <a:t>Recitation of the poem</a:t>
                      </a:r>
                      <a:endParaRPr lang="en-IN" sz="1600" dirty="0">
                        <a:effectLst/>
                        <a:ea typeface="Arial" panose="020B0604020202020204" pitchFamily="34" charset="0"/>
                        <a:cs typeface="+mn-lt"/>
                      </a:endParaRPr>
                    </a:p>
                    <a:p>
                      <a:pPr marL="342900" lvl="0" indent="-342900">
                        <a:lnSpc>
                          <a:spcPct val="115000"/>
                        </a:lnSpc>
                        <a:buFont typeface="Symbol" panose="05050102010706020507" pitchFamily="18" charset="2"/>
                        <a:buChar char=""/>
                      </a:pPr>
                      <a:r>
                        <a:rPr lang="en-GB" sz="1600" dirty="0">
                          <a:effectLst/>
                          <a:ea typeface="Roboto"/>
                          <a:cs typeface="+mn-lt"/>
                        </a:rPr>
                        <a:t>Being acquainted with poem and poet’s biography</a:t>
                      </a:r>
                      <a:endParaRPr lang="en-IN" sz="1600" dirty="0">
                        <a:effectLst/>
                        <a:ea typeface="Arial" panose="020B0604020202020204" pitchFamily="34" charset="0"/>
                        <a:cs typeface="+mn-lt"/>
                      </a:endParaRPr>
                    </a:p>
                    <a:p>
                      <a:pPr marL="342900" lvl="0" indent="-342900">
                        <a:lnSpc>
                          <a:spcPct val="115000"/>
                        </a:lnSpc>
                        <a:buFont typeface="Symbol" panose="05050102010706020507" pitchFamily="18" charset="2"/>
                        <a:buChar char=""/>
                      </a:pPr>
                      <a:r>
                        <a:rPr lang="en-GB" sz="1600" dirty="0">
                          <a:effectLst/>
                          <a:ea typeface="Roboto"/>
                          <a:cs typeface="+mn-lt"/>
                        </a:rPr>
                        <a:t>Understanding the idea</a:t>
                      </a:r>
                      <a:endParaRPr lang="en-IN" sz="1600" dirty="0">
                        <a:effectLst/>
                        <a:ea typeface="Arial" panose="020B0604020202020204" pitchFamily="34" charset="0"/>
                        <a:cs typeface="+mn-lt"/>
                      </a:endParaRPr>
                    </a:p>
                    <a:p>
                      <a:pPr marL="342900" lvl="0" indent="-342900">
                        <a:lnSpc>
                          <a:spcPct val="115000"/>
                        </a:lnSpc>
                        <a:buFont typeface="Symbol" panose="05050102010706020507" pitchFamily="18" charset="2"/>
                        <a:buChar char=""/>
                      </a:pPr>
                      <a:r>
                        <a:rPr lang="en-GB" sz="1600" dirty="0">
                          <a:effectLst/>
                          <a:ea typeface="Roboto"/>
                          <a:cs typeface="+mn-lt"/>
                        </a:rPr>
                        <a:t>Appreciate the language of the poem </a:t>
                      </a:r>
                      <a:endParaRPr lang="en-IN" sz="1600" dirty="0">
                        <a:effectLst/>
                        <a:ea typeface="Arial" panose="020B0604020202020204" pitchFamily="34" charset="0"/>
                        <a:cs typeface="+mn-lt"/>
                      </a:endParaRPr>
                    </a:p>
                    <a:p>
                      <a:pPr marL="342900" lvl="0" indent="-342900">
                        <a:lnSpc>
                          <a:spcPct val="115000"/>
                        </a:lnSpc>
                        <a:buFont typeface="Symbol" panose="05050102010706020507" pitchFamily="18" charset="2"/>
                        <a:buChar char=""/>
                      </a:pPr>
                      <a:r>
                        <a:rPr lang="en-GB" sz="1600" dirty="0">
                          <a:effectLst/>
                          <a:ea typeface="Roboto"/>
                          <a:cs typeface="+mn-lt"/>
                        </a:rPr>
                        <a:t>Developing LSRW Skills</a:t>
                      </a:r>
                      <a:endParaRPr lang="en-IN" sz="1600" dirty="0">
                        <a:effectLst/>
                        <a:ea typeface="Arial" panose="020B0604020202020204" pitchFamily="34" charset="0"/>
                        <a:cs typeface="+mn-lt"/>
                      </a:endParaRPr>
                    </a:p>
                    <a:p>
                      <a:pPr marL="685800">
                        <a:lnSpc>
                          <a:spcPct val="115000"/>
                        </a:lnSpc>
                      </a:pPr>
                      <a:r>
                        <a:rPr lang="en-GB" sz="1600" dirty="0">
                          <a:effectLst/>
                          <a:ea typeface="Roboto"/>
                          <a:cs typeface="+mn-lt"/>
                        </a:rPr>
                        <a:t> </a:t>
                      </a:r>
                      <a:endParaRPr lang="en-IN" sz="1600" dirty="0">
                        <a:effectLst/>
                        <a:ea typeface="Arial" panose="020B0604020202020204" pitchFamily="34" charset="0"/>
                        <a:cs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0125">
                <a:tc>
                  <a:txBody>
                    <a:bodyPr/>
                    <a:p>
                      <a:pPr>
                        <a:lnSpc>
                          <a:spcPct val="115000"/>
                        </a:lnSpc>
                      </a:pPr>
                      <a:r>
                        <a:rPr lang="en-GB" sz="1600" dirty="0">
                          <a:effectLst/>
                          <a:ea typeface="Roboto"/>
                          <a:cs typeface="+mn-lt"/>
                        </a:rPr>
                        <a:t>SPECIFIC OBJECTIVES/ EXTENDED OBJECTIVES</a:t>
                      </a:r>
                      <a:endParaRPr lang="en-IN" sz="1600" dirty="0">
                        <a:effectLst/>
                        <a:ea typeface="Arial" panose="020B0604020202020204" pitchFamily="34" charset="0"/>
                        <a:cs typeface="+mn-lt"/>
                      </a:endParaRPr>
                    </a:p>
                    <a:p>
                      <a:pPr marL="342900" lvl="0" indent="-342900">
                        <a:lnSpc>
                          <a:spcPct val="115000"/>
                        </a:lnSpc>
                        <a:buFont typeface="Symbol" panose="05050102010706020507" pitchFamily="18" charset="2"/>
                        <a:buChar char=""/>
                      </a:pPr>
                      <a:r>
                        <a:rPr lang="en-GB" sz="1600" dirty="0">
                          <a:effectLst/>
                          <a:ea typeface="Roboto"/>
                          <a:cs typeface="+mn-lt"/>
                        </a:rPr>
                        <a:t>Recitation of the poem</a:t>
                      </a:r>
                      <a:endParaRPr lang="en-IN" sz="1600" dirty="0">
                        <a:effectLst/>
                        <a:ea typeface="Arial" panose="020B0604020202020204" pitchFamily="34" charset="0"/>
                        <a:cs typeface="+mn-lt"/>
                      </a:endParaRPr>
                    </a:p>
                    <a:p>
                      <a:pPr marL="342900" lvl="0" indent="-342900">
                        <a:lnSpc>
                          <a:spcPct val="115000"/>
                        </a:lnSpc>
                        <a:buFont typeface="Symbol" panose="05050102010706020507" pitchFamily="18" charset="2"/>
                        <a:buChar char=""/>
                      </a:pPr>
                      <a:r>
                        <a:rPr lang="en-GB" sz="1600" dirty="0">
                          <a:effectLst/>
                          <a:ea typeface="Roboto"/>
                          <a:cs typeface="+mn-lt"/>
                        </a:rPr>
                        <a:t>Being acquainted with poem and poet’s biography</a:t>
                      </a:r>
                      <a:endParaRPr lang="en-IN" sz="1600" dirty="0">
                        <a:effectLst/>
                        <a:ea typeface="Arial" panose="020B0604020202020204" pitchFamily="34" charset="0"/>
                        <a:cs typeface="+mn-lt"/>
                      </a:endParaRPr>
                    </a:p>
                    <a:p>
                      <a:pPr marL="342900" lvl="0" indent="-342900">
                        <a:lnSpc>
                          <a:spcPct val="115000"/>
                        </a:lnSpc>
                        <a:buFont typeface="Symbol" panose="05050102010706020507" pitchFamily="18" charset="2"/>
                        <a:buChar char=""/>
                      </a:pPr>
                      <a:r>
                        <a:rPr lang="en-GB" sz="1600" dirty="0">
                          <a:effectLst/>
                          <a:ea typeface="Roboto"/>
                          <a:cs typeface="+mn-lt"/>
                        </a:rPr>
                        <a:t>Understanding the idea</a:t>
                      </a:r>
                      <a:endParaRPr lang="en-IN" sz="1600" dirty="0">
                        <a:effectLst/>
                        <a:ea typeface="Arial" panose="020B0604020202020204" pitchFamily="34" charset="0"/>
                        <a:cs typeface="+mn-lt"/>
                      </a:endParaRPr>
                    </a:p>
                    <a:p>
                      <a:pPr marL="342900" lvl="0" indent="-342900">
                        <a:lnSpc>
                          <a:spcPct val="115000"/>
                        </a:lnSpc>
                        <a:buFont typeface="Symbol" panose="05050102010706020507" pitchFamily="18" charset="2"/>
                        <a:buChar char=""/>
                      </a:pPr>
                      <a:r>
                        <a:rPr lang="en-GB" sz="1600" dirty="0">
                          <a:effectLst/>
                          <a:ea typeface="Roboto"/>
                          <a:cs typeface="+mn-lt"/>
                        </a:rPr>
                        <a:t>Appreciate the language of the poem </a:t>
                      </a:r>
                      <a:endParaRPr lang="en-IN" sz="1600" dirty="0">
                        <a:effectLst/>
                        <a:ea typeface="Arial" panose="020B0604020202020204" pitchFamily="34" charset="0"/>
                        <a:cs typeface="+mn-lt"/>
                      </a:endParaRPr>
                    </a:p>
                    <a:p>
                      <a:pPr marL="342900" lvl="0" indent="-342900">
                        <a:lnSpc>
                          <a:spcPct val="115000"/>
                        </a:lnSpc>
                        <a:buFont typeface="Symbol" panose="05050102010706020507" pitchFamily="18" charset="2"/>
                        <a:buChar char=""/>
                      </a:pPr>
                      <a:r>
                        <a:rPr lang="en-GB" sz="1600" dirty="0">
                          <a:effectLst/>
                          <a:ea typeface="Roboto"/>
                          <a:cs typeface="+mn-lt"/>
                        </a:rPr>
                        <a:t>Developing LSRW Skills</a:t>
                      </a:r>
                      <a:endParaRPr lang="en-IN" sz="1600" dirty="0">
                        <a:effectLst/>
                        <a:ea typeface="Arial" panose="020B0604020202020204" pitchFamily="34" charset="0"/>
                        <a:cs typeface="+mn-lt"/>
                      </a:endParaRPr>
                    </a:p>
                    <a:p>
                      <a:pPr marL="685800">
                        <a:lnSpc>
                          <a:spcPct val="115000"/>
                        </a:lnSpc>
                      </a:pPr>
                      <a:r>
                        <a:rPr lang="en-GB" sz="1600" dirty="0">
                          <a:effectLst/>
                          <a:ea typeface="Roboto"/>
                          <a:cs typeface="+mn-lt"/>
                        </a:rPr>
                        <a:t> </a:t>
                      </a:r>
                      <a:endParaRPr lang="en-IN" sz="1600" dirty="0">
                        <a:effectLst/>
                        <a:ea typeface="Arial" panose="020B0604020202020204" pitchFamily="34" charset="0"/>
                        <a:cs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3345" y="599440"/>
            <a:ext cx="5048885" cy="5527040"/>
          </a:xfrm>
        </p:spPr>
        <p:txBody>
          <a:bodyPr>
            <a:normAutofit fontScale="25000"/>
          </a:bodyPr>
          <a:lstStyle/>
          <a:p>
            <a:pPr>
              <a:buNone/>
            </a:pPr>
            <a:endParaRPr lang="en-US" sz="2200" dirty="0"/>
          </a:p>
          <a:p>
            <a:pPr>
              <a:buNone/>
            </a:pPr>
            <a:r>
              <a:rPr lang="en-IN" altLang="en-US" sz="8000" b="1" dirty="0">
                <a:solidFill>
                  <a:srgbClr val="FF0000"/>
                </a:solidFill>
              </a:rPr>
              <a:t>      </a:t>
            </a:r>
            <a:r>
              <a:rPr lang="en-IN" altLang="en-US" sz="14400" b="1" dirty="0">
                <a:solidFill>
                  <a:srgbClr val="FF0000"/>
                </a:solidFill>
              </a:rPr>
              <a:t>THE POET</a:t>
            </a:r>
            <a:r>
              <a:rPr lang="en-US" sz="14400" b="1" dirty="0">
                <a:solidFill>
                  <a:srgbClr val="FF0000"/>
                </a:solidFill>
              </a:rPr>
              <a:t>:</a:t>
            </a:r>
            <a:endParaRPr lang="en-US" sz="14400" b="1" dirty="0">
              <a:solidFill>
                <a:srgbClr val="FF0000"/>
              </a:solidFill>
            </a:endParaRPr>
          </a:p>
          <a:p>
            <a:pPr>
              <a:buNone/>
            </a:pPr>
            <a:r>
              <a:rPr lang="en-IN" altLang="en-US" sz="6400" dirty="0"/>
              <a:t>      </a:t>
            </a:r>
            <a:r>
              <a:rPr lang="en-US" sz="7200" dirty="0">
                <a:sym typeface="+mn-ea"/>
              </a:rPr>
              <a:t> Kinney was born at Kinney's Corners, New York. He was educated at Antioch College, Ohio, but did not graduate. He was admitted to the bar in 1856, and became connected editorially with journals in Xenia and Cincinnati, Ohio, Springfield, Illinois, and elsewhere. He served in the Civil War as major and paymaster, and later was active in Ohio Republican politics, being a Senator in the state legislature, 1882-1883.</a:t>
            </a:r>
            <a:endParaRPr lang="en-US" sz="7200" dirty="0">
              <a:sym typeface="+mn-ea"/>
            </a:endParaRPr>
          </a:p>
          <a:p>
            <a:pPr>
              <a:buNone/>
            </a:pPr>
            <a:endParaRPr lang="en-US" sz="6400" dirty="0"/>
          </a:p>
          <a:p>
            <a:pPr>
              <a:buNone/>
            </a:pPr>
            <a:r>
              <a:rPr lang="en-IN" altLang="en-US" sz="6400" dirty="0"/>
              <a:t>       </a:t>
            </a:r>
            <a:r>
              <a:rPr lang="en-US" sz="7200" dirty="0"/>
              <a:t>His verses were collected in Keeuka, and other poems (1855) and Lyrics of the Ideal and the Real (1888). One of his lyrics set to music, “Rain on the Roof,” was widely popular.</a:t>
            </a:r>
            <a:endParaRPr lang="en-US" sz="7200" dirty="0"/>
          </a:p>
        </p:txBody>
      </p:sp>
      <p:pic>
        <p:nvPicPr>
          <p:cNvPr id="4" name="Google Shape;82;p1"/>
          <p:cNvPicPr preferRelativeResize="0"/>
          <p:nvPr/>
        </p:nvPicPr>
        <p:blipFill rotWithShape="1">
          <a:blip r:embed="rId1" cstate="print"/>
          <a:srcRect/>
          <a:stretch>
            <a:fillRect/>
          </a:stretch>
        </p:blipFill>
        <p:spPr>
          <a:xfrm>
            <a:off x="6096000" y="4876800"/>
            <a:ext cx="2286000" cy="1142999"/>
          </a:xfrm>
          <a:prstGeom prst="rect">
            <a:avLst/>
          </a:prstGeom>
          <a:noFill/>
          <a:ln>
            <a:noFill/>
          </a:ln>
        </p:spPr>
      </p:pic>
      <p:pic>
        <p:nvPicPr>
          <p:cNvPr id="2" name="Content Placeholder 1"/>
          <p:cNvPicPr>
            <a:picLocks noChangeAspect="1"/>
          </p:cNvPicPr>
          <p:nvPr>
            <p:ph sz="half" idx="2"/>
          </p:nvPr>
        </p:nvPicPr>
        <p:blipFill>
          <a:blip r:embed="rId2"/>
          <a:stretch>
            <a:fillRect/>
          </a:stretch>
        </p:blipFill>
        <p:spPr>
          <a:xfrm>
            <a:off x="5260340" y="1371600"/>
            <a:ext cx="3224530" cy="31915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8105" y="532765"/>
            <a:ext cx="4840605" cy="5593715"/>
          </a:xfrm>
        </p:spPr>
        <p:txBody>
          <a:bodyPr>
            <a:normAutofit fontScale="25000"/>
          </a:bodyPr>
          <a:lstStyle/>
          <a:p>
            <a:pPr>
              <a:buNone/>
            </a:pPr>
            <a:endParaRPr lang="en-US" sz="2200" dirty="0"/>
          </a:p>
          <a:p>
            <a:pPr>
              <a:buNone/>
            </a:pPr>
            <a:r>
              <a:rPr lang="en-IN" altLang="en-US" sz="8000" b="1" dirty="0">
                <a:solidFill>
                  <a:srgbClr val="FF0000"/>
                </a:solidFill>
              </a:rPr>
              <a:t>    </a:t>
            </a:r>
            <a:r>
              <a:rPr lang="en-IN" altLang="en-US" sz="14400" b="1" dirty="0">
                <a:solidFill>
                  <a:srgbClr val="FF0000"/>
                </a:solidFill>
              </a:rPr>
              <a:t> THEME OF THE POEM</a:t>
            </a:r>
            <a:r>
              <a:rPr lang="en-US" sz="14400" b="1" dirty="0">
                <a:solidFill>
                  <a:srgbClr val="FF0000"/>
                </a:solidFill>
              </a:rPr>
              <a:t>:</a:t>
            </a:r>
            <a:endParaRPr lang="en-US" sz="14400" b="1" dirty="0">
              <a:solidFill>
                <a:srgbClr val="FF0000"/>
              </a:solidFill>
            </a:endParaRPr>
          </a:p>
          <a:p>
            <a:pPr>
              <a:buNone/>
            </a:pPr>
            <a:r>
              <a:rPr lang="en-IN" altLang="en-US" sz="6400" dirty="0"/>
              <a:t>      </a:t>
            </a:r>
            <a:endParaRPr lang="en-IN" altLang="en-US" sz="6400" dirty="0"/>
          </a:p>
          <a:p>
            <a:r>
              <a:rPr lang="en-IN" altLang="en-US" sz="6400" dirty="0"/>
              <a:t> </a:t>
            </a:r>
            <a:r>
              <a:rPr lang="en-US" sz="8000" dirty="0"/>
              <a:t>This poem tells us about the poet’s sweet memory of his childhood. </a:t>
            </a:r>
            <a:endParaRPr lang="en-US" sz="8000" dirty="0"/>
          </a:p>
          <a:p>
            <a:endParaRPr lang="en-US" sz="8000" dirty="0"/>
          </a:p>
          <a:p>
            <a:r>
              <a:rPr lang="en-US" sz="8000" dirty="0"/>
              <a:t>At night, when dark clouds cover the sky and it rains gently then the poet lies in his cosy bed and listens to the sound of the raindrops falling overhead on the roof of his cottage. </a:t>
            </a:r>
            <a:endParaRPr lang="en-US" sz="8000" dirty="0"/>
          </a:p>
          <a:p>
            <a:endParaRPr lang="en-US" sz="8000" dirty="0"/>
          </a:p>
          <a:p>
            <a:r>
              <a:rPr lang="en-US" sz="8000" dirty="0"/>
              <a:t>The poet remembers the loving look of his mother who used to shower love and affection on her children. </a:t>
            </a:r>
            <a:endParaRPr lang="en-US" sz="8000" dirty="0"/>
          </a:p>
        </p:txBody>
      </p:sp>
      <p:pic>
        <p:nvPicPr>
          <p:cNvPr id="4" name="Google Shape;82;p1"/>
          <p:cNvPicPr preferRelativeResize="0"/>
          <p:nvPr/>
        </p:nvPicPr>
        <p:blipFill rotWithShape="1">
          <a:blip r:embed="rId1" cstate="print"/>
          <a:srcRect/>
          <a:stretch>
            <a:fillRect/>
          </a:stretch>
        </p:blipFill>
        <p:spPr>
          <a:xfrm>
            <a:off x="6096000" y="4876800"/>
            <a:ext cx="2286000" cy="1142999"/>
          </a:xfrm>
          <a:prstGeom prst="rect">
            <a:avLst/>
          </a:prstGeom>
          <a:noFill/>
          <a:ln>
            <a:noFill/>
          </a:ln>
        </p:spPr>
      </p:pic>
      <p:pic>
        <p:nvPicPr>
          <p:cNvPr id="5" name="Content Placeholder 4"/>
          <p:cNvPicPr>
            <a:picLocks noChangeAspect="1"/>
          </p:cNvPicPr>
          <p:nvPr>
            <p:ph sz="half" idx="2"/>
          </p:nvPr>
        </p:nvPicPr>
        <p:blipFill>
          <a:blip r:embed="rId2"/>
          <a:stretch>
            <a:fillRect/>
          </a:stretch>
        </p:blipFill>
        <p:spPr>
          <a:xfrm>
            <a:off x="5791200" y="894080"/>
            <a:ext cx="2893060" cy="370268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74955"/>
            <a:ext cx="4038600" cy="6324600"/>
          </a:xfrm>
        </p:spPr>
        <p:txBody>
          <a:bodyPr>
            <a:normAutofit fontScale="30000"/>
          </a:bodyPr>
          <a:lstStyle/>
          <a:p>
            <a:pPr>
              <a:buNone/>
            </a:pPr>
            <a:endParaRPr lang="en-US" sz="2200" dirty="0"/>
          </a:p>
          <a:p>
            <a:pPr>
              <a:buNone/>
            </a:pPr>
            <a:r>
              <a:rPr lang="en-IN" altLang="en-US" sz="8000" dirty="0"/>
              <a:t>  </a:t>
            </a:r>
            <a:r>
              <a:rPr lang="en-IN" altLang="en-US" sz="13335" b="1" dirty="0">
                <a:solidFill>
                  <a:srgbClr val="FF0000"/>
                </a:solidFill>
              </a:rPr>
              <a:t>STANZA 2</a:t>
            </a:r>
            <a:endParaRPr lang="en-IN" altLang="en-US" sz="13335" b="1" dirty="0">
              <a:solidFill>
                <a:srgbClr val="FF0000"/>
              </a:solidFill>
            </a:endParaRPr>
          </a:p>
          <a:p>
            <a:endParaRPr lang="en-IN" altLang="en-US" sz="4570" dirty="0"/>
          </a:p>
          <a:p>
            <a:pPr marL="0" indent="0">
              <a:buNone/>
            </a:pPr>
            <a:endParaRPr lang="en-US" sz="5000" dirty="0"/>
          </a:p>
          <a:p>
            <a:pPr marL="0" indent="0">
              <a:buNone/>
            </a:pPr>
            <a:r>
              <a:rPr lang="en-US" sz="8000" dirty="0"/>
              <a:t>Every tinkle on the shingles</a:t>
            </a:r>
            <a:endParaRPr lang="en-US" sz="8000" dirty="0"/>
          </a:p>
          <a:p>
            <a:pPr marL="0" indent="0">
              <a:buNone/>
            </a:pPr>
            <a:r>
              <a:rPr lang="en-US" sz="8000" dirty="0"/>
              <a:t>Has an echo in the heart;</a:t>
            </a:r>
            <a:endParaRPr lang="en-US" sz="8000" dirty="0"/>
          </a:p>
          <a:p>
            <a:pPr marL="0" indent="0">
              <a:buNone/>
            </a:pPr>
            <a:r>
              <a:rPr lang="en-US" sz="8000" dirty="0"/>
              <a:t>And a thousand dreamy fancies</a:t>
            </a:r>
            <a:endParaRPr lang="en-US" sz="8000" dirty="0"/>
          </a:p>
          <a:p>
            <a:pPr marL="0" indent="0">
              <a:buNone/>
            </a:pPr>
            <a:r>
              <a:rPr lang="en-US" sz="8000" dirty="0"/>
              <a:t>Into busy being start,</a:t>
            </a:r>
            <a:endParaRPr lang="en-US" sz="8000" dirty="0"/>
          </a:p>
          <a:p>
            <a:pPr marL="0" indent="0">
              <a:buNone/>
            </a:pPr>
            <a:r>
              <a:rPr lang="en-US" sz="8000" dirty="0"/>
              <a:t>And a thousand recollections</a:t>
            </a:r>
            <a:endParaRPr lang="en-US" sz="8000" dirty="0"/>
          </a:p>
          <a:p>
            <a:pPr marL="0" indent="0">
              <a:buNone/>
            </a:pPr>
            <a:r>
              <a:rPr lang="en-US" sz="8000" dirty="0"/>
              <a:t>Weave their air-threads into woof,</a:t>
            </a:r>
            <a:endParaRPr lang="en-US" sz="8000" dirty="0"/>
          </a:p>
          <a:p>
            <a:pPr marL="0" indent="0">
              <a:buNone/>
            </a:pPr>
            <a:r>
              <a:rPr lang="en-US" sz="8000" dirty="0"/>
              <a:t>As I listen to the patter</a:t>
            </a:r>
            <a:endParaRPr lang="en-US" sz="8000" dirty="0"/>
          </a:p>
          <a:p>
            <a:pPr marL="0" indent="0">
              <a:buNone/>
            </a:pPr>
            <a:r>
              <a:rPr lang="en-US" sz="8000" dirty="0"/>
              <a:t>Of the rain upon the roof.</a:t>
            </a:r>
            <a:endParaRPr lang="en-US" sz="8000" dirty="0"/>
          </a:p>
        </p:txBody>
      </p:sp>
      <p:pic>
        <p:nvPicPr>
          <p:cNvPr id="4" name="Google Shape;82;p1"/>
          <p:cNvPicPr preferRelativeResize="0"/>
          <p:nvPr/>
        </p:nvPicPr>
        <p:blipFill rotWithShape="1">
          <a:blip r:embed="rId1" cstate="print"/>
          <a:srcRect/>
          <a:stretch>
            <a:fillRect/>
          </a:stretch>
        </p:blipFill>
        <p:spPr>
          <a:xfrm>
            <a:off x="6096000" y="4876800"/>
            <a:ext cx="2286000" cy="1142999"/>
          </a:xfrm>
          <a:prstGeom prst="rect">
            <a:avLst/>
          </a:prstGeom>
          <a:noFill/>
          <a:ln>
            <a:noFill/>
          </a:ln>
        </p:spPr>
      </p:pic>
      <p:pic>
        <p:nvPicPr>
          <p:cNvPr id="8" name="Content Placeholder 7"/>
          <p:cNvPicPr>
            <a:picLocks noChangeAspect="1"/>
          </p:cNvPicPr>
          <p:nvPr>
            <p:ph sz="half" idx="2"/>
          </p:nvPr>
        </p:nvPicPr>
        <p:blipFill>
          <a:blip r:embed="rId2"/>
          <a:stretch>
            <a:fillRect/>
          </a:stretch>
        </p:blipFill>
        <p:spPr>
          <a:xfrm>
            <a:off x="4608195" y="838200"/>
            <a:ext cx="3896360" cy="36944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01625"/>
            <a:ext cx="5300980" cy="5824855"/>
          </a:xfrm>
        </p:spPr>
        <p:txBody>
          <a:bodyPr>
            <a:normAutofit fontScale="25000"/>
          </a:bodyPr>
          <a:lstStyle/>
          <a:p>
            <a:pPr>
              <a:buNone/>
            </a:pPr>
            <a:endParaRPr lang="en-US" sz="2200" dirty="0"/>
          </a:p>
          <a:p>
            <a:pPr marL="0" indent="0">
              <a:buNone/>
            </a:pPr>
            <a:r>
              <a:rPr lang="en-IN" altLang="en-US" sz="14400" b="1" dirty="0">
                <a:solidFill>
                  <a:srgbClr val="FF0000"/>
                </a:solidFill>
              </a:rPr>
              <a:t>EXPLANATION</a:t>
            </a:r>
            <a:endParaRPr lang="en-IN" altLang="en-US" sz="14400" b="1" dirty="0">
              <a:solidFill>
                <a:srgbClr val="FF0000"/>
              </a:solidFill>
            </a:endParaRPr>
          </a:p>
          <a:p>
            <a:pPr marL="0" indent="0">
              <a:buNone/>
            </a:pPr>
            <a:endParaRPr lang="en-IN" altLang="en-US" sz="8000" dirty="0"/>
          </a:p>
          <a:p>
            <a:r>
              <a:rPr lang="en-IN" altLang="en-US" sz="8000" dirty="0"/>
              <a:t>The poet is expressing his feelings when he hears the raindrops falling on the rooftop of his house. He says that every tinkle on the shingles has an echo in the heart.</a:t>
            </a:r>
            <a:endParaRPr lang="en-IN" altLang="en-US" sz="8000" dirty="0"/>
          </a:p>
          <a:p>
            <a:endParaRPr lang="en-IN" altLang="en-US" sz="8000" dirty="0"/>
          </a:p>
          <a:p>
            <a:r>
              <a:rPr lang="en-IN" altLang="en-US" sz="8000" dirty="0"/>
              <a:t>Whenever he hears rain falling on the rooftop, the sound repeats in his heart, and in his dreams, he has many different, fanciful imaginations. </a:t>
            </a:r>
            <a:endParaRPr lang="en-IN" altLang="en-US" sz="8000" dirty="0"/>
          </a:p>
          <a:p>
            <a:endParaRPr lang="en-IN" altLang="en-US" sz="8000" dirty="0"/>
          </a:p>
          <a:p>
            <a:r>
              <a:rPr lang="en-IN" altLang="en-US" sz="8000" dirty="0"/>
              <a:t>He adds that this sound of the rain falling on the rooftop creates many new different dreams in his mind.</a:t>
            </a:r>
            <a:endParaRPr lang="en-IN" altLang="en-US" sz="8000" dirty="0"/>
          </a:p>
        </p:txBody>
      </p:sp>
      <p:pic>
        <p:nvPicPr>
          <p:cNvPr id="4" name="Google Shape;82;p1"/>
          <p:cNvPicPr preferRelativeResize="0"/>
          <p:nvPr/>
        </p:nvPicPr>
        <p:blipFill rotWithShape="1">
          <a:blip r:embed="rId1" cstate="print"/>
          <a:srcRect/>
          <a:stretch>
            <a:fillRect/>
          </a:stretch>
        </p:blipFill>
        <p:spPr>
          <a:xfrm>
            <a:off x="6096000" y="4876800"/>
            <a:ext cx="2286000" cy="1142999"/>
          </a:xfrm>
          <a:prstGeom prst="rect">
            <a:avLst/>
          </a:prstGeom>
          <a:noFill/>
          <a:ln>
            <a:noFill/>
          </a:ln>
        </p:spPr>
      </p:pic>
      <p:pic>
        <p:nvPicPr>
          <p:cNvPr id="5" name="Content Placeholder 4"/>
          <p:cNvPicPr>
            <a:picLocks noChangeAspect="1"/>
          </p:cNvPicPr>
          <p:nvPr>
            <p:ph sz="half" idx="2"/>
          </p:nvPr>
        </p:nvPicPr>
        <p:blipFill>
          <a:blip r:embed="rId2"/>
          <a:stretch>
            <a:fillRect/>
          </a:stretch>
        </p:blipFill>
        <p:spPr>
          <a:xfrm>
            <a:off x="5813425" y="1032510"/>
            <a:ext cx="2684145" cy="36474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68020"/>
            <a:ext cx="5050155" cy="5458460"/>
          </a:xfrm>
        </p:spPr>
        <p:txBody>
          <a:bodyPr>
            <a:normAutofit fontScale="25000"/>
          </a:bodyPr>
          <a:lstStyle/>
          <a:p>
            <a:pPr>
              <a:buNone/>
            </a:pPr>
            <a:endParaRPr lang="en-US" sz="2200" dirty="0"/>
          </a:p>
          <a:p>
            <a:pPr marL="0" indent="0">
              <a:buNone/>
            </a:pPr>
            <a:r>
              <a:rPr lang="en-IN" altLang="en-US" sz="14400" b="1" dirty="0">
                <a:solidFill>
                  <a:srgbClr val="FF0000"/>
                </a:solidFill>
              </a:rPr>
              <a:t>MEMORIES REKINDLED</a:t>
            </a:r>
            <a:endParaRPr lang="en-IN" altLang="en-US" sz="14400" b="1" dirty="0">
              <a:solidFill>
                <a:srgbClr val="FF0000"/>
              </a:solidFill>
            </a:endParaRPr>
          </a:p>
          <a:p>
            <a:pPr marL="0" indent="0">
              <a:buNone/>
            </a:pPr>
            <a:endParaRPr lang="en-IN" altLang="en-US" sz="8000" b="1" dirty="0">
              <a:solidFill>
                <a:srgbClr val="FF0000"/>
              </a:solidFill>
              <a:effectLst>
                <a:outerShdw blurRad="38100" dist="19050" dir="2700000" algn="tl" rotWithShape="0">
                  <a:schemeClr val="dk1">
                    <a:alpha val="40000"/>
                  </a:schemeClr>
                </a:outerShdw>
              </a:effectLst>
            </a:endParaRPr>
          </a:p>
          <a:p>
            <a:r>
              <a:rPr lang="en-IN" altLang="en-US" sz="9600" dirty="0"/>
              <a:t>He recollects many memories of the past which come back into his mind as dreams. </a:t>
            </a:r>
            <a:endParaRPr lang="en-IN" altLang="en-US" sz="9600" dirty="0"/>
          </a:p>
          <a:p>
            <a:endParaRPr lang="en-IN" altLang="en-US" sz="9600" dirty="0"/>
          </a:p>
          <a:p>
            <a:r>
              <a:rPr lang="en-IN" altLang="en-US" sz="9600" dirty="0"/>
              <a:t>So, he says that as he listens to the patter of the rain upon the roof, he has many new dreams in his mind and the memories of the past come back in the form of dreams.</a:t>
            </a:r>
            <a:endParaRPr lang="en-IN" altLang="en-US" sz="8000" dirty="0"/>
          </a:p>
          <a:p>
            <a:endParaRPr lang="en-IN" altLang="en-US" sz="8000" dirty="0"/>
          </a:p>
        </p:txBody>
      </p:sp>
      <p:pic>
        <p:nvPicPr>
          <p:cNvPr id="4" name="Google Shape;82;p1"/>
          <p:cNvPicPr preferRelativeResize="0"/>
          <p:nvPr/>
        </p:nvPicPr>
        <p:blipFill rotWithShape="1">
          <a:blip r:embed="rId1" cstate="print"/>
          <a:srcRect/>
          <a:stretch>
            <a:fillRect/>
          </a:stretch>
        </p:blipFill>
        <p:spPr>
          <a:xfrm>
            <a:off x="6096000" y="4876800"/>
            <a:ext cx="2286000" cy="1142999"/>
          </a:xfrm>
          <a:prstGeom prst="rect">
            <a:avLst/>
          </a:prstGeom>
          <a:noFill/>
          <a:ln>
            <a:noFill/>
          </a:ln>
        </p:spPr>
      </p:pic>
      <p:pic>
        <p:nvPicPr>
          <p:cNvPr id="6" name="Content Placeholder 5"/>
          <p:cNvPicPr>
            <a:picLocks noChangeAspect="1"/>
          </p:cNvPicPr>
          <p:nvPr>
            <p:ph sz="half" idx="2"/>
          </p:nvPr>
        </p:nvPicPr>
        <p:blipFill>
          <a:blip r:embed="rId2"/>
          <a:stretch>
            <a:fillRect/>
          </a:stretch>
        </p:blipFill>
        <p:spPr>
          <a:xfrm>
            <a:off x="5840095" y="990600"/>
            <a:ext cx="2541905" cy="35172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49605"/>
            <a:ext cx="4717415" cy="5476875"/>
          </a:xfrm>
        </p:spPr>
        <p:txBody>
          <a:bodyPr>
            <a:normAutofit fontScale="25000"/>
          </a:bodyPr>
          <a:lstStyle/>
          <a:p>
            <a:pPr>
              <a:buNone/>
            </a:pPr>
            <a:endParaRPr lang="en-US" sz="2200" dirty="0"/>
          </a:p>
          <a:p>
            <a:pPr marL="0" indent="0">
              <a:buNone/>
            </a:pPr>
            <a:r>
              <a:rPr lang="en-IN" altLang="en-US" sz="14400" b="1" dirty="0">
                <a:solidFill>
                  <a:srgbClr val="FF0000"/>
                </a:solidFill>
              </a:rPr>
              <a:t>POETIC DEVICES</a:t>
            </a:r>
            <a:endParaRPr lang="en-IN" altLang="en-US" sz="14400" b="1" dirty="0">
              <a:solidFill>
                <a:srgbClr val="FF0000"/>
              </a:solidFill>
            </a:endParaRPr>
          </a:p>
          <a:p>
            <a:pPr marL="0" indent="0">
              <a:buNone/>
            </a:pPr>
            <a:endParaRPr lang="en-IN" altLang="en-US" sz="8000" b="1" dirty="0">
              <a:solidFill>
                <a:srgbClr val="FF0000"/>
              </a:solidFill>
              <a:effectLst>
                <a:outerShdw blurRad="38100" dist="19050" dir="2700000" algn="tl" rotWithShape="0">
                  <a:schemeClr val="dk1">
                    <a:alpha val="40000"/>
                  </a:schemeClr>
                </a:outerShdw>
              </a:effectLst>
            </a:endParaRPr>
          </a:p>
          <a:p>
            <a:r>
              <a:rPr lang="en-IN" altLang="en-US" sz="8000" dirty="0"/>
              <a:t>Personification: Treating a non – living thing as a living being.</a:t>
            </a:r>
            <a:endParaRPr lang="en-IN" altLang="en-US" sz="8000" dirty="0"/>
          </a:p>
          <a:p>
            <a:pPr lvl="1"/>
            <a:r>
              <a:rPr lang="en-IN" altLang="en-US" sz="8000" dirty="0"/>
              <a:t>recollection is personified when he says that they weave dreams.</a:t>
            </a:r>
            <a:endParaRPr lang="en-IN" altLang="en-US" sz="8000" dirty="0"/>
          </a:p>
          <a:p>
            <a:endParaRPr lang="en-IN" altLang="en-US" sz="8000" dirty="0"/>
          </a:p>
          <a:p>
            <a:r>
              <a:rPr lang="en-IN" altLang="en-US" sz="8000" dirty="0"/>
              <a:t>Transferred Epithet: The use of an adjective with a noun when it refers to another noun.</a:t>
            </a:r>
            <a:endParaRPr lang="en-IN" altLang="en-US" sz="8000" dirty="0"/>
          </a:p>
          <a:p>
            <a:pPr lvl="1"/>
            <a:r>
              <a:rPr lang="en-IN" altLang="en-US" sz="8000" dirty="0"/>
              <a:t>‘dreamy fancies’ – it does not mean that the fancies are dreamy but refers to  the people who have dreams.</a:t>
            </a:r>
            <a:endParaRPr lang="en-IN" altLang="en-US" sz="8000" dirty="0"/>
          </a:p>
        </p:txBody>
      </p:sp>
      <p:pic>
        <p:nvPicPr>
          <p:cNvPr id="4" name="Google Shape;82;p1"/>
          <p:cNvPicPr preferRelativeResize="0"/>
          <p:nvPr/>
        </p:nvPicPr>
        <p:blipFill rotWithShape="1">
          <a:blip r:embed="rId1" cstate="print"/>
          <a:srcRect/>
          <a:stretch>
            <a:fillRect/>
          </a:stretch>
        </p:blipFill>
        <p:spPr>
          <a:xfrm>
            <a:off x="6096000" y="4876800"/>
            <a:ext cx="2286000" cy="1142999"/>
          </a:xfrm>
          <a:prstGeom prst="rect">
            <a:avLst/>
          </a:prstGeom>
          <a:noFill/>
          <a:ln>
            <a:noFill/>
          </a:ln>
        </p:spPr>
      </p:pic>
      <p:pic>
        <p:nvPicPr>
          <p:cNvPr id="5" name="Content Placeholder 4"/>
          <p:cNvPicPr>
            <a:picLocks noChangeAspect="1"/>
          </p:cNvPicPr>
          <p:nvPr>
            <p:ph sz="half" idx="2"/>
          </p:nvPr>
        </p:nvPicPr>
        <p:blipFill>
          <a:blip r:embed="rId2"/>
          <a:stretch>
            <a:fillRect/>
          </a:stretch>
        </p:blipFill>
        <p:spPr>
          <a:xfrm>
            <a:off x="5552440" y="228600"/>
            <a:ext cx="3373120" cy="435800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3470</Words>
  <Application>WPS Presentation</Application>
  <PresentationFormat>On-screen Show (4:3)</PresentationFormat>
  <Paragraphs>115</Paragraphs>
  <Slides>12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12</vt:i4>
      </vt:variant>
    </vt:vector>
  </HeadingPairs>
  <TitlesOfParts>
    <vt:vector size="22" baseType="lpstr">
      <vt:lpstr>Arial</vt:lpstr>
      <vt:lpstr>SimSun</vt:lpstr>
      <vt:lpstr>Wingdings</vt:lpstr>
      <vt:lpstr>Roboto</vt:lpstr>
      <vt:lpstr>Segoe Print</vt:lpstr>
      <vt:lpstr>Symbol</vt:lpstr>
      <vt:lpstr>Calibri</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LALAT</dc:creator>
  <cp:lastModifiedBy>Krishna Moharana</cp:lastModifiedBy>
  <cp:revision>187</cp:revision>
  <dcterms:created xsi:type="dcterms:W3CDTF">2006-08-16T00:00:00Z</dcterms:created>
  <dcterms:modified xsi:type="dcterms:W3CDTF">2021-06-21T12:45:34Z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1033-11.2.0.10176</vt:lpwstr>
  </property>
</Properties>
</file>