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73" r:id="rId4"/>
    <p:sldId id="264" r:id="rId5"/>
    <p:sldId id="288" r:id="rId6"/>
    <p:sldId id="289" r:id="rId7"/>
    <p:sldId id="265" r:id="rId8"/>
    <p:sldId id="266" r:id="rId9"/>
    <p:sldId id="294" r:id="rId10"/>
    <p:sldId id="300" r:id="rId11"/>
    <p:sldId id="301" r:id="rId12"/>
    <p:sldId id="299" r:id="rId13"/>
    <p:sldId id="262"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474" y="5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0.png"/><Relationship Id="rId1"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1.png"/><Relationship Id="rId1" Type="http://schemas.openxmlformats.org/officeDocument/2006/relationships/image" Target="../media/image1.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5.png"/><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6.png"/><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7.png"/><Relationship Id="rId1"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8.png"/><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9.png"/><Relationship Id="rId1"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0.png"/><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304800" y="381000"/>
            <a:ext cx="8610600" cy="6248400"/>
          </a:xfrm>
        </p:spPr>
        <p:txBody>
          <a:bodyPr>
            <a:normAutofit/>
          </a:bodyPr>
          <a:lstStyle/>
          <a:p>
            <a:pPr>
              <a:buNone/>
            </a:pPr>
            <a:r>
              <a:rPr lang="en-US" sz="3000" dirty="0">
                <a:solidFill>
                  <a:srgbClr val="FF0000"/>
                </a:solidFill>
              </a:rPr>
              <a:t>		</a:t>
            </a:r>
            <a:endParaRPr lang="en-US" sz="3000" dirty="0">
              <a:solidFill>
                <a:srgbClr val="FF0000"/>
              </a:solidFill>
            </a:endParaRPr>
          </a:p>
          <a:p>
            <a:pPr>
              <a:buNone/>
            </a:pPr>
            <a:endParaRPr lang="en-US" sz="3000" dirty="0">
              <a:solidFill>
                <a:srgbClr val="FF0000"/>
              </a:solidFill>
            </a:endParaRPr>
          </a:p>
          <a:p>
            <a:pPr algn="just">
              <a:buNone/>
            </a:pPr>
            <a:r>
              <a:rPr lang="en-US" sz="3000" dirty="0">
                <a:solidFill>
                  <a:srgbClr val="FF0000"/>
                </a:solidFill>
              </a:rPr>
              <a:t>				</a:t>
            </a:r>
            <a:r>
              <a:rPr lang="en-IN" altLang="en-US" sz="3000" dirty="0">
                <a:solidFill>
                  <a:srgbClr val="FF0000"/>
                </a:solidFill>
              </a:rPr>
              <a:t>      </a:t>
            </a:r>
            <a:r>
              <a:rPr lang="en-IN" altLang="en-US" sz="3000" b="1" dirty="0">
                <a:solidFill>
                  <a:srgbClr val="FF0000"/>
                </a:solidFill>
                <a:effectLst>
                  <a:outerShdw blurRad="38100" dist="19050" dir="2700000" algn="tl" rotWithShape="0">
                    <a:schemeClr val="dk1">
                      <a:alpha val="40000"/>
                    </a:schemeClr>
                  </a:outerShdw>
                </a:effectLst>
              </a:rPr>
              <a:t> BEEHIVE</a:t>
            </a:r>
            <a:endParaRPr lang="en-US" altLang="en-US" sz="3000" b="1" dirty="0">
              <a:solidFill>
                <a:srgbClr val="FF0000"/>
              </a:solidFill>
            </a:endParaRPr>
          </a:p>
          <a:p>
            <a:pPr>
              <a:buNone/>
            </a:pPr>
            <a:endParaRPr lang="en-US" sz="2500" b="1" dirty="0"/>
          </a:p>
          <a:p>
            <a:pPr>
              <a:buNone/>
            </a:pPr>
            <a:r>
              <a:rPr lang="en-US" sz="2500" b="1" dirty="0"/>
              <a:t>STD-</a:t>
            </a:r>
            <a:r>
              <a:rPr lang="en-IN" altLang="en-US" sz="2500" b="1" dirty="0"/>
              <a:t>IX</a:t>
            </a:r>
            <a:endParaRPr lang="en-US" sz="2500" b="1" dirty="0"/>
          </a:p>
          <a:p>
            <a:pPr>
              <a:buNone/>
            </a:pPr>
            <a:r>
              <a:rPr lang="en-US" sz="2500" b="1" dirty="0"/>
              <a:t>SUBJECT-</a:t>
            </a:r>
            <a:r>
              <a:rPr lang="en-IN" altLang="en-US" sz="2500" b="1" dirty="0"/>
              <a:t> LITERATURE</a:t>
            </a:r>
            <a:endParaRPr lang="en-IN" altLang="en-US" sz="2500" b="1" dirty="0"/>
          </a:p>
          <a:p>
            <a:pPr>
              <a:buNone/>
            </a:pPr>
            <a:r>
              <a:rPr lang="en-IN" altLang="en-US" sz="2500" b="1" dirty="0"/>
              <a:t>CHAPTER - 3</a:t>
            </a:r>
            <a:endParaRPr lang="en-IN" altLang="en-US" sz="2500" b="1" dirty="0"/>
          </a:p>
          <a:p>
            <a:pPr>
              <a:buNone/>
            </a:pPr>
            <a:r>
              <a:rPr lang="en-US" sz="2500" b="1" dirty="0"/>
              <a:t>TOPIC-</a:t>
            </a:r>
            <a:r>
              <a:rPr lang="en-IN" altLang="en-US" sz="2500" b="1" dirty="0"/>
              <a:t> RAIN ON THE ROOF</a:t>
            </a:r>
            <a:endParaRPr lang="en-US" sz="2500" b="1" dirty="0"/>
          </a:p>
          <a:p>
            <a:pPr>
              <a:buNone/>
            </a:pPr>
            <a:r>
              <a:rPr lang="en-US" sz="2500" b="1" dirty="0"/>
              <a:t>PERIOD-</a:t>
            </a:r>
            <a:r>
              <a:rPr lang="en-IN" altLang="en-US" sz="2500" b="1" dirty="0"/>
              <a:t>1</a:t>
            </a:r>
            <a:endParaRPr lang="en-US" sz="2500" b="1" dirty="0"/>
          </a:p>
          <a:p>
            <a:pPr>
              <a:buNone/>
            </a:pPr>
            <a:endParaRPr lang="en-US" sz="2500" dirty="0"/>
          </a:p>
          <a:p>
            <a:pPr>
              <a:buNone/>
            </a:pPr>
            <a:endParaRPr lang="en-US" sz="2500" dirty="0"/>
          </a:p>
          <a:p>
            <a:pPr>
              <a:buNone/>
            </a:pPr>
            <a:endParaRPr lang="en-US" sz="3000" dirty="0"/>
          </a:p>
          <a:p>
            <a:pPr>
              <a:buNone/>
            </a:pPr>
            <a:endParaRPr lang="en-US" sz="3000" dirty="0"/>
          </a:p>
        </p:txBody>
      </p:sp>
      <p:pic>
        <p:nvPicPr>
          <p:cNvPr id="4" name="Google Shape;82;p1"/>
          <p:cNvPicPr preferRelativeResize="0"/>
          <p:nvPr/>
        </p:nvPicPr>
        <p:blipFill rotWithShape="1">
          <a:blip r:embed="rId1" cstate="print"/>
          <a:srcRect/>
          <a:stretch>
            <a:fillRect/>
          </a:stretch>
        </p:blipFill>
        <p:spPr>
          <a:xfrm>
            <a:off x="533400" y="457200"/>
            <a:ext cx="1578401" cy="783575"/>
          </a:xfrm>
          <a:prstGeom prst="rect">
            <a:avLst/>
          </a:prstGeom>
          <a:noFill/>
          <a:ln>
            <a:noFill/>
          </a:ln>
        </p:spPr>
      </p:pic>
      <p:pic>
        <p:nvPicPr>
          <p:cNvPr id="6" name="Google Shape;81;p1"/>
          <p:cNvPicPr preferRelativeResize="0"/>
          <p:nvPr/>
        </p:nvPicPr>
        <p:blipFill rotWithShape="1">
          <a:blip r:embed="rId2"/>
          <a:srcRect/>
          <a:stretch>
            <a:fillRect/>
          </a:stretch>
        </p:blipFill>
        <p:spPr>
          <a:xfrm>
            <a:off x="304800" y="4648200"/>
            <a:ext cx="8610600" cy="1905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7005"/>
            <a:ext cx="4952365" cy="5959475"/>
          </a:xfrm>
        </p:spPr>
        <p:txBody>
          <a:bodyPr>
            <a:normAutofit fontScale="25000"/>
          </a:bodyPr>
          <a:lstStyle/>
          <a:p>
            <a:pPr>
              <a:buNone/>
            </a:pPr>
            <a:endParaRPr lang="en-US" sz="2200" dirty="0"/>
          </a:p>
          <a:p>
            <a:pPr marL="0" indent="0">
              <a:buNone/>
            </a:pPr>
            <a:r>
              <a:rPr lang="en-IN" altLang="en-US" sz="14400" b="1" dirty="0">
                <a:solidFill>
                  <a:srgbClr val="FF0000"/>
                </a:solidFill>
              </a:rPr>
              <a:t>POETIC DEVICES</a:t>
            </a:r>
            <a:endParaRPr lang="en-IN" altLang="en-US" sz="14400" b="1" dirty="0">
              <a:solidFill>
                <a:srgbClr val="FF0000"/>
              </a:solidFill>
            </a:endParaRPr>
          </a:p>
          <a:p>
            <a:pPr marL="0" indent="0">
              <a:buNone/>
            </a:pPr>
            <a:endParaRPr lang="en-IN" altLang="en-US" sz="8000" b="1" dirty="0">
              <a:solidFill>
                <a:srgbClr val="FF0000"/>
              </a:solidFill>
              <a:effectLst>
                <a:outerShdw blurRad="38100" dist="19050" dir="2700000" algn="tl" rotWithShape="0">
                  <a:schemeClr val="dk1">
                    <a:alpha val="40000"/>
                  </a:schemeClr>
                </a:outerShdw>
              </a:effectLst>
            </a:endParaRPr>
          </a:p>
          <a:p>
            <a:r>
              <a:rPr lang="en-IN" altLang="en-US" sz="8000" dirty="0"/>
              <a:t>Personification: Treating a non – living thing as a living being.</a:t>
            </a:r>
            <a:endParaRPr lang="en-IN" altLang="en-US" sz="8000" dirty="0"/>
          </a:p>
          <a:p>
            <a:pPr lvl="1"/>
            <a:r>
              <a:rPr lang="en-IN" altLang="en-US" sz="8000" dirty="0"/>
              <a:t>darkness has been personified when he says that it is sad.</a:t>
            </a:r>
            <a:endParaRPr lang="en-IN" altLang="en-US" sz="8000" dirty="0"/>
          </a:p>
          <a:p>
            <a:endParaRPr lang="en-IN" altLang="en-US" sz="8000" dirty="0"/>
          </a:p>
          <a:p>
            <a:r>
              <a:rPr lang="en-IN" altLang="en-US" sz="8000" dirty="0"/>
              <a:t>Transferred Epithet: The use of an adjective with a noun when it refers to another noun.</a:t>
            </a:r>
            <a:endParaRPr lang="en-IN" altLang="en-US" sz="8000" dirty="0"/>
          </a:p>
          <a:p>
            <a:pPr lvl="1"/>
            <a:r>
              <a:rPr lang="en-IN" altLang="en-US" sz="8000" dirty="0"/>
              <a:t>In ‘melancholy darkness’, the darkness is not melancholy, but it refers to the sad people.</a:t>
            </a:r>
            <a:endParaRPr lang="en-IN" altLang="en-US" sz="8000" dirty="0"/>
          </a:p>
        </p:txBody>
      </p:sp>
      <p:pic>
        <p:nvPicPr>
          <p:cNvPr id="4" name="Google Shape;82;p1"/>
          <p:cNvPicPr preferRelativeResize="0"/>
          <p:nvPr/>
        </p:nvPicPr>
        <p:blipFill rotWithShape="1">
          <a:blip r:embed="rId1" cstate="print"/>
          <a:srcRect/>
          <a:stretch>
            <a:fillRect/>
          </a:stretch>
        </p:blipFill>
        <p:spPr>
          <a:xfrm>
            <a:off x="6096000" y="4876800"/>
            <a:ext cx="2286000" cy="1142999"/>
          </a:xfrm>
          <a:prstGeom prst="rect">
            <a:avLst/>
          </a:prstGeom>
          <a:noFill/>
          <a:ln>
            <a:noFill/>
          </a:ln>
        </p:spPr>
      </p:pic>
      <p:pic>
        <p:nvPicPr>
          <p:cNvPr id="6" name="Content Placeholder 5"/>
          <p:cNvPicPr>
            <a:picLocks noChangeAspect="1"/>
          </p:cNvPicPr>
          <p:nvPr>
            <p:ph sz="half" idx="2"/>
          </p:nvPr>
        </p:nvPicPr>
        <p:blipFill>
          <a:blip r:embed="rId2"/>
          <a:stretch>
            <a:fillRect/>
          </a:stretch>
        </p:blipFill>
        <p:spPr>
          <a:xfrm>
            <a:off x="5410200" y="228600"/>
            <a:ext cx="3503930" cy="452628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87630"/>
            <a:ext cx="5050155" cy="6038850"/>
          </a:xfrm>
        </p:spPr>
        <p:txBody>
          <a:bodyPr>
            <a:normAutofit fontScale="25000"/>
          </a:bodyPr>
          <a:lstStyle/>
          <a:p>
            <a:pPr>
              <a:buNone/>
            </a:pPr>
            <a:endParaRPr lang="en-US" sz="2200" dirty="0"/>
          </a:p>
          <a:p>
            <a:pPr marL="0" indent="0">
              <a:buNone/>
            </a:pPr>
            <a:r>
              <a:rPr lang="en-IN" altLang="en-US" sz="14400" b="1" dirty="0">
                <a:solidFill>
                  <a:srgbClr val="FF0000"/>
                </a:solidFill>
              </a:rPr>
              <a:t>VOCABULARY</a:t>
            </a:r>
            <a:endParaRPr lang="en-IN" altLang="en-US" sz="14400" b="1" dirty="0">
              <a:solidFill>
                <a:srgbClr val="FF0000"/>
              </a:solidFill>
            </a:endParaRPr>
          </a:p>
          <a:p>
            <a:pPr marL="0" indent="0">
              <a:buNone/>
            </a:pPr>
            <a:endParaRPr lang="en-IN" altLang="en-US" sz="8000" b="1" dirty="0">
              <a:solidFill>
                <a:srgbClr val="FF0000"/>
              </a:solidFill>
              <a:effectLst>
                <a:outerShdw blurRad="38100" dist="19050" dir="2700000" algn="tl" rotWithShape="0">
                  <a:schemeClr val="dk1">
                    <a:alpha val="40000"/>
                  </a:schemeClr>
                </a:outerShdw>
              </a:effectLst>
            </a:endParaRPr>
          </a:p>
          <a:p>
            <a:r>
              <a:rPr lang="en-IN" altLang="en-US" sz="8000" dirty="0"/>
              <a:t>Humid: something which is full of moisture.</a:t>
            </a:r>
            <a:endParaRPr lang="en-IN" altLang="en-US" sz="8000" dirty="0"/>
          </a:p>
          <a:p>
            <a:r>
              <a:rPr lang="en-IN" altLang="en-US" sz="8000" dirty="0"/>
              <a:t>‘shadows’ refers to the moisture-laden clouds which cast a shadow on the earth.</a:t>
            </a:r>
            <a:endParaRPr lang="en-IN" altLang="en-US" sz="8000" dirty="0"/>
          </a:p>
          <a:p>
            <a:r>
              <a:rPr lang="en-IN" altLang="en-US" sz="8000" dirty="0"/>
              <a:t>hover: Move around something</a:t>
            </a:r>
            <a:endParaRPr lang="en-IN" altLang="en-US" sz="8000" dirty="0"/>
          </a:p>
          <a:p>
            <a:r>
              <a:rPr lang="en-IN" altLang="en-US" sz="8000" dirty="0"/>
              <a:t>melancholy: sad</a:t>
            </a:r>
            <a:endParaRPr lang="en-IN" altLang="en-US" sz="8000" dirty="0"/>
          </a:p>
          <a:p>
            <a:r>
              <a:rPr lang="en-IN" altLang="en-US" sz="8000" dirty="0"/>
              <a:t>bliss: Happiness</a:t>
            </a:r>
            <a:endParaRPr lang="en-IN" altLang="en-US" sz="8000" dirty="0"/>
          </a:p>
          <a:p>
            <a:r>
              <a:rPr lang="en-IN" altLang="en-US" sz="8000" dirty="0"/>
              <a:t>patter: the sound of raindrops falling on the roof.</a:t>
            </a:r>
            <a:endParaRPr lang="en-IN" altLang="en-US" sz="8000" dirty="0"/>
          </a:p>
          <a:p>
            <a:r>
              <a:rPr lang="en-IN" altLang="en-US" sz="8000" dirty="0"/>
              <a:t>Cottage chamber means the bedroom.</a:t>
            </a:r>
            <a:endParaRPr lang="en-IN" altLang="en-US" sz="8000" dirty="0"/>
          </a:p>
        </p:txBody>
      </p:sp>
      <p:pic>
        <p:nvPicPr>
          <p:cNvPr id="4" name="Google Shape;82;p1"/>
          <p:cNvPicPr preferRelativeResize="0"/>
          <p:nvPr/>
        </p:nvPicPr>
        <p:blipFill rotWithShape="1">
          <a:blip r:embed="rId1" cstate="print"/>
          <a:srcRect/>
          <a:stretch>
            <a:fillRect/>
          </a:stretch>
        </p:blipFill>
        <p:spPr>
          <a:xfrm>
            <a:off x="6096000" y="4876800"/>
            <a:ext cx="2286000" cy="1142999"/>
          </a:xfrm>
          <a:prstGeom prst="rect">
            <a:avLst/>
          </a:prstGeom>
          <a:noFill/>
          <a:ln>
            <a:noFill/>
          </a:ln>
        </p:spPr>
      </p:pic>
      <p:pic>
        <p:nvPicPr>
          <p:cNvPr id="6" name="Content Placeholder 5"/>
          <p:cNvPicPr>
            <a:picLocks noChangeAspect="1"/>
          </p:cNvPicPr>
          <p:nvPr>
            <p:ph sz="half" idx="2"/>
          </p:nvPr>
        </p:nvPicPr>
        <p:blipFill>
          <a:blip r:embed="rId2"/>
          <a:stretch>
            <a:fillRect/>
          </a:stretch>
        </p:blipFill>
        <p:spPr>
          <a:xfrm>
            <a:off x="5596890" y="507365"/>
            <a:ext cx="3200400" cy="410464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lstStyle/>
          <a:p>
            <a:pPr marL="0" indent="0">
              <a:buNone/>
            </a:pPr>
            <a:endParaRPr lang="en-US" dirty="0"/>
          </a:p>
          <a:p>
            <a:pPr marL="0" indent="0">
              <a:buNone/>
            </a:pPr>
            <a:endParaRPr lang="en-IN" dirty="0"/>
          </a:p>
          <a:p>
            <a:pPr marL="0" indent="0">
              <a:buNone/>
            </a:pPr>
            <a:r>
              <a:rPr lang="en-IN" sz="4800" b="1" dirty="0">
                <a:solidFill>
                  <a:srgbClr val="FF0000"/>
                </a:solidFill>
              </a:rPr>
              <a:t>               THANK YOU</a:t>
            </a:r>
            <a:endParaRPr lang="en-IN" sz="4800" b="1" dirty="0">
              <a:solidFill>
                <a:srgbClr val="FF0000"/>
              </a:solidFill>
            </a:endParaRPr>
          </a:p>
          <a:p>
            <a:pPr marL="0" indent="0" algn="ctr">
              <a:buNone/>
            </a:pPr>
            <a:r>
              <a:rPr lang="en-IN" sz="4800" b="1" dirty="0">
                <a:solidFill>
                  <a:srgbClr val="FF0000"/>
                </a:solidFill>
              </a:rPr>
              <a:t>ODM EDUCATIONAL GROUP</a:t>
            </a:r>
            <a:endParaRPr lang="en-IN" sz="4800" b="1" dirty="0">
              <a:solidFill>
                <a:srgbClr val="FF0000"/>
              </a:solidFill>
            </a:endParaRPr>
          </a:p>
        </p:txBody>
      </p:sp>
      <p:pic>
        <p:nvPicPr>
          <p:cNvPr id="4" name="Google Shape;82;p1"/>
          <p:cNvPicPr preferRelativeResize="0"/>
          <p:nvPr/>
        </p:nvPicPr>
        <p:blipFill rotWithShape="1">
          <a:blip r:embed="rId1" cstate="print"/>
          <a:srcRect/>
          <a:stretch>
            <a:fillRect/>
          </a:stretch>
        </p:blipFill>
        <p:spPr>
          <a:xfrm>
            <a:off x="5715000" y="4572000"/>
            <a:ext cx="2286000" cy="1143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82;p1"/>
          <p:cNvPicPr preferRelativeResize="0"/>
          <p:nvPr/>
        </p:nvPicPr>
        <p:blipFill rotWithShape="1">
          <a:blip r:embed="rId1" cstate="print"/>
          <a:srcRect/>
          <a:stretch>
            <a:fillRect/>
          </a:stretch>
        </p:blipFill>
        <p:spPr>
          <a:xfrm>
            <a:off x="6096000" y="4876800"/>
            <a:ext cx="2286000" cy="1142999"/>
          </a:xfrm>
          <a:prstGeom prst="rect">
            <a:avLst/>
          </a:prstGeom>
          <a:noFill/>
          <a:ln>
            <a:noFill/>
          </a:ln>
        </p:spPr>
      </p:pic>
      <p:sp>
        <p:nvSpPr>
          <p:cNvPr id="6" name="Content Placeholder 5"/>
          <p:cNvSpPr/>
          <p:nvPr>
            <p:ph sz="half" idx="1"/>
          </p:nvPr>
        </p:nvSpPr>
        <p:spPr>
          <a:xfrm>
            <a:off x="457200" y="570230"/>
            <a:ext cx="4038600" cy="5449570"/>
          </a:xfrm>
        </p:spPr>
        <p:txBody>
          <a:bodyPr>
            <a:noAutofit/>
          </a:bodyPr>
          <a:p>
            <a:pPr marL="0" indent="0">
              <a:buNone/>
            </a:pPr>
            <a:r>
              <a:rPr lang="en-IN" altLang="en-US" sz="5400" b="1">
                <a:ln/>
                <a:solidFill>
                  <a:srgbClr val="FF0000"/>
                </a:solidFill>
                <a:effectLst>
                  <a:outerShdw blurRad="38100" dist="19050" dir="2700000" algn="tl" rotWithShape="0">
                    <a:schemeClr val="dk1">
                      <a:alpha val="40000"/>
                    </a:schemeClr>
                  </a:outerShdw>
                </a:effectLst>
              </a:rPr>
              <a:t>RAIN ON THE ROOF</a:t>
            </a:r>
            <a:endParaRPr lang="en-IN" altLang="en-US" sz="5400">
              <a:ln w="22225">
                <a:solidFill>
                  <a:schemeClr val="accent2"/>
                </a:solidFill>
                <a:prstDash val="solid"/>
              </a:ln>
              <a:solidFill>
                <a:srgbClr val="FF0000"/>
              </a:solidFill>
              <a:effectLst/>
            </a:endParaRPr>
          </a:p>
          <a:p>
            <a:pPr marL="0" indent="0">
              <a:buNone/>
            </a:pPr>
            <a:endParaRPr lang="en-IN" altLang="en-US" sz="5400">
              <a:solidFill>
                <a:schemeClr val="accent4"/>
              </a:solidFill>
              <a:effectLst/>
            </a:endParaRPr>
          </a:p>
          <a:p>
            <a:pPr marL="0" indent="0">
              <a:buNone/>
            </a:pPr>
            <a:endParaRPr lang="en-IN" altLang="en-US" sz="4800">
              <a:solidFill>
                <a:schemeClr val="accent4"/>
              </a:solidFill>
              <a:effectLst/>
            </a:endParaRPr>
          </a:p>
          <a:p>
            <a:pPr marL="0" indent="0">
              <a:buNone/>
            </a:pPr>
            <a:endParaRPr lang="en-IN" altLang="en-US" sz="4000">
              <a:solidFill>
                <a:schemeClr val="accent4"/>
              </a:solidFill>
              <a:effectLst/>
            </a:endParaRPr>
          </a:p>
          <a:p>
            <a:pPr marL="0" indent="0">
              <a:buNone/>
            </a:pPr>
            <a:r>
              <a:rPr lang="en-IN" altLang="en-US" sz="4000" b="1">
                <a:solidFill>
                  <a:srgbClr val="FF0000"/>
                </a:solidFill>
                <a:effectLst/>
              </a:rPr>
              <a:t>BY COATES KINNEY</a:t>
            </a:r>
            <a:endParaRPr lang="en-IN" altLang="en-US" sz="4000" b="1">
              <a:solidFill>
                <a:srgbClr val="FF0000"/>
              </a:solidFill>
              <a:effectLst/>
            </a:endParaRPr>
          </a:p>
        </p:txBody>
      </p:sp>
      <p:pic>
        <p:nvPicPr>
          <p:cNvPr id="8" name="Picture 7"/>
          <p:cNvPicPr>
            <a:picLocks noChangeAspect="1"/>
          </p:cNvPicPr>
          <p:nvPr/>
        </p:nvPicPr>
        <p:blipFill>
          <a:blip r:embed="rId2"/>
          <a:stretch>
            <a:fillRect/>
          </a:stretch>
        </p:blipFill>
        <p:spPr>
          <a:xfrm>
            <a:off x="990600" y="2874645"/>
            <a:ext cx="2188845" cy="1821180"/>
          </a:xfrm>
          <a:prstGeom prst="rect">
            <a:avLst/>
          </a:prstGeom>
        </p:spPr>
      </p:pic>
      <p:pic>
        <p:nvPicPr>
          <p:cNvPr id="10" name="Content Placeholder 9"/>
          <p:cNvPicPr>
            <a:picLocks noChangeAspect="1"/>
          </p:cNvPicPr>
          <p:nvPr>
            <p:ph sz="half" idx="2"/>
          </p:nvPr>
        </p:nvPicPr>
        <p:blipFill>
          <a:blip r:embed="rId3"/>
          <a:stretch>
            <a:fillRect/>
          </a:stretch>
        </p:blipFill>
        <p:spPr>
          <a:xfrm>
            <a:off x="5029200" y="838200"/>
            <a:ext cx="3603625" cy="398843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532765"/>
            <a:ext cx="5239385" cy="1000125"/>
          </a:xfrm>
        </p:spPr>
        <p:txBody>
          <a:bodyPr>
            <a:normAutofit fontScale="25000"/>
          </a:bodyPr>
          <a:lstStyle/>
          <a:p>
            <a:pPr>
              <a:buNone/>
            </a:pPr>
            <a:endParaRPr lang="en-US" sz="2200" dirty="0"/>
          </a:p>
          <a:p>
            <a:pPr>
              <a:buNone/>
            </a:pPr>
            <a:r>
              <a:rPr lang="en-IN" altLang="en-US" sz="8000" b="1" dirty="0">
                <a:solidFill>
                  <a:srgbClr val="FF0000"/>
                </a:solidFill>
              </a:rPr>
              <a:t>      </a:t>
            </a:r>
            <a:r>
              <a:rPr lang="en-IN" altLang="en-US" sz="12800" b="1" dirty="0">
                <a:solidFill>
                  <a:srgbClr val="FF0000"/>
                </a:solidFill>
              </a:rPr>
              <a:t>LEARNING OBJECTIVES</a:t>
            </a:r>
            <a:r>
              <a:rPr lang="en-US" sz="14400" b="1" dirty="0">
                <a:solidFill>
                  <a:srgbClr val="FF0000"/>
                </a:solidFill>
              </a:rPr>
              <a:t>:</a:t>
            </a:r>
            <a:endParaRPr lang="en-US" sz="14400" b="1" dirty="0">
              <a:solidFill>
                <a:srgbClr val="FF0000"/>
              </a:solidFill>
            </a:endParaRPr>
          </a:p>
          <a:p>
            <a:pPr>
              <a:buNone/>
            </a:pPr>
            <a:r>
              <a:rPr lang="en-IN" altLang="en-US" sz="6400" dirty="0"/>
              <a:t>      </a:t>
            </a:r>
            <a:endParaRPr lang="en-IN" altLang="en-US" sz="6400" dirty="0"/>
          </a:p>
          <a:p>
            <a:pPr>
              <a:buNone/>
            </a:pPr>
            <a:endParaRPr lang="en-IN" altLang="en-US" sz="6400" dirty="0"/>
          </a:p>
          <a:p>
            <a:pPr>
              <a:buNone/>
            </a:pPr>
            <a:r>
              <a:rPr lang="en-IN" altLang="en-US" sz="6400" dirty="0"/>
              <a:t>      </a:t>
            </a:r>
            <a:r>
              <a:rPr lang="en-US" sz="7200" dirty="0"/>
              <a:t> </a:t>
            </a:r>
            <a:endParaRPr lang="en-US" sz="6400" dirty="0"/>
          </a:p>
        </p:txBody>
      </p:sp>
      <p:pic>
        <p:nvPicPr>
          <p:cNvPr id="4" name="Google Shape;82;p1"/>
          <p:cNvPicPr preferRelativeResize="0"/>
          <p:nvPr/>
        </p:nvPicPr>
        <p:blipFill rotWithShape="1">
          <a:blip r:embed="rId1" cstate="print"/>
          <a:srcRect/>
          <a:stretch>
            <a:fillRect/>
          </a:stretch>
        </p:blipFill>
        <p:spPr>
          <a:xfrm>
            <a:off x="6096000" y="4876800"/>
            <a:ext cx="2286000" cy="1142999"/>
          </a:xfrm>
          <a:prstGeom prst="rect">
            <a:avLst/>
          </a:prstGeom>
          <a:noFill/>
          <a:ln>
            <a:noFill/>
          </a:ln>
        </p:spPr>
      </p:pic>
      <p:graphicFrame>
        <p:nvGraphicFramePr>
          <p:cNvPr id="7" name="Table 6"/>
          <p:cNvGraphicFramePr>
            <a:graphicFrameLocks noGrp="1"/>
          </p:cNvGraphicFramePr>
          <p:nvPr/>
        </p:nvGraphicFramePr>
        <p:xfrm>
          <a:off x="457200" y="1767205"/>
          <a:ext cx="5418455" cy="4540250"/>
        </p:xfrm>
        <a:graphic>
          <a:graphicData uri="http://schemas.openxmlformats.org/drawingml/2006/table">
            <a:tbl>
              <a:tblPr/>
              <a:tblGrid>
                <a:gridCol w="5418455"/>
              </a:tblGrid>
              <a:tr h="2270125">
                <a:tc>
                  <a:txBody>
                    <a:bodyPr/>
                    <a:p>
                      <a:pPr>
                        <a:lnSpc>
                          <a:spcPct val="115000"/>
                        </a:lnSpc>
                      </a:pPr>
                      <a:r>
                        <a:rPr lang="en-GB" sz="1600" dirty="0">
                          <a:effectLst/>
                          <a:ea typeface="Roboto"/>
                          <a:cs typeface="+mn-lt"/>
                        </a:rPr>
                        <a:t>GENERAL OBJECTIVES</a:t>
                      </a:r>
                      <a:endParaRPr lang="en-IN" sz="1600" dirty="0">
                        <a:effectLst/>
                        <a:ea typeface="Arial" panose="020B0604020202020204" pitchFamily="34" charset="0"/>
                        <a:cs typeface="+mn-lt"/>
                      </a:endParaRPr>
                    </a:p>
                    <a:p>
                      <a:pPr marL="342900" lvl="0" indent="-342900">
                        <a:lnSpc>
                          <a:spcPct val="115000"/>
                        </a:lnSpc>
                        <a:buFont typeface="Symbol" panose="05050102010706020507" pitchFamily="18" charset="2"/>
                        <a:buChar char=""/>
                      </a:pPr>
                      <a:r>
                        <a:rPr lang="en-GB" sz="1600" dirty="0">
                          <a:effectLst/>
                          <a:ea typeface="Roboto"/>
                          <a:cs typeface="+mn-lt"/>
                        </a:rPr>
                        <a:t>Recitation of the poem</a:t>
                      </a:r>
                      <a:endParaRPr lang="en-IN" sz="1600" dirty="0">
                        <a:effectLst/>
                        <a:ea typeface="Arial" panose="020B0604020202020204" pitchFamily="34" charset="0"/>
                        <a:cs typeface="+mn-lt"/>
                      </a:endParaRPr>
                    </a:p>
                    <a:p>
                      <a:pPr marL="342900" lvl="0" indent="-342900">
                        <a:lnSpc>
                          <a:spcPct val="115000"/>
                        </a:lnSpc>
                        <a:buFont typeface="Symbol" panose="05050102010706020507" pitchFamily="18" charset="2"/>
                        <a:buChar char=""/>
                      </a:pPr>
                      <a:r>
                        <a:rPr lang="en-GB" sz="1600" dirty="0">
                          <a:effectLst/>
                          <a:ea typeface="Roboto"/>
                          <a:cs typeface="+mn-lt"/>
                        </a:rPr>
                        <a:t>Being acquainted with poem and poet’s biography</a:t>
                      </a:r>
                      <a:endParaRPr lang="en-IN" sz="1600" dirty="0">
                        <a:effectLst/>
                        <a:ea typeface="Arial" panose="020B0604020202020204" pitchFamily="34" charset="0"/>
                        <a:cs typeface="+mn-lt"/>
                      </a:endParaRPr>
                    </a:p>
                    <a:p>
                      <a:pPr marL="342900" lvl="0" indent="-342900">
                        <a:lnSpc>
                          <a:spcPct val="115000"/>
                        </a:lnSpc>
                        <a:buFont typeface="Symbol" panose="05050102010706020507" pitchFamily="18" charset="2"/>
                        <a:buChar char=""/>
                      </a:pPr>
                      <a:r>
                        <a:rPr lang="en-GB" sz="1600" dirty="0">
                          <a:effectLst/>
                          <a:ea typeface="Roboto"/>
                          <a:cs typeface="+mn-lt"/>
                        </a:rPr>
                        <a:t>Understanding the idea</a:t>
                      </a:r>
                      <a:endParaRPr lang="en-IN" sz="1600" dirty="0">
                        <a:effectLst/>
                        <a:ea typeface="Arial" panose="020B0604020202020204" pitchFamily="34" charset="0"/>
                        <a:cs typeface="+mn-lt"/>
                      </a:endParaRPr>
                    </a:p>
                    <a:p>
                      <a:pPr marL="342900" lvl="0" indent="-342900">
                        <a:lnSpc>
                          <a:spcPct val="115000"/>
                        </a:lnSpc>
                        <a:buFont typeface="Symbol" panose="05050102010706020507" pitchFamily="18" charset="2"/>
                        <a:buChar char=""/>
                      </a:pPr>
                      <a:r>
                        <a:rPr lang="en-GB" sz="1600" dirty="0">
                          <a:effectLst/>
                          <a:ea typeface="Roboto"/>
                          <a:cs typeface="+mn-lt"/>
                        </a:rPr>
                        <a:t>Appreciate the language of the poem </a:t>
                      </a:r>
                      <a:endParaRPr lang="en-IN" sz="1600" dirty="0">
                        <a:effectLst/>
                        <a:ea typeface="Arial" panose="020B0604020202020204" pitchFamily="34" charset="0"/>
                        <a:cs typeface="+mn-lt"/>
                      </a:endParaRPr>
                    </a:p>
                    <a:p>
                      <a:pPr marL="342900" lvl="0" indent="-342900">
                        <a:lnSpc>
                          <a:spcPct val="115000"/>
                        </a:lnSpc>
                        <a:buFont typeface="Symbol" panose="05050102010706020507" pitchFamily="18" charset="2"/>
                        <a:buChar char=""/>
                      </a:pPr>
                      <a:r>
                        <a:rPr lang="en-GB" sz="1600" dirty="0">
                          <a:effectLst/>
                          <a:ea typeface="Roboto"/>
                          <a:cs typeface="+mn-lt"/>
                        </a:rPr>
                        <a:t>Developing LSRW Skills</a:t>
                      </a:r>
                      <a:endParaRPr lang="en-IN" sz="1600" dirty="0">
                        <a:effectLst/>
                        <a:ea typeface="Arial" panose="020B0604020202020204" pitchFamily="34" charset="0"/>
                        <a:cs typeface="+mn-lt"/>
                      </a:endParaRPr>
                    </a:p>
                    <a:p>
                      <a:pPr marL="685800">
                        <a:lnSpc>
                          <a:spcPct val="115000"/>
                        </a:lnSpc>
                      </a:pPr>
                      <a:r>
                        <a:rPr lang="en-GB" sz="1600" dirty="0">
                          <a:effectLst/>
                          <a:ea typeface="Roboto"/>
                          <a:cs typeface="+mn-lt"/>
                        </a:rPr>
                        <a:t> </a:t>
                      </a:r>
                      <a:endParaRPr lang="en-IN" sz="1600" dirty="0">
                        <a:effectLst/>
                        <a:ea typeface="Arial" panose="020B0604020202020204" pitchFamily="34" charset="0"/>
                        <a:cs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70125">
                <a:tc>
                  <a:txBody>
                    <a:bodyPr/>
                    <a:p>
                      <a:pPr>
                        <a:lnSpc>
                          <a:spcPct val="115000"/>
                        </a:lnSpc>
                      </a:pPr>
                      <a:r>
                        <a:rPr lang="en-GB" sz="1600" dirty="0">
                          <a:effectLst/>
                          <a:ea typeface="Roboto"/>
                          <a:cs typeface="+mn-lt"/>
                        </a:rPr>
                        <a:t>SPECIFIC OBJECTIVES/ EXTENDED OBJECTIVES</a:t>
                      </a:r>
                      <a:endParaRPr lang="en-IN" sz="1600" dirty="0">
                        <a:effectLst/>
                        <a:ea typeface="Arial" panose="020B0604020202020204" pitchFamily="34" charset="0"/>
                        <a:cs typeface="+mn-lt"/>
                      </a:endParaRPr>
                    </a:p>
                    <a:p>
                      <a:pPr marL="342900" lvl="0" indent="-342900">
                        <a:lnSpc>
                          <a:spcPct val="115000"/>
                        </a:lnSpc>
                        <a:buFont typeface="Symbol" panose="05050102010706020507" pitchFamily="18" charset="2"/>
                        <a:buChar char=""/>
                      </a:pPr>
                      <a:r>
                        <a:rPr lang="en-GB" sz="1600" dirty="0">
                          <a:effectLst/>
                          <a:ea typeface="Roboto"/>
                          <a:cs typeface="+mn-lt"/>
                        </a:rPr>
                        <a:t>Recitation of the poem</a:t>
                      </a:r>
                      <a:endParaRPr lang="en-IN" sz="1600" dirty="0">
                        <a:effectLst/>
                        <a:ea typeface="Arial" panose="020B0604020202020204" pitchFamily="34" charset="0"/>
                        <a:cs typeface="+mn-lt"/>
                      </a:endParaRPr>
                    </a:p>
                    <a:p>
                      <a:pPr marL="342900" lvl="0" indent="-342900">
                        <a:lnSpc>
                          <a:spcPct val="115000"/>
                        </a:lnSpc>
                        <a:buFont typeface="Symbol" panose="05050102010706020507" pitchFamily="18" charset="2"/>
                        <a:buChar char=""/>
                      </a:pPr>
                      <a:r>
                        <a:rPr lang="en-GB" sz="1600" dirty="0">
                          <a:effectLst/>
                          <a:ea typeface="Roboto"/>
                          <a:cs typeface="+mn-lt"/>
                        </a:rPr>
                        <a:t>Being acquainted with poem and poet’s biography</a:t>
                      </a:r>
                      <a:endParaRPr lang="en-IN" sz="1600" dirty="0">
                        <a:effectLst/>
                        <a:ea typeface="Arial" panose="020B0604020202020204" pitchFamily="34" charset="0"/>
                        <a:cs typeface="+mn-lt"/>
                      </a:endParaRPr>
                    </a:p>
                    <a:p>
                      <a:pPr marL="342900" lvl="0" indent="-342900">
                        <a:lnSpc>
                          <a:spcPct val="115000"/>
                        </a:lnSpc>
                        <a:buFont typeface="Symbol" panose="05050102010706020507" pitchFamily="18" charset="2"/>
                        <a:buChar char=""/>
                      </a:pPr>
                      <a:r>
                        <a:rPr lang="en-GB" sz="1600" dirty="0">
                          <a:effectLst/>
                          <a:ea typeface="Roboto"/>
                          <a:cs typeface="+mn-lt"/>
                        </a:rPr>
                        <a:t>Understanding the idea</a:t>
                      </a:r>
                      <a:endParaRPr lang="en-IN" sz="1600" dirty="0">
                        <a:effectLst/>
                        <a:ea typeface="Arial" panose="020B0604020202020204" pitchFamily="34" charset="0"/>
                        <a:cs typeface="+mn-lt"/>
                      </a:endParaRPr>
                    </a:p>
                    <a:p>
                      <a:pPr marL="342900" lvl="0" indent="-342900">
                        <a:lnSpc>
                          <a:spcPct val="115000"/>
                        </a:lnSpc>
                        <a:buFont typeface="Symbol" panose="05050102010706020507" pitchFamily="18" charset="2"/>
                        <a:buChar char=""/>
                      </a:pPr>
                      <a:r>
                        <a:rPr lang="en-GB" sz="1600" dirty="0">
                          <a:effectLst/>
                          <a:ea typeface="Roboto"/>
                          <a:cs typeface="+mn-lt"/>
                        </a:rPr>
                        <a:t>Appreciate the language of the poem </a:t>
                      </a:r>
                      <a:endParaRPr lang="en-IN" sz="1600" dirty="0">
                        <a:effectLst/>
                        <a:ea typeface="Arial" panose="020B0604020202020204" pitchFamily="34" charset="0"/>
                        <a:cs typeface="+mn-lt"/>
                      </a:endParaRPr>
                    </a:p>
                    <a:p>
                      <a:pPr marL="342900" lvl="0" indent="-342900">
                        <a:lnSpc>
                          <a:spcPct val="115000"/>
                        </a:lnSpc>
                        <a:buFont typeface="Symbol" panose="05050102010706020507" pitchFamily="18" charset="2"/>
                        <a:buChar char=""/>
                      </a:pPr>
                      <a:r>
                        <a:rPr lang="en-GB" sz="1600" dirty="0">
                          <a:effectLst/>
                          <a:ea typeface="Roboto"/>
                          <a:cs typeface="+mn-lt"/>
                        </a:rPr>
                        <a:t>Developing LSRW Skills</a:t>
                      </a:r>
                      <a:endParaRPr lang="en-IN" sz="1600" dirty="0">
                        <a:effectLst/>
                        <a:ea typeface="Arial" panose="020B0604020202020204" pitchFamily="34" charset="0"/>
                        <a:cs typeface="+mn-lt"/>
                      </a:endParaRPr>
                    </a:p>
                    <a:p>
                      <a:pPr marL="685800">
                        <a:lnSpc>
                          <a:spcPct val="115000"/>
                        </a:lnSpc>
                      </a:pPr>
                      <a:r>
                        <a:rPr lang="en-GB" sz="1600" dirty="0">
                          <a:effectLst/>
                          <a:ea typeface="Roboto"/>
                          <a:cs typeface="+mn-lt"/>
                        </a:rPr>
                        <a:t> </a:t>
                      </a:r>
                      <a:endParaRPr lang="en-IN" sz="1600" dirty="0">
                        <a:effectLst/>
                        <a:ea typeface="Arial" panose="020B0604020202020204" pitchFamily="34" charset="0"/>
                        <a:cs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3345" y="599440"/>
            <a:ext cx="5048885" cy="5527040"/>
          </a:xfrm>
        </p:spPr>
        <p:txBody>
          <a:bodyPr>
            <a:normAutofit fontScale="25000"/>
          </a:bodyPr>
          <a:lstStyle/>
          <a:p>
            <a:pPr>
              <a:buNone/>
            </a:pPr>
            <a:endParaRPr lang="en-US" sz="2200" dirty="0"/>
          </a:p>
          <a:p>
            <a:pPr>
              <a:buNone/>
            </a:pPr>
            <a:r>
              <a:rPr lang="en-IN" altLang="en-US" sz="8000" b="1" dirty="0">
                <a:solidFill>
                  <a:srgbClr val="FF0000"/>
                </a:solidFill>
              </a:rPr>
              <a:t>      </a:t>
            </a:r>
            <a:r>
              <a:rPr lang="en-IN" altLang="en-US" sz="14400" b="1" dirty="0">
                <a:solidFill>
                  <a:srgbClr val="FF0000"/>
                </a:solidFill>
              </a:rPr>
              <a:t>THE POET</a:t>
            </a:r>
            <a:r>
              <a:rPr lang="en-US" sz="14400" b="1" dirty="0">
                <a:solidFill>
                  <a:srgbClr val="FF0000"/>
                </a:solidFill>
              </a:rPr>
              <a:t>:</a:t>
            </a:r>
            <a:endParaRPr lang="en-US" sz="14400" b="1" dirty="0">
              <a:solidFill>
                <a:srgbClr val="FF0000"/>
              </a:solidFill>
            </a:endParaRPr>
          </a:p>
          <a:p>
            <a:pPr>
              <a:buNone/>
            </a:pPr>
            <a:r>
              <a:rPr lang="en-IN" altLang="en-US" sz="6400" dirty="0"/>
              <a:t>      </a:t>
            </a:r>
            <a:r>
              <a:rPr lang="en-US" sz="7200" dirty="0">
                <a:sym typeface="+mn-ea"/>
              </a:rPr>
              <a:t> Kinney was born at Kinney's Corners, New York. He was educated at Antioch College, Ohio, but did not graduate. He was admitted to the bar in 1856, and became connected editorially with journals in Xenia and Cincinnati, Ohio, Springfield, Illinois, and elsewhere. He served in the Civil War as major and paymaster, and later was active in Ohio Republican politics, being a Senator in the state legislature, 1882-1883.</a:t>
            </a:r>
            <a:endParaRPr lang="en-US" sz="7200" dirty="0">
              <a:sym typeface="+mn-ea"/>
            </a:endParaRPr>
          </a:p>
          <a:p>
            <a:pPr>
              <a:buNone/>
            </a:pPr>
            <a:endParaRPr lang="en-US" sz="6400" dirty="0"/>
          </a:p>
          <a:p>
            <a:pPr>
              <a:buNone/>
            </a:pPr>
            <a:r>
              <a:rPr lang="en-IN" altLang="en-US" sz="6400" dirty="0"/>
              <a:t>       </a:t>
            </a:r>
            <a:r>
              <a:rPr lang="en-US" sz="7200" dirty="0"/>
              <a:t>His verses were collected in Keeuka, and other poems (1855) and Lyrics of the Ideal and the Real (1888). One of his lyrics set to music, “Rain on the Roof,” was widely popular.</a:t>
            </a:r>
            <a:endParaRPr lang="en-US" sz="7200" dirty="0"/>
          </a:p>
        </p:txBody>
      </p:sp>
      <p:pic>
        <p:nvPicPr>
          <p:cNvPr id="4" name="Google Shape;82;p1"/>
          <p:cNvPicPr preferRelativeResize="0"/>
          <p:nvPr/>
        </p:nvPicPr>
        <p:blipFill rotWithShape="1">
          <a:blip r:embed="rId1" cstate="print"/>
          <a:srcRect/>
          <a:stretch>
            <a:fillRect/>
          </a:stretch>
        </p:blipFill>
        <p:spPr>
          <a:xfrm>
            <a:off x="6096000" y="4876800"/>
            <a:ext cx="2286000" cy="1142999"/>
          </a:xfrm>
          <a:prstGeom prst="rect">
            <a:avLst/>
          </a:prstGeom>
          <a:noFill/>
          <a:ln>
            <a:noFill/>
          </a:ln>
        </p:spPr>
      </p:pic>
      <p:pic>
        <p:nvPicPr>
          <p:cNvPr id="2" name="Content Placeholder 1"/>
          <p:cNvPicPr>
            <a:picLocks noChangeAspect="1"/>
          </p:cNvPicPr>
          <p:nvPr>
            <p:ph sz="half" idx="2"/>
          </p:nvPr>
        </p:nvPicPr>
        <p:blipFill>
          <a:blip r:embed="rId2"/>
          <a:stretch>
            <a:fillRect/>
          </a:stretch>
        </p:blipFill>
        <p:spPr>
          <a:xfrm>
            <a:off x="5260340" y="1371600"/>
            <a:ext cx="3224530" cy="319151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8105" y="532765"/>
            <a:ext cx="4840605" cy="5593715"/>
          </a:xfrm>
        </p:spPr>
        <p:txBody>
          <a:bodyPr>
            <a:normAutofit fontScale="25000"/>
          </a:bodyPr>
          <a:lstStyle/>
          <a:p>
            <a:pPr>
              <a:buNone/>
            </a:pPr>
            <a:endParaRPr lang="en-US" sz="2200" dirty="0"/>
          </a:p>
          <a:p>
            <a:pPr>
              <a:buNone/>
            </a:pPr>
            <a:r>
              <a:rPr lang="en-IN" altLang="en-US" sz="8000" b="1" dirty="0">
                <a:solidFill>
                  <a:srgbClr val="FF0000"/>
                </a:solidFill>
              </a:rPr>
              <a:t>    </a:t>
            </a:r>
            <a:r>
              <a:rPr lang="en-IN" altLang="en-US" sz="14400" b="1" dirty="0">
                <a:solidFill>
                  <a:srgbClr val="FF0000"/>
                </a:solidFill>
              </a:rPr>
              <a:t> THEME OF THE POEM</a:t>
            </a:r>
            <a:r>
              <a:rPr lang="en-US" sz="14400" b="1" dirty="0">
                <a:solidFill>
                  <a:srgbClr val="FF0000"/>
                </a:solidFill>
              </a:rPr>
              <a:t>:</a:t>
            </a:r>
            <a:endParaRPr lang="en-US" sz="14400" b="1" dirty="0">
              <a:solidFill>
                <a:srgbClr val="FF0000"/>
              </a:solidFill>
            </a:endParaRPr>
          </a:p>
          <a:p>
            <a:pPr>
              <a:buNone/>
            </a:pPr>
            <a:r>
              <a:rPr lang="en-IN" altLang="en-US" sz="6400" dirty="0"/>
              <a:t>      </a:t>
            </a:r>
            <a:endParaRPr lang="en-IN" altLang="en-US" sz="6400" dirty="0"/>
          </a:p>
          <a:p>
            <a:r>
              <a:rPr lang="en-IN" altLang="en-US" sz="6400" dirty="0"/>
              <a:t> </a:t>
            </a:r>
            <a:r>
              <a:rPr lang="en-US" sz="8000" dirty="0"/>
              <a:t>This poem tells us about the poet’s sweet memory of his childhood. </a:t>
            </a:r>
            <a:endParaRPr lang="en-US" sz="8000" dirty="0"/>
          </a:p>
          <a:p>
            <a:endParaRPr lang="en-US" sz="8000" dirty="0"/>
          </a:p>
          <a:p>
            <a:r>
              <a:rPr lang="en-US" sz="8000" dirty="0"/>
              <a:t>At night, when dark clouds cover the sky and it rains gently then the poet lies in his cosy bed and listens to the sound of the raindrops falling overhead on the roof of his cottage. </a:t>
            </a:r>
            <a:endParaRPr lang="en-US" sz="8000" dirty="0"/>
          </a:p>
          <a:p>
            <a:endParaRPr lang="en-US" sz="8000" dirty="0"/>
          </a:p>
          <a:p>
            <a:r>
              <a:rPr lang="en-US" sz="8000" dirty="0"/>
              <a:t>The poet remembers the loving look of his mother who used to shower love and affection on her children. </a:t>
            </a:r>
            <a:endParaRPr lang="en-US" sz="8000" dirty="0"/>
          </a:p>
        </p:txBody>
      </p:sp>
      <p:pic>
        <p:nvPicPr>
          <p:cNvPr id="4" name="Google Shape;82;p1"/>
          <p:cNvPicPr preferRelativeResize="0"/>
          <p:nvPr/>
        </p:nvPicPr>
        <p:blipFill rotWithShape="1">
          <a:blip r:embed="rId1" cstate="print"/>
          <a:srcRect/>
          <a:stretch>
            <a:fillRect/>
          </a:stretch>
        </p:blipFill>
        <p:spPr>
          <a:xfrm>
            <a:off x="6096000" y="4876800"/>
            <a:ext cx="2286000" cy="1142999"/>
          </a:xfrm>
          <a:prstGeom prst="rect">
            <a:avLst/>
          </a:prstGeom>
          <a:noFill/>
          <a:ln>
            <a:noFill/>
          </a:ln>
        </p:spPr>
      </p:pic>
      <p:pic>
        <p:nvPicPr>
          <p:cNvPr id="5" name="Content Placeholder 4"/>
          <p:cNvPicPr>
            <a:picLocks noChangeAspect="1"/>
          </p:cNvPicPr>
          <p:nvPr>
            <p:ph sz="half" idx="2"/>
          </p:nvPr>
        </p:nvPicPr>
        <p:blipFill>
          <a:blip r:embed="rId2"/>
          <a:stretch>
            <a:fillRect/>
          </a:stretch>
        </p:blipFill>
        <p:spPr>
          <a:xfrm>
            <a:off x="5791200" y="894080"/>
            <a:ext cx="2893060" cy="370268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274955"/>
            <a:ext cx="4038600" cy="6324600"/>
          </a:xfrm>
        </p:spPr>
        <p:txBody>
          <a:bodyPr>
            <a:normAutofit fontScale="30000"/>
          </a:bodyPr>
          <a:lstStyle/>
          <a:p>
            <a:pPr>
              <a:buNone/>
            </a:pPr>
            <a:endParaRPr lang="en-US" sz="2200" dirty="0"/>
          </a:p>
          <a:p>
            <a:pPr>
              <a:buNone/>
            </a:pPr>
            <a:r>
              <a:rPr lang="en-IN" altLang="en-US" sz="8000" dirty="0"/>
              <a:t>  </a:t>
            </a:r>
            <a:r>
              <a:rPr lang="en-IN" altLang="en-US" sz="13335" b="1" dirty="0">
                <a:solidFill>
                  <a:srgbClr val="FF0000"/>
                </a:solidFill>
              </a:rPr>
              <a:t>STANZA 1</a:t>
            </a:r>
            <a:endParaRPr lang="en-IN" altLang="en-US" sz="13335" b="1" dirty="0">
              <a:solidFill>
                <a:srgbClr val="FF0000"/>
              </a:solidFill>
            </a:endParaRPr>
          </a:p>
          <a:p>
            <a:endParaRPr lang="en-IN" altLang="en-US" sz="4570" dirty="0"/>
          </a:p>
          <a:p>
            <a:pPr marL="0" indent="0">
              <a:buNone/>
            </a:pPr>
            <a:endParaRPr lang="en-US" sz="5000" dirty="0"/>
          </a:p>
          <a:p>
            <a:pPr marL="0" indent="0">
              <a:buNone/>
            </a:pPr>
            <a:r>
              <a:rPr lang="en-US" sz="8000" dirty="0"/>
              <a:t>When the humid shadows hover</a:t>
            </a:r>
            <a:endParaRPr lang="en-US" sz="8000" dirty="0"/>
          </a:p>
          <a:p>
            <a:pPr marL="0" indent="0">
              <a:buNone/>
            </a:pPr>
            <a:r>
              <a:rPr lang="en-US" sz="8000" dirty="0"/>
              <a:t>Overall the starry spheres</a:t>
            </a:r>
            <a:endParaRPr lang="en-US" sz="8000" dirty="0"/>
          </a:p>
          <a:p>
            <a:pPr marL="0" indent="0">
              <a:buNone/>
            </a:pPr>
            <a:r>
              <a:rPr lang="en-US" sz="8000" dirty="0"/>
              <a:t>And the melancholy darkness</a:t>
            </a:r>
            <a:endParaRPr lang="en-US" sz="8000" dirty="0"/>
          </a:p>
          <a:p>
            <a:pPr marL="0" indent="0">
              <a:buNone/>
            </a:pPr>
            <a:r>
              <a:rPr lang="en-US" sz="8000" dirty="0"/>
              <a:t>Gently weeps in rainy tears,</a:t>
            </a:r>
            <a:endParaRPr lang="en-US" sz="8000" dirty="0"/>
          </a:p>
          <a:p>
            <a:pPr marL="0" indent="0">
              <a:buNone/>
            </a:pPr>
            <a:r>
              <a:rPr lang="en-US" sz="8000" dirty="0"/>
              <a:t>What a bliss to press the pillow</a:t>
            </a:r>
            <a:endParaRPr lang="en-US" sz="8000" dirty="0"/>
          </a:p>
          <a:p>
            <a:pPr marL="0" indent="0">
              <a:buNone/>
            </a:pPr>
            <a:r>
              <a:rPr lang="en-US" sz="8000" dirty="0"/>
              <a:t>Of a cottage-chamber bed</a:t>
            </a:r>
            <a:endParaRPr lang="en-US" sz="8000" dirty="0"/>
          </a:p>
          <a:p>
            <a:pPr marL="0" indent="0">
              <a:buNone/>
            </a:pPr>
            <a:r>
              <a:rPr lang="en-US" sz="8000" dirty="0"/>
              <a:t>And lie listening to the patter</a:t>
            </a:r>
            <a:endParaRPr lang="en-US" sz="8000" dirty="0"/>
          </a:p>
          <a:p>
            <a:pPr marL="0" indent="0">
              <a:buNone/>
            </a:pPr>
            <a:r>
              <a:rPr lang="en-US" sz="8000" dirty="0"/>
              <a:t>Of the soft rain overhead!</a:t>
            </a:r>
            <a:endParaRPr lang="en-US" sz="8000" dirty="0"/>
          </a:p>
        </p:txBody>
      </p:sp>
      <p:pic>
        <p:nvPicPr>
          <p:cNvPr id="4" name="Google Shape;82;p1"/>
          <p:cNvPicPr preferRelativeResize="0"/>
          <p:nvPr/>
        </p:nvPicPr>
        <p:blipFill rotWithShape="1">
          <a:blip r:embed="rId1" cstate="print"/>
          <a:srcRect/>
          <a:stretch>
            <a:fillRect/>
          </a:stretch>
        </p:blipFill>
        <p:spPr>
          <a:xfrm>
            <a:off x="6096000" y="4876800"/>
            <a:ext cx="2286000" cy="1142999"/>
          </a:xfrm>
          <a:prstGeom prst="rect">
            <a:avLst/>
          </a:prstGeom>
          <a:noFill/>
          <a:ln>
            <a:noFill/>
          </a:ln>
        </p:spPr>
      </p:pic>
      <p:pic>
        <p:nvPicPr>
          <p:cNvPr id="5" name="Content Placeholder 4"/>
          <p:cNvPicPr>
            <a:picLocks noChangeAspect="1"/>
          </p:cNvPicPr>
          <p:nvPr>
            <p:ph sz="half" idx="2"/>
          </p:nvPr>
        </p:nvPicPr>
        <p:blipFill>
          <a:blip r:embed="rId2"/>
          <a:stretch>
            <a:fillRect/>
          </a:stretch>
        </p:blipFill>
        <p:spPr>
          <a:xfrm>
            <a:off x="4704715" y="1095375"/>
            <a:ext cx="3645535" cy="337185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551815"/>
            <a:ext cx="4896485" cy="5574665"/>
          </a:xfrm>
        </p:spPr>
        <p:txBody>
          <a:bodyPr>
            <a:normAutofit fontScale="25000"/>
          </a:bodyPr>
          <a:lstStyle/>
          <a:p>
            <a:pPr>
              <a:buNone/>
            </a:pPr>
            <a:endParaRPr lang="en-US" sz="2200" dirty="0"/>
          </a:p>
          <a:p>
            <a:pPr marL="0" indent="0">
              <a:buNone/>
            </a:pPr>
            <a:r>
              <a:rPr lang="en-IN" altLang="en-US" sz="14400" b="1" dirty="0">
                <a:solidFill>
                  <a:srgbClr val="FF0000"/>
                </a:solidFill>
              </a:rPr>
              <a:t>EXPLANATION</a:t>
            </a:r>
            <a:endParaRPr lang="en-IN" altLang="en-US" sz="14400" b="1" dirty="0">
              <a:solidFill>
                <a:srgbClr val="FF0000"/>
              </a:solidFill>
            </a:endParaRPr>
          </a:p>
          <a:p>
            <a:pPr marL="0" indent="0">
              <a:buNone/>
            </a:pPr>
            <a:endParaRPr lang="en-IN" altLang="en-US" sz="8000" b="1" dirty="0">
              <a:solidFill>
                <a:srgbClr val="FF0000"/>
              </a:solidFill>
              <a:effectLst>
                <a:outerShdw blurRad="38100" dist="19050" dir="2700000" algn="tl" rotWithShape="0">
                  <a:schemeClr val="dk1">
                    <a:alpha val="40000"/>
                  </a:schemeClr>
                </a:outerShdw>
              </a:effectLst>
            </a:endParaRPr>
          </a:p>
          <a:p>
            <a:endParaRPr lang="en-IN" altLang="en-US" sz="8000" dirty="0"/>
          </a:p>
          <a:p>
            <a:r>
              <a:rPr lang="en-IN" altLang="en-US" sz="8000" dirty="0"/>
              <a:t>  The poet is saying that when the humid shadows hover (here,‘humid shadows’ refers to dark clouds which are full of water). </a:t>
            </a:r>
            <a:endParaRPr lang="en-IN" altLang="en-US" sz="8000" dirty="0"/>
          </a:p>
          <a:p>
            <a:endParaRPr lang="en-IN" altLang="en-US" sz="8000" dirty="0"/>
          </a:p>
          <a:p>
            <a:r>
              <a:rPr lang="en-IN" altLang="en-US" sz="8000" dirty="0"/>
              <a:t>The poet is saying that when the sky is full of these clouds which are moisture-laden, are full of water, and are about to bring rain when such clouds hover around in the sky, overall the starry spheres (‘starry spheres’ refers to the sky at night time which is full of stars)</a:t>
            </a:r>
            <a:endParaRPr lang="en-IN" altLang="en-US" sz="8000" dirty="0"/>
          </a:p>
        </p:txBody>
      </p:sp>
      <p:pic>
        <p:nvPicPr>
          <p:cNvPr id="4" name="Google Shape;82;p1"/>
          <p:cNvPicPr preferRelativeResize="0"/>
          <p:nvPr/>
        </p:nvPicPr>
        <p:blipFill rotWithShape="1">
          <a:blip r:embed="rId1" cstate="print"/>
          <a:srcRect/>
          <a:stretch>
            <a:fillRect/>
          </a:stretch>
        </p:blipFill>
        <p:spPr>
          <a:xfrm>
            <a:off x="6096000" y="4876800"/>
            <a:ext cx="2286000" cy="1142999"/>
          </a:xfrm>
          <a:prstGeom prst="rect">
            <a:avLst/>
          </a:prstGeom>
          <a:noFill/>
          <a:ln>
            <a:noFill/>
          </a:ln>
        </p:spPr>
      </p:pic>
      <p:pic>
        <p:nvPicPr>
          <p:cNvPr id="6" name="Content Placeholder 5"/>
          <p:cNvPicPr>
            <a:picLocks noChangeAspect="1"/>
          </p:cNvPicPr>
          <p:nvPr>
            <p:ph sz="half" idx="2"/>
          </p:nvPr>
        </p:nvPicPr>
        <p:blipFill>
          <a:blip r:embed="rId2"/>
          <a:stretch>
            <a:fillRect/>
          </a:stretch>
        </p:blipFill>
        <p:spPr>
          <a:xfrm>
            <a:off x="5587365" y="1220470"/>
            <a:ext cx="3120390" cy="332359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87630"/>
            <a:ext cx="5050155" cy="6038850"/>
          </a:xfrm>
        </p:spPr>
        <p:txBody>
          <a:bodyPr>
            <a:normAutofit fontScale="25000"/>
          </a:bodyPr>
          <a:lstStyle/>
          <a:p>
            <a:pPr>
              <a:buNone/>
            </a:pPr>
            <a:endParaRPr lang="en-US" sz="2200" dirty="0"/>
          </a:p>
          <a:p>
            <a:pPr marL="0" indent="0">
              <a:buNone/>
            </a:pPr>
            <a:r>
              <a:rPr lang="en-IN" altLang="en-US" sz="14400" b="1" dirty="0">
                <a:solidFill>
                  <a:srgbClr val="FF0000"/>
                </a:solidFill>
              </a:rPr>
              <a:t>RAINDROPS ARE TEARS OF THE SKY</a:t>
            </a:r>
            <a:endParaRPr lang="en-IN" altLang="en-US" sz="14400" b="1" dirty="0">
              <a:solidFill>
                <a:srgbClr val="FF0000"/>
              </a:solidFill>
            </a:endParaRPr>
          </a:p>
          <a:p>
            <a:pPr marL="0" indent="0">
              <a:buNone/>
            </a:pPr>
            <a:endParaRPr lang="en-IN" altLang="en-US" sz="8000" b="1" dirty="0">
              <a:solidFill>
                <a:srgbClr val="FF0000"/>
              </a:solidFill>
              <a:effectLst>
                <a:outerShdw blurRad="38100" dist="19050" dir="2700000" algn="tl" rotWithShape="0">
                  <a:schemeClr val="dk1">
                    <a:alpha val="40000"/>
                  </a:schemeClr>
                </a:outerShdw>
              </a:effectLst>
            </a:endParaRPr>
          </a:p>
          <a:p>
            <a:r>
              <a:rPr lang="en-IN" altLang="en-US" sz="8000" dirty="0"/>
              <a:t>At that time, huge clouds which are full of moisture, move around in the sky and the sad darkness of the night is wiped off by the raindrops which seem like tears falling from the sky.</a:t>
            </a:r>
            <a:endParaRPr lang="en-IN" altLang="en-US" sz="8000" dirty="0"/>
          </a:p>
          <a:p>
            <a:endParaRPr lang="en-IN" altLang="en-US" sz="8000" dirty="0"/>
          </a:p>
          <a:p>
            <a:r>
              <a:rPr lang="en-IN" altLang="en-US" sz="8000" dirty="0"/>
              <a:t>The poet is comparing raindrops to tears and he says that the dark sky which seems to be very sad, it appears as if it is crying and the raindrops are the tears shed by it.  He adds that it is like a blessing to lie on the bed in his room(Cottage chamber means bedroom) and listens to the sound made by raindrops falling on the roof.</a:t>
            </a:r>
            <a:endParaRPr lang="en-IN" altLang="en-US" sz="8000" dirty="0"/>
          </a:p>
        </p:txBody>
      </p:sp>
      <p:pic>
        <p:nvPicPr>
          <p:cNvPr id="4" name="Google Shape;82;p1"/>
          <p:cNvPicPr preferRelativeResize="0"/>
          <p:nvPr/>
        </p:nvPicPr>
        <p:blipFill rotWithShape="1">
          <a:blip r:embed="rId1" cstate="print"/>
          <a:srcRect/>
          <a:stretch>
            <a:fillRect/>
          </a:stretch>
        </p:blipFill>
        <p:spPr>
          <a:xfrm>
            <a:off x="6096000" y="4876800"/>
            <a:ext cx="2286000" cy="1142999"/>
          </a:xfrm>
          <a:prstGeom prst="rect">
            <a:avLst/>
          </a:prstGeom>
          <a:noFill/>
          <a:ln>
            <a:noFill/>
          </a:ln>
        </p:spPr>
      </p:pic>
      <p:pic>
        <p:nvPicPr>
          <p:cNvPr id="5" name="Content Placeholder 4"/>
          <p:cNvPicPr>
            <a:picLocks noChangeAspect="1"/>
          </p:cNvPicPr>
          <p:nvPr>
            <p:ph sz="half" idx="2"/>
          </p:nvPr>
        </p:nvPicPr>
        <p:blipFill>
          <a:blip r:embed="rId2"/>
          <a:stretch>
            <a:fillRect/>
          </a:stretch>
        </p:blipFill>
        <p:spPr>
          <a:xfrm>
            <a:off x="5715000" y="926465"/>
            <a:ext cx="2940685" cy="363791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87630"/>
            <a:ext cx="5050155" cy="6038850"/>
          </a:xfrm>
        </p:spPr>
        <p:txBody>
          <a:bodyPr>
            <a:normAutofit fontScale="25000"/>
          </a:bodyPr>
          <a:lstStyle/>
          <a:p>
            <a:pPr>
              <a:buNone/>
            </a:pPr>
            <a:endParaRPr lang="en-US" sz="2200" dirty="0"/>
          </a:p>
          <a:p>
            <a:pPr marL="0" indent="0">
              <a:buNone/>
            </a:pPr>
            <a:r>
              <a:rPr lang="en-IN" altLang="en-US" sz="17600" b="1" dirty="0">
                <a:solidFill>
                  <a:srgbClr val="FF0000"/>
                </a:solidFill>
                <a:effectLst>
                  <a:outerShdw blurRad="38100" dist="19050" dir="2700000" algn="tl" rotWithShape="0">
                    <a:schemeClr val="dk1">
                      <a:alpha val="40000"/>
                    </a:schemeClr>
                  </a:outerShdw>
                </a:effectLst>
              </a:rPr>
              <a:t>POETIC DEVICES</a:t>
            </a:r>
            <a:endParaRPr lang="en-IN" altLang="en-US" sz="8000" b="1" dirty="0">
              <a:solidFill>
                <a:srgbClr val="FF0000"/>
              </a:solidFill>
              <a:effectLst>
                <a:outerShdw blurRad="38100" dist="19050" dir="2700000" algn="tl" rotWithShape="0">
                  <a:schemeClr val="dk1">
                    <a:alpha val="40000"/>
                  </a:schemeClr>
                </a:outerShdw>
              </a:effectLst>
            </a:endParaRPr>
          </a:p>
          <a:p>
            <a:endParaRPr lang="en-IN" altLang="en-US" sz="8000" dirty="0"/>
          </a:p>
          <a:p>
            <a:r>
              <a:rPr lang="en-IN" altLang="en-US" sz="8000" dirty="0"/>
              <a:t>Alliteration: The repetition of a consonant sound in two or more consecutive words.</a:t>
            </a:r>
            <a:endParaRPr lang="en-IN" altLang="en-US" sz="8000" dirty="0"/>
          </a:p>
          <a:p>
            <a:pPr lvl="1"/>
            <a:r>
              <a:rPr lang="en-IN" altLang="en-US" sz="6855" dirty="0"/>
              <a:t>‘Humid Hover’ - ‘h’ sound is repeating.</a:t>
            </a:r>
            <a:endParaRPr lang="en-IN" altLang="en-US" sz="6855" dirty="0"/>
          </a:p>
          <a:p>
            <a:pPr lvl="1"/>
            <a:r>
              <a:rPr lang="en-IN" altLang="en-US" sz="6855" dirty="0"/>
              <a:t>‘starry spheres’ - ‘s’ should is repeating.</a:t>
            </a:r>
            <a:endParaRPr lang="en-IN" altLang="en-US" sz="6855" dirty="0"/>
          </a:p>
          <a:p>
            <a:pPr lvl="1"/>
            <a:r>
              <a:rPr lang="en-IN" altLang="en-US" sz="6855" dirty="0"/>
              <a:t>‘press pillow’- ‘p’ sound is repeating.</a:t>
            </a:r>
            <a:endParaRPr lang="en-IN" altLang="en-US" sz="6855" dirty="0"/>
          </a:p>
          <a:p>
            <a:pPr lvl="1"/>
            <a:r>
              <a:rPr lang="en-IN" altLang="en-US" sz="6855" dirty="0"/>
              <a:t>‘lie listening’ - ‘l’ sound is repeating.</a:t>
            </a:r>
            <a:endParaRPr lang="en-IN" altLang="en-US" sz="6855" dirty="0"/>
          </a:p>
          <a:p>
            <a:endParaRPr lang="en-IN" altLang="en-US" sz="8000" dirty="0"/>
          </a:p>
          <a:p>
            <a:r>
              <a:rPr lang="en-IN" altLang="en-US" sz="8000" dirty="0"/>
              <a:t>Onomatopoeia: The use of sound words to create a dramatic effect and auditory imagery.</a:t>
            </a:r>
            <a:endParaRPr lang="en-IN" altLang="en-US" sz="8000" dirty="0"/>
          </a:p>
          <a:p>
            <a:r>
              <a:rPr lang="en-IN" altLang="en-US" sz="8000" dirty="0"/>
              <a:t>‘Patter’ is the use of sound words. It is the sound made by the raindrops falling on the rooftop.</a:t>
            </a:r>
            <a:endParaRPr lang="en-IN" altLang="en-US" sz="8000" dirty="0"/>
          </a:p>
          <a:p>
            <a:endParaRPr lang="en-IN" altLang="en-US" sz="8000" dirty="0"/>
          </a:p>
          <a:p>
            <a:endParaRPr lang="en-IN" altLang="en-US" sz="8000" dirty="0"/>
          </a:p>
        </p:txBody>
      </p:sp>
      <p:pic>
        <p:nvPicPr>
          <p:cNvPr id="4" name="Google Shape;82;p1"/>
          <p:cNvPicPr preferRelativeResize="0"/>
          <p:nvPr/>
        </p:nvPicPr>
        <p:blipFill rotWithShape="1">
          <a:blip r:embed="rId1" cstate="print"/>
          <a:srcRect/>
          <a:stretch>
            <a:fillRect/>
          </a:stretch>
        </p:blipFill>
        <p:spPr>
          <a:xfrm>
            <a:off x="6096000" y="4876800"/>
            <a:ext cx="2286000" cy="1142999"/>
          </a:xfrm>
          <a:prstGeom prst="rect">
            <a:avLst/>
          </a:prstGeom>
          <a:noFill/>
          <a:ln>
            <a:noFill/>
          </a:ln>
        </p:spPr>
      </p:pic>
      <p:pic>
        <p:nvPicPr>
          <p:cNvPr id="6" name="Content Placeholder 5"/>
          <p:cNvPicPr>
            <a:picLocks noChangeAspect="1"/>
          </p:cNvPicPr>
          <p:nvPr>
            <p:ph sz="half" idx="2"/>
          </p:nvPr>
        </p:nvPicPr>
        <p:blipFill>
          <a:blip r:embed="rId2"/>
          <a:stretch>
            <a:fillRect/>
          </a:stretch>
        </p:blipFill>
        <p:spPr>
          <a:xfrm>
            <a:off x="5486400" y="0"/>
            <a:ext cx="3503930" cy="452628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3800</Words>
  <Application>WPS Presentation</Application>
  <PresentationFormat>On-screen Show (4:3)</PresentationFormat>
  <Paragraphs>114</Paragraphs>
  <Slides>12</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12</vt:i4>
      </vt:variant>
    </vt:vector>
  </HeadingPairs>
  <TitlesOfParts>
    <vt:vector size="22" baseType="lpstr">
      <vt:lpstr>Arial</vt:lpstr>
      <vt:lpstr>SimSun</vt:lpstr>
      <vt:lpstr>Wingdings</vt:lpstr>
      <vt:lpstr>Roboto</vt:lpstr>
      <vt:lpstr>Segoe Print</vt:lpstr>
      <vt:lpstr>Symbol</vt:lpstr>
      <vt:lpstr>Calibri</vt:lpstr>
      <vt:lpstr>Microsoft YaHei</vt:lpstr>
      <vt:lpstr>Arial Unicode MS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LALAT</dc:creator>
  <cp:lastModifiedBy>Krishna Moharana</cp:lastModifiedBy>
  <cp:revision>186</cp:revision>
  <dcterms:created xsi:type="dcterms:W3CDTF">2006-08-16T00:00:00Z</dcterms:created>
  <dcterms:modified xsi:type="dcterms:W3CDTF">2021-06-21T12:50:18Z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1033-11.2.0.10176</vt:lpwstr>
  </property>
</Properties>
</file>