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58" r:id="rId3"/>
    <p:sldId id="317" r:id="rId4"/>
    <p:sldId id="304" r:id="rId5"/>
    <p:sldId id="297" r:id="rId6"/>
    <p:sldId id="262" r:id="rId7"/>
    <p:sldId id="318" r:id="rId8"/>
    <p:sldId id="319" r:id="rId9"/>
    <p:sldId id="320" r:id="rId10"/>
    <p:sldId id="321" r:id="rId11"/>
    <p:sldId id="308" r:id="rId12"/>
    <p:sldId id="322" r:id="rId13"/>
    <p:sldId id="309" r:id="rId14"/>
    <p:sldId id="312" r:id="rId15"/>
    <p:sldId id="315" r:id="rId16"/>
    <p:sldId id="316" r:id="rId17"/>
    <p:sldId id="313" r:id="rId18"/>
    <p:sldId id="323" r:id="rId19"/>
    <p:sldId id="307"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 id="1" name="Kakali Pal" initials="KP" lastIdx="1" clrIdx="1">
    <p:extLst>
      <p:ext uri="{19B8F6BF-5375-455C-9EA6-DF929625EA0E}">
        <p15:presenceInfo xmlns:p15="http://schemas.microsoft.com/office/powerpoint/2012/main" userId="f134caa3dfc7373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642" autoAdjust="0"/>
  </p:normalViewPr>
  <p:slideViewPr>
    <p:cSldViewPr snapToGrid="0">
      <p:cViewPr varScale="1">
        <p:scale>
          <a:sx n="88" d="100"/>
          <a:sy n="88" d="100"/>
        </p:scale>
        <p:origin x="660" y="5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095740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130604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19777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51529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39630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760386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05659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45620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9267172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18551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08167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17014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143785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05799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jfi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7.jpg"/><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jpg"/><Relationship Id="rId4" Type="http://schemas.openxmlformats.org/officeDocument/2006/relationships/image" Target="../media/image9.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fif"/></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jf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471974" y="190493"/>
            <a:ext cx="1578401" cy="783575"/>
          </a:xfrm>
          <a:prstGeom prst="rect">
            <a:avLst/>
          </a:prstGeom>
          <a:noFill/>
          <a:ln>
            <a:noFill/>
          </a:ln>
        </p:spPr>
      </p:pic>
      <p:sp>
        <p:nvSpPr>
          <p:cNvPr id="56" name="Google Shape;56;p13"/>
          <p:cNvSpPr txBox="1"/>
          <p:nvPr/>
        </p:nvSpPr>
        <p:spPr>
          <a:xfrm>
            <a:off x="222675" y="1627782"/>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a:solidFill>
                  <a:srgbClr val="FF0000"/>
                </a:solidFill>
                <a:latin typeface="Calibri"/>
                <a:ea typeface="Calibri"/>
                <a:cs typeface="Calibri"/>
                <a:sym typeface="Calibri"/>
              </a:rPr>
              <a:t>PRINT CULTURE AND THE MODERN WORLD</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6117594"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HISTORY</a:t>
            </a:r>
            <a:endParaRPr b="1" dirty="0"/>
          </a:p>
          <a:p>
            <a:pPr marL="0" lvl="0" indent="0" algn="l" rtl="0">
              <a:spcBef>
                <a:spcPts val="0"/>
              </a:spcBef>
              <a:spcAft>
                <a:spcPts val="0"/>
              </a:spcAft>
              <a:buNone/>
            </a:pPr>
            <a:r>
              <a:rPr lang="en" b="1" dirty="0"/>
              <a:t>CHAPTER NUMBER: 5 </a:t>
            </a:r>
            <a:endParaRPr b="1" dirty="0"/>
          </a:p>
          <a:p>
            <a:r>
              <a:rPr lang="en" b="1" dirty="0"/>
              <a:t>CHAPTER NAME : PRINT CULTURE AND MODERN WORLD</a:t>
            </a:r>
            <a:endParaRPr lang="en-IN" b="1" dirty="0">
              <a:sym typeface="Calibri"/>
            </a:endParaRPr>
          </a:p>
          <a:p>
            <a:pPr marL="0" lvl="0" indent="0" algn="l" rtl="0">
              <a:spcBef>
                <a:spcPts val="0"/>
              </a:spcBef>
              <a:spcAft>
                <a:spcPts val="0"/>
              </a:spcAft>
              <a:buNone/>
            </a:pP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82647"/>
            <a:ext cx="1232526" cy="611875"/>
          </a:xfrm>
          <a:prstGeom prst="rect">
            <a:avLst/>
          </a:prstGeom>
          <a:noFill/>
          <a:ln>
            <a:noFill/>
          </a:ln>
        </p:spPr>
      </p:pic>
      <p:sp>
        <p:nvSpPr>
          <p:cNvPr id="71" name="Google Shape;71;p15"/>
          <p:cNvSpPr txBox="1"/>
          <p:nvPr/>
        </p:nvSpPr>
        <p:spPr>
          <a:xfrm>
            <a:off x="331801" y="1527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lvl="0">
              <a:buSzPts val="2200"/>
            </a:pPr>
            <a:r>
              <a:rPr lang="en-US" sz="1800" b="1" dirty="0">
                <a:solidFill>
                  <a:schemeClr val="tx1"/>
                </a:solidFill>
                <a:latin typeface="Calibri" pitchFamily="34" charset="0"/>
              </a:rPr>
              <a:t>  THE READING MANIA</a:t>
            </a:r>
          </a:p>
        </p:txBody>
      </p:sp>
      <p:sp>
        <p:nvSpPr>
          <p:cNvPr id="72" name="Google Shape;72;p15"/>
          <p:cNvSpPr txBox="1"/>
          <p:nvPr/>
        </p:nvSpPr>
        <p:spPr>
          <a:xfrm>
            <a:off x="331801" y="842964"/>
            <a:ext cx="8271250" cy="3136106"/>
          </a:xfrm>
          <a:prstGeom prst="rect">
            <a:avLst/>
          </a:prstGeom>
          <a:noFill/>
          <a:ln>
            <a:noFill/>
          </a:ln>
        </p:spPr>
        <p:txBody>
          <a:bodyPr spcFirstLastPara="1" wrap="square" lIns="91425" tIns="91425" rIns="91425" bIns="91425" anchor="t" anchorCtr="0">
            <a:noAutofit/>
          </a:bodyPr>
          <a:lstStyle/>
          <a:p>
            <a:pPr algn="l" fontAlgn="base"/>
            <a:endParaRPr lang="en-US" b="0" i="0" dirty="0">
              <a:solidFill>
                <a:srgbClr val="777777"/>
              </a:solidFill>
              <a:effectLst/>
              <a:latin typeface="Helvetica" panose="020B0604020202020204" pitchFamily="34" charset="0"/>
            </a:endParaRPr>
          </a:p>
          <a:p>
            <a:pPr marL="285750" indent="-285750">
              <a:spcAft>
                <a:spcPts val="1200"/>
              </a:spcAft>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Denominations: Sub groups</a:t>
            </a:r>
          </a:p>
          <a:p>
            <a:pPr marL="285750" indent="-285750">
              <a:spcAft>
                <a:spcPts val="1200"/>
              </a:spcAft>
              <a:buFont typeface="Arial" panose="020B0604020202020204" pitchFamily="34" charset="0"/>
              <a:buChar char="•"/>
            </a:pPr>
            <a:r>
              <a:rPr lang="en-US" dirty="0">
                <a:latin typeface="Calibri"/>
                <a:ea typeface="Calibri"/>
                <a:cs typeface="Calibri"/>
                <a:sym typeface="Calibri"/>
              </a:rPr>
              <a:t>Almanac: Annual Publication</a:t>
            </a:r>
          </a:p>
          <a:p>
            <a:pPr marL="285750" indent="-285750">
              <a:spcAft>
                <a:spcPts val="1200"/>
              </a:spcAft>
              <a:buFont typeface="Arial" panose="020B0604020202020204" pitchFamily="34" charset="0"/>
              <a:buChar char="•"/>
            </a:pPr>
            <a:r>
              <a:rPr lang="en-US" sz="1400" b="0" i="0" u="none" strike="noStrike" cap="none" dirty="0">
                <a:solidFill>
                  <a:srgbClr val="000000"/>
                </a:solidFill>
                <a:latin typeface="Calibri"/>
                <a:ea typeface="Calibri"/>
                <a:cs typeface="Calibri"/>
                <a:sym typeface="Calibri"/>
              </a:rPr>
              <a:t>Chapbook: pocket size books</a:t>
            </a:r>
          </a:p>
          <a:p>
            <a:pPr marL="285750" indent="-285750">
              <a:spcAft>
                <a:spcPts val="1200"/>
              </a:spcAft>
              <a:buFont typeface="Arial" panose="020B0604020202020204" pitchFamily="34" charset="0"/>
              <a:buChar char="•"/>
            </a:pPr>
            <a:r>
              <a:rPr lang="en-US" dirty="0">
                <a:latin typeface="Calibri"/>
                <a:ea typeface="Calibri"/>
                <a:cs typeface="Calibri"/>
                <a:sym typeface="Calibri"/>
              </a:rPr>
              <a:t>‘</a:t>
            </a:r>
            <a:r>
              <a:rPr lang="en-US" dirty="0" err="1">
                <a:latin typeface="Calibri"/>
                <a:ea typeface="Calibri"/>
                <a:cs typeface="Calibri"/>
                <a:sym typeface="Calibri"/>
              </a:rPr>
              <a:t>Biliotheque</a:t>
            </a:r>
            <a:r>
              <a:rPr lang="en-US" dirty="0">
                <a:latin typeface="Calibri"/>
                <a:ea typeface="Calibri"/>
                <a:cs typeface="Calibri"/>
                <a:sym typeface="Calibri"/>
              </a:rPr>
              <a:t> </a:t>
            </a:r>
            <a:r>
              <a:rPr lang="en-US" dirty="0" err="1">
                <a:latin typeface="Calibri"/>
                <a:ea typeface="Calibri"/>
                <a:cs typeface="Calibri"/>
                <a:sym typeface="Calibri"/>
              </a:rPr>
              <a:t>Bleue</a:t>
            </a:r>
            <a:r>
              <a:rPr lang="en-US" dirty="0">
                <a:latin typeface="Calibri"/>
                <a:ea typeface="Calibri"/>
                <a:cs typeface="Calibri"/>
                <a:sym typeface="Calibri"/>
              </a:rPr>
              <a:t>’: </a:t>
            </a:r>
            <a:r>
              <a:rPr lang="en-IN" dirty="0">
                <a:latin typeface="Calibri"/>
                <a:ea typeface="Calibri"/>
                <a:cs typeface="Calibri"/>
                <a:sym typeface="Calibri"/>
              </a:rPr>
              <a:t>In France, those were low-priced small books printed on poor quality paper, and bound in cheap blue covers.</a:t>
            </a:r>
          </a:p>
          <a:p>
            <a:pPr marL="285750" indent="-285750">
              <a:spcAft>
                <a:spcPts val="1200"/>
              </a:spcAft>
              <a:buFont typeface="Arial" panose="020B0604020202020204" pitchFamily="34" charset="0"/>
              <a:buChar char="•"/>
            </a:pPr>
            <a:r>
              <a:rPr lang="en-IN" dirty="0">
                <a:latin typeface="Calibri"/>
                <a:ea typeface="Calibri"/>
                <a:cs typeface="Calibri"/>
                <a:sym typeface="Calibri"/>
              </a:rPr>
              <a:t>What were the developments found in periodical press from the early 18</a:t>
            </a:r>
            <a:r>
              <a:rPr lang="en-IN" baseline="30000" dirty="0">
                <a:latin typeface="Calibri"/>
                <a:ea typeface="Calibri"/>
                <a:cs typeface="Calibri"/>
                <a:sym typeface="Calibri"/>
              </a:rPr>
              <a:t>th</a:t>
            </a:r>
            <a:r>
              <a:rPr lang="en-IN" dirty="0">
                <a:latin typeface="Calibri"/>
                <a:ea typeface="Calibri"/>
                <a:cs typeface="Calibri"/>
                <a:sym typeface="Calibri"/>
              </a:rPr>
              <a:t> century?</a:t>
            </a:r>
          </a:p>
          <a:p>
            <a:pPr>
              <a:spcAft>
                <a:spcPts val="1200"/>
              </a:spcAft>
            </a:pPr>
            <a:endParaRPr sz="14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775157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838375" y="75389"/>
            <a:ext cx="1232526" cy="611875"/>
          </a:xfrm>
          <a:prstGeom prst="rect">
            <a:avLst/>
          </a:prstGeom>
          <a:noFill/>
          <a:ln>
            <a:noFill/>
          </a:ln>
        </p:spPr>
      </p:pic>
      <p:sp>
        <p:nvSpPr>
          <p:cNvPr id="71" name="Google Shape;71;p15"/>
          <p:cNvSpPr txBox="1"/>
          <p:nvPr/>
        </p:nvSpPr>
        <p:spPr>
          <a:xfrm>
            <a:off x="331801" y="1527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lvl="0">
              <a:buSzPts val="2200"/>
            </a:pPr>
            <a:r>
              <a:rPr lang="en-US" sz="1800" b="1" dirty="0">
                <a:solidFill>
                  <a:schemeClr val="tx1"/>
                </a:solidFill>
                <a:latin typeface="Calibri" pitchFamily="34" charset="0"/>
              </a:rPr>
              <a:t>  TREMBLE, THEREFORE, TYRANTS OF THE WORLD.’</a:t>
            </a:r>
          </a:p>
        </p:txBody>
      </p:sp>
      <p:sp>
        <p:nvSpPr>
          <p:cNvPr id="72" name="Google Shape;72;p15"/>
          <p:cNvSpPr txBox="1"/>
          <p:nvPr/>
        </p:nvSpPr>
        <p:spPr>
          <a:xfrm>
            <a:off x="331801" y="850106"/>
            <a:ext cx="5990418" cy="3593307"/>
          </a:xfrm>
          <a:prstGeom prst="rect">
            <a:avLst/>
          </a:prstGeom>
          <a:noFill/>
          <a:ln>
            <a:noFill/>
          </a:ln>
        </p:spPr>
        <p:txBody>
          <a:bodyPr spcFirstLastPara="1" wrap="square" lIns="91425" tIns="91425" rIns="91425" bIns="91425" anchor="t" anchorCtr="0">
            <a:noAutofit/>
          </a:bodyPr>
          <a:lstStyle/>
          <a:p>
            <a:pPr marL="171450" indent="-1714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Louis- </a:t>
            </a:r>
            <a:r>
              <a:rPr lang="en-IN" sz="1200" b="0" i="0" u="none" strike="noStrike" cap="none" dirty="0" err="1">
                <a:solidFill>
                  <a:srgbClr val="000000"/>
                </a:solidFill>
                <a:latin typeface="Calibri"/>
                <a:ea typeface="Calibri"/>
                <a:cs typeface="Calibri"/>
                <a:sym typeface="Calibri"/>
              </a:rPr>
              <a:t>Sebastein</a:t>
            </a:r>
            <a:r>
              <a:rPr lang="en-IN" sz="1200" b="0" i="0" u="none" strike="noStrike" cap="none" dirty="0">
                <a:solidFill>
                  <a:srgbClr val="000000"/>
                </a:solidFill>
                <a:latin typeface="Calibri"/>
                <a:ea typeface="Calibri"/>
                <a:cs typeface="Calibri"/>
                <a:sym typeface="Calibri"/>
              </a:rPr>
              <a:t> Mercier, a novelist in 18</a:t>
            </a:r>
            <a:r>
              <a:rPr lang="en-IN" sz="1200" b="0" i="0" u="none" strike="noStrike" cap="none" baseline="30000" dirty="0">
                <a:solidFill>
                  <a:srgbClr val="000000"/>
                </a:solidFill>
                <a:latin typeface="Calibri"/>
                <a:ea typeface="Calibri"/>
                <a:cs typeface="Calibri"/>
                <a:sym typeface="Calibri"/>
              </a:rPr>
              <a:t>th</a:t>
            </a:r>
            <a:r>
              <a:rPr lang="en-IN" sz="1200" b="0" i="0" u="none" strike="noStrike" cap="none" dirty="0">
                <a:solidFill>
                  <a:srgbClr val="000000"/>
                </a:solidFill>
                <a:latin typeface="Calibri"/>
                <a:ea typeface="Calibri"/>
                <a:cs typeface="Calibri"/>
                <a:sym typeface="Calibri"/>
              </a:rPr>
              <a:t> century France : The printing press is the most powerful engine of progress and public opinion is force that will sweep despotism away.’</a:t>
            </a:r>
          </a:p>
          <a:p>
            <a:pPr marL="171450" indent="-1714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 Convinced of the power point in bringing enlightenment and destroying the basis of despotism , Mercier Proclaimed: “Tremble, therefore, tyrants of the world ! Tremble before the virtual writer!”</a:t>
            </a:r>
          </a:p>
          <a:p>
            <a:pPr marL="171450" indent="-171450">
              <a:spcAft>
                <a:spcPts val="1200"/>
              </a:spcAft>
              <a:buFont typeface="Wingdings" panose="05000000000000000000" pitchFamily="2" charset="2"/>
              <a:buChar char="Ø"/>
            </a:pPr>
            <a:endParaRPr lang="en-IN" sz="1200" dirty="0">
              <a:latin typeface="Calibri"/>
              <a:ea typeface="Calibri"/>
              <a:cs typeface="Calibri"/>
              <a:sym typeface="Calibri"/>
            </a:endParaRPr>
          </a:p>
          <a:p>
            <a:pPr marL="171450" indent="-171450">
              <a:spcAft>
                <a:spcPts val="1200"/>
              </a:spcAft>
              <a:buFont typeface="Wingdings" panose="05000000000000000000" pitchFamily="2" charset="2"/>
              <a:buChar char="Ø"/>
            </a:pPr>
            <a:r>
              <a:rPr lang="en-IN" sz="1200" b="1" i="0" u="none" strike="noStrike" cap="none" dirty="0">
                <a:solidFill>
                  <a:srgbClr val="000000"/>
                </a:solidFill>
                <a:latin typeface="Calibri"/>
                <a:ea typeface="Calibri"/>
                <a:cs typeface="Calibri"/>
                <a:sym typeface="Calibri"/>
              </a:rPr>
              <a:t>PRINT CULTURE AND FRENCH REVOLUTION:</a:t>
            </a:r>
          </a:p>
          <a:p>
            <a:pPr marL="171450" indent="-171450">
              <a:spcAft>
                <a:spcPts val="1200"/>
              </a:spcAft>
              <a:buFont typeface="Wingdings" panose="05000000000000000000" pitchFamily="2" charset="2"/>
              <a:buChar char="Ø"/>
            </a:pPr>
            <a:r>
              <a:rPr lang="en-IN" sz="1200" b="1" dirty="0">
                <a:latin typeface="Calibri"/>
                <a:ea typeface="Calibri"/>
                <a:cs typeface="Calibri"/>
                <a:sym typeface="Calibri"/>
              </a:rPr>
              <a:t>‘</a:t>
            </a:r>
            <a:r>
              <a:rPr lang="en-IN" sz="1200" dirty="0">
                <a:latin typeface="Calibri"/>
                <a:ea typeface="Calibri"/>
                <a:cs typeface="Calibri"/>
                <a:sym typeface="Calibri"/>
              </a:rPr>
              <a:t>Print culture created the conditions within which French Revolution.; Mention three types of arguments in this connection.</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Print popularised the ideas of the Enlightenment thinkers.</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Print created a new culture of dialogue and debate.</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By 1760s there was an outpouring of literature that mocked the royalty and criticised their morality.</a:t>
            </a:r>
          </a:p>
          <a:p>
            <a:pPr marL="171450" indent="-171450">
              <a:spcAft>
                <a:spcPts val="1200"/>
              </a:spcAft>
              <a:buFont typeface="Wingdings" panose="05000000000000000000" pitchFamily="2" charset="2"/>
              <a:buChar char="Ø"/>
            </a:pPr>
            <a:endParaRPr lang="en-IN" sz="1200" b="1" dirty="0">
              <a:latin typeface="Calibri"/>
              <a:ea typeface="Calibri"/>
              <a:cs typeface="Calibri"/>
              <a:sym typeface="Calibri"/>
            </a:endParaRPr>
          </a:p>
          <a:p>
            <a:pPr marL="171450" indent="-171450">
              <a:spcAft>
                <a:spcPts val="1200"/>
              </a:spcAft>
              <a:buFont typeface="Wingdings" panose="05000000000000000000" pitchFamily="2" charset="2"/>
              <a:buChar char="Ø"/>
            </a:pPr>
            <a:endParaRPr lang="en-IN" sz="1200" b="1" i="0" u="none" strike="noStrike" cap="none" dirty="0">
              <a:solidFill>
                <a:srgbClr val="000000"/>
              </a:solidFill>
              <a:latin typeface="Calibri"/>
              <a:ea typeface="Calibri"/>
              <a:cs typeface="Calibri"/>
              <a:sym typeface="Calibri"/>
            </a:endParaRPr>
          </a:p>
          <a:p>
            <a:pPr marL="171450" indent="-171450">
              <a:spcAft>
                <a:spcPts val="1200"/>
              </a:spcAft>
              <a:buFont typeface="Wingdings" panose="05000000000000000000" pitchFamily="2" charset="2"/>
              <a:buChar char="Ø"/>
            </a:pPr>
            <a:endParaRPr lang="en-IN" sz="1200" b="1" dirty="0">
              <a:latin typeface="Calibri"/>
              <a:ea typeface="Calibri"/>
              <a:cs typeface="Calibri"/>
              <a:sym typeface="Calibri"/>
            </a:endParaRPr>
          </a:p>
          <a:p>
            <a:pPr>
              <a:spcAft>
                <a:spcPts val="1200"/>
              </a:spcAft>
            </a:pPr>
            <a:endParaRPr lang="en-IN" sz="1200" b="1" i="0" u="none" strike="noStrike" cap="none" dirty="0">
              <a:solidFill>
                <a:srgbClr val="000000"/>
              </a:solidFill>
              <a:latin typeface="Calibri"/>
              <a:ea typeface="Calibri"/>
              <a:cs typeface="Calibri"/>
              <a:sym typeface="Calibri"/>
            </a:endParaRPr>
          </a:p>
          <a:p>
            <a:pPr>
              <a:spcAft>
                <a:spcPts val="1200"/>
              </a:spcAft>
            </a:pPr>
            <a:endParaRPr sz="12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A3F3200B-3978-3E09-1274-EF381C007E24}"/>
              </a:ext>
            </a:extLst>
          </p:cNvPr>
          <p:cNvPicPr>
            <a:picLocks noChangeAspect="1"/>
          </p:cNvPicPr>
          <p:nvPr/>
        </p:nvPicPr>
        <p:blipFill>
          <a:blip r:embed="rId4"/>
          <a:stretch>
            <a:fillRect/>
          </a:stretch>
        </p:blipFill>
        <p:spPr>
          <a:xfrm>
            <a:off x="6444343" y="757010"/>
            <a:ext cx="2188842" cy="2494189"/>
          </a:xfrm>
          <a:prstGeom prst="rect">
            <a:avLst/>
          </a:prstGeom>
        </p:spPr>
      </p:pic>
    </p:spTree>
    <p:extLst>
      <p:ext uri="{BB962C8B-B14F-4D97-AF65-F5344CB8AC3E}">
        <p14:creationId xmlns:p14="http://schemas.microsoft.com/office/powerpoint/2010/main" val="4074179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60875"/>
            <a:ext cx="1232526" cy="611875"/>
          </a:xfrm>
          <a:prstGeom prst="rect">
            <a:avLst/>
          </a:prstGeom>
          <a:noFill/>
          <a:ln>
            <a:noFill/>
          </a:ln>
        </p:spPr>
      </p:pic>
      <p:sp>
        <p:nvSpPr>
          <p:cNvPr id="71" name="Google Shape;71;p15"/>
          <p:cNvSpPr txBox="1"/>
          <p:nvPr/>
        </p:nvSpPr>
        <p:spPr>
          <a:xfrm>
            <a:off x="331801" y="1527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chemeClr val="tx1"/>
                </a:solidFill>
                <a:latin typeface="Calibri"/>
                <a:ea typeface="Calibri"/>
                <a:cs typeface="Calibri"/>
                <a:sym typeface="Calibri"/>
              </a:rPr>
              <a:t>THE NINETEENTH CENTURY</a:t>
            </a:r>
          </a:p>
          <a:p>
            <a:pPr lvl="0">
              <a:buSzPts val="2200"/>
            </a:pPr>
            <a:r>
              <a:rPr lang="en-US" sz="1800" b="1" dirty="0">
                <a:solidFill>
                  <a:schemeClr val="tx1"/>
                </a:solidFill>
                <a:latin typeface="Calibri" pitchFamily="34" charset="0"/>
              </a:rPr>
              <a:t> </a:t>
            </a:r>
          </a:p>
        </p:txBody>
      </p:sp>
      <p:sp>
        <p:nvSpPr>
          <p:cNvPr id="72" name="Google Shape;72;p15"/>
          <p:cNvSpPr txBox="1"/>
          <p:nvPr/>
        </p:nvSpPr>
        <p:spPr>
          <a:xfrm>
            <a:off x="500743" y="933651"/>
            <a:ext cx="5821476" cy="3495476"/>
          </a:xfrm>
          <a:prstGeom prst="rect">
            <a:avLst/>
          </a:prstGeom>
          <a:noFill/>
          <a:ln>
            <a:noFill/>
          </a:ln>
        </p:spPr>
        <p:txBody>
          <a:bodyPr spcFirstLastPara="1" wrap="square" lIns="91425" tIns="91425" rIns="91425" bIns="91425" anchor="t" anchorCtr="0">
            <a:noAutofit/>
          </a:bodyPr>
          <a:lstStyle/>
          <a:p>
            <a:pPr>
              <a:spcAft>
                <a:spcPts val="1200"/>
              </a:spcAft>
            </a:pPr>
            <a:r>
              <a:rPr lang="en-IN" sz="1200" b="1" i="0" u="none" strike="noStrike" cap="none" dirty="0">
                <a:solidFill>
                  <a:srgbClr val="000000"/>
                </a:solidFill>
                <a:latin typeface="Calibri"/>
                <a:ea typeface="Calibri"/>
                <a:cs typeface="Calibri"/>
                <a:sym typeface="Calibri"/>
              </a:rPr>
              <a:t>CHILDREN , WOMEN AND WORKERS:</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Primary education became compulsory from  the late nineteenth century, became an important category of readers.</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The Grimm Brothers in Germany spent years and folk tales gathered from peasants.</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Women became important as well as writers. Penny magazines were meant for women, as were manuals teaching proper behaviour and housekeeping.</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Some of the best women novelists: Jane Austen, the Bronte sisters, George Eliot.</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In the nineteenth century, lending libraries in England became instruments for educating white-collar workers, artisans and lower middle class people.</a:t>
            </a:r>
          </a:p>
          <a:p>
            <a:pPr marL="171450" indent="-171450">
              <a:spcAft>
                <a:spcPts val="1200"/>
              </a:spcAft>
              <a:buFont typeface="Wingdings" panose="05000000000000000000" pitchFamily="2" charset="2"/>
              <a:buChar char="Ø"/>
            </a:pPr>
            <a:r>
              <a:rPr lang="en-IN" sz="1200" dirty="0">
                <a:latin typeface="Calibri"/>
                <a:ea typeface="Calibri"/>
                <a:cs typeface="Calibri"/>
                <a:sym typeface="Calibri"/>
              </a:rPr>
              <a:t>After the working day, workers had sometime for self-improvement and self –expression. </a:t>
            </a:r>
            <a:endParaRPr sz="120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25973CAF-8279-8522-C20D-86CC64480D16}"/>
              </a:ext>
            </a:extLst>
          </p:cNvPr>
          <p:cNvPicPr>
            <a:picLocks noChangeAspect="1"/>
          </p:cNvPicPr>
          <p:nvPr/>
        </p:nvPicPr>
        <p:blipFill>
          <a:blip r:embed="rId4"/>
          <a:stretch>
            <a:fillRect/>
          </a:stretch>
        </p:blipFill>
        <p:spPr>
          <a:xfrm>
            <a:off x="6415314" y="1204685"/>
            <a:ext cx="2336799" cy="2830285"/>
          </a:xfrm>
          <a:prstGeom prst="rect">
            <a:avLst/>
          </a:prstGeom>
        </p:spPr>
      </p:pic>
    </p:spTree>
    <p:extLst>
      <p:ext uri="{BB962C8B-B14F-4D97-AF65-F5344CB8AC3E}">
        <p14:creationId xmlns:p14="http://schemas.microsoft.com/office/powerpoint/2010/main" val="863763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911474" y="84512"/>
            <a:ext cx="1232526" cy="611875"/>
          </a:xfrm>
          <a:prstGeom prst="rect">
            <a:avLst/>
          </a:prstGeom>
          <a:noFill/>
          <a:ln>
            <a:noFill/>
          </a:ln>
        </p:spPr>
      </p:pic>
      <p:sp>
        <p:nvSpPr>
          <p:cNvPr id="71" name="Google Shape;71;p15"/>
          <p:cNvSpPr txBox="1"/>
          <p:nvPr/>
        </p:nvSpPr>
        <p:spPr>
          <a:xfrm>
            <a:off x="331801" y="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chemeClr val="tx1"/>
                </a:solidFill>
                <a:latin typeface="Calibri"/>
                <a:ea typeface="Calibri"/>
                <a:cs typeface="Calibri"/>
                <a:sym typeface="Calibri"/>
              </a:rPr>
              <a:t>FURTHER INNOVATIONS</a:t>
            </a:r>
          </a:p>
          <a:p>
            <a:pPr lvl="0">
              <a:buSzPts val="2200"/>
            </a:pPr>
            <a:endParaRPr lang="en-US" sz="1800" b="1" dirty="0">
              <a:solidFill>
                <a:schemeClr val="tx1"/>
              </a:solidFill>
              <a:latin typeface="Calibri" pitchFamily="34" charset="0"/>
            </a:endParaRPr>
          </a:p>
        </p:txBody>
      </p:sp>
      <p:sp>
        <p:nvSpPr>
          <p:cNvPr id="72" name="Google Shape;72;p15"/>
          <p:cNvSpPr txBox="1"/>
          <p:nvPr/>
        </p:nvSpPr>
        <p:spPr>
          <a:xfrm>
            <a:off x="331802" y="1139370"/>
            <a:ext cx="5299741" cy="3229033"/>
          </a:xfrm>
          <a:prstGeom prst="rect">
            <a:avLst/>
          </a:prstGeom>
          <a:noFill/>
          <a:ln>
            <a:noFill/>
          </a:ln>
        </p:spPr>
        <p:txBody>
          <a:bodyPr spcFirstLastPara="1" wrap="square" lIns="91425" tIns="91425" rIns="91425" bIns="91425" anchor="t" anchorCtr="0">
            <a:noAutofit/>
          </a:bodyPr>
          <a:lstStyle/>
          <a:p>
            <a:pPr marL="285750" indent="-2857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Through the nineteenth century, there were a series of further innovations in printing technology.</a:t>
            </a:r>
          </a:p>
          <a:p>
            <a:pPr marL="285750" indent="-285750">
              <a:spcAft>
                <a:spcPts val="1200"/>
              </a:spcAft>
              <a:buFont typeface="Wingdings" panose="05000000000000000000" pitchFamily="2" charset="2"/>
              <a:buChar char="Ø"/>
            </a:pPr>
            <a:r>
              <a:rPr lang="en-IN" sz="1200" dirty="0">
                <a:latin typeface="Calibri"/>
                <a:ea typeface="Calibri"/>
                <a:cs typeface="Calibri"/>
                <a:sym typeface="Calibri"/>
              </a:rPr>
              <a:t>By the mid-nineteenth century, Richard M. Hoe of New York had preferred the power-driven cylindrical press.</a:t>
            </a:r>
          </a:p>
          <a:p>
            <a:pPr marL="285750" indent="-2857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The accu</a:t>
            </a:r>
            <a:r>
              <a:rPr lang="en-IN" sz="1200" dirty="0">
                <a:latin typeface="Calibri"/>
                <a:ea typeface="Calibri"/>
                <a:cs typeface="Calibri"/>
                <a:sym typeface="Calibri"/>
              </a:rPr>
              <a:t>mulation of several individual mechanical improvements transformed the appearance of printed texts.</a:t>
            </a:r>
          </a:p>
          <a:p>
            <a:pPr marL="285750" indent="-2857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Printers and publishers developed new strategies to sell their </a:t>
            </a:r>
            <a:r>
              <a:rPr lang="en-IN" sz="1200" dirty="0">
                <a:latin typeface="Calibri"/>
                <a:ea typeface="Calibri"/>
                <a:cs typeface="Calibri"/>
                <a:sym typeface="Calibri"/>
              </a:rPr>
              <a:t>product.</a:t>
            </a:r>
          </a:p>
          <a:p>
            <a:pPr marL="285750" indent="-2857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In the 1920s in England</a:t>
            </a:r>
            <a:r>
              <a:rPr lang="en-IN" sz="1200" dirty="0">
                <a:latin typeface="Calibri"/>
                <a:ea typeface="Calibri"/>
                <a:cs typeface="Calibri"/>
                <a:sym typeface="Calibri"/>
              </a:rPr>
              <a:t>, popular works were sold in cheap series, called the Shilling Series. </a:t>
            </a:r>
          </a:p>
          <a:p>
            <a:pPr marL="285750" indent="-285750">
              <a:spcAft>
                <a:spcPts val="1200"/>
              </a:spcAft>
              <a:buFont typeface="Wingdings" panose="05000000000000000000" pitchFamily="2" charset="2"/>
              <a:buChar char="Ø"/>
            </a:pPr>
            <a:r>
              <a:rPr lang="en-IN" sz="1200" b="0" i="0" u="none" strike="noStrike" cap="none" dirty="0">
                <a:solidFill>
                  <a:srgbClr val="000000"/>
                </a:solidFill>
                <a:latin typeface="Calibri"/>
                <a:ea typeface="Calibri"/>
                <a:cs typeface="Calibri"/>
                <a:sym typeface="Calibri"/>
              </a:rPr>
              <a:t>With the onset of the Grea</a:t>
            </a:r>
            <a:r>
              <a:rPr lang="en-IN" sz="1200" dirty="0">
                <a:latin typeface="Calibri"/>
                <a:ea typeface="Calibri"/>
                <a:cs typeface="Calibri"/>
                <a:sym typeface="Calibri"/>
              </a:rPr>
              <a:t>t Depression in the 1930s, publishers feared a decline in book purchases.</a:t>
            </a:r>
            <a:endParaRPr sz="1200" b="0" i="0" u="none" strike="noStrike" cap="none" dirty="0">
              <a:solidFill>
                <a:srgbClr val="000000"/>
              </a:solidFill>
              <a:latin typeface="Calibri"/>
              <a:ea typeface="Calibri"/>
              <a:cs typeface="Calibri"/>
              <a:sym typeface="Calibri"/>
            </a:endParaRPr>
          </a:p>
        </p:txBody>
      </p:sp>
      <p:pic>
        <p:nvPicPr>
          <p:cNvPr id="4" name="Picture 3">
            <a:extLst>
              <a:ext uri="{FF2B5EF4-FFF2-40B4-BE49-F238E27FC236}">
                <a16:creationId xmlns:a16="http://schemas.microsoft.com/office/drawing/2014/main" id="{D9C6569E-549D-34A8-5789-80BDB3093DA7}"/>
              </a:ext>
            </a:extLst>
          </p:cNvPr>
          <p:cNvPicPr>
            <a:picLocks noChangeAspect="1"/>
          </p:cNvPicPr>
          <p:nvPr/>
        </p:nvPicPr>
        <p:blipFill>
          <a:blip r:embed="rId4"/>
          <a:stretch>
            <a:fillRect/>
          </a:stretch>
        </p:blipFill>
        <p:spPr>
          <a:xfrm>
            <a:off x="5725887" y="1197428"/>
            <a:ext cx="3086312" cy="2663371"/>
          </a:xfrm>
          <a:prstGeom prst="rect">
            <a:avLst/>
          </a:prstGeom>
        </p:spPr>
      </p:pic>
    </p:spTree>
    <p:extLst>
      <p:ext uri="{BB962C8B-B14F-4D97-AF65-F5344CB8AC3E}">
        <p14:creationId xmlns:p14="http://schemas.microsoft.com/office/powerpoint/2010/main" val="413652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911474" y="78708"/>
            <a:ext cx="1232526" cy="611875"/>
          </a:xfrm>
          <a:prstGeom prst="rect">
            <a:avLst/>
          </a:prstGeom>
          <a:noFill/>
          <a:ln>
            <a:noFill/>
          </a:ln>
        </p:spPr>
      </p:pic>
      <p:sp>
        <p:nvSpPr>
          <p:cNvPr id="71" name="Google Shape;71;p15"/>
          <p:cNvSpPr txBox="1"/>
          <p:nvPr/>
        </p:nvSpPr>
        <p:spPr>
          <a:xfrm>
            <a:off x="331801" y="-5804"/>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rgbClr val="FF0000"/>
                </a:solidFill>
                <a:latin typeface="Calibri"/>
                <a:ea typeface="Calibri"/>
                <a:cs typeface="Calibri"/>
                <a:sym typeface="Calibri"/>
              </a:rPr>
              <a:t> </a:t>
            </a:r>
            <a:r>
              <a:rPr lang="en-IN" sz="2200" b="1" dirty="0">
                <a:solidFill>
                  <a:schemeClr val="tx1"/>
                </a:solidFill>
                <a:latin typeface="Calibri"/>
                <a:ea typeface="Calibri"/>
                <a:cs typeface="Calibri"/>
                <a:sym typeface="Calibri"/>
              </a:rPr>
              <a:t>INDIA AND THE WORLD OF PRINT </a:t>
            </a:r>
          </a:p>
          <a:p>
            <a:pPr lvl="0">
              <a:buSzPts val="2200"/>
            </a:pPr>
            <a:r>
              <a:rPr lang="en-US" sz="1800" b="1" dirty="0">
                <a:solidFill>
                  <a:schemeClr val="tx1"/>
                </a:solidFill>
                <a:latin typeface="Calibri" pitchFamily="34" charset="0"/>
              </a:rPr>
              <a:t> </a:t>
            </a:r>
          </a:p>
        </p:txBody>
      </p:sp>
      <p:sp>
        <p:nvSpPr>
          <p:cNvPr id="72" name="Google Shape;72;p15"/>
          <p:cNvSpPr txBox="1"/>
          <p:nvPr/>
        </p:nvSpPr>
        <p:spPr>
          <a:xfrm>
            <a:off x="467916" y="775096"/>
            <a:ext cx="5816770" cy="3593308"/>
          </a:xfrm>
          <a:prstGeom prst="rect">
            <a:avLst/>
          </a:prstGeom>
          <a:noFill/>
          <a:ln>
            <a:noFill/>
          </a:ln>
        </p:spPr>
        <p:txBody>
          <a:bodyPr spcFirstLastPara="1" wrap="square" lIns="91425" tIns="91425" rIns="91425" bIns="91425" anchor="t" anchorCtr="0">
            <a:noAutofit/>
          </a:bodyPr>
          <a:lstStyle/>
          <a:p>
            <a:pPr>
              <a:spcAft>
                <a:spcPts val="1200"/>
              </a:spcAft>
            </a:pPr>
            <a:r>
              <a:rPr lang="en-US" sz="1200" b="1" dirty="0">
                <a:latin typeface="Calibri"/>
                <a:ea typeface="Calibri"/>
                <a:cs typeface="Calibri"/>
                <a:sym typeface="Calibri"/>
              </a:rPr>
              <a:t>Manuscripts Before the Age of Print:</a:t>
            </a:r>
          </a:p>
          <a:p>
            <a:pPr marL="171450" indent="-171450">
              <a:spcAft>
                <a:spcPts val="1200"/>
              </a:spcAft>
              <a:buFont typeface="Wingdings" panose="05000000000000000000" pitchFamily="2" charset="2"/>
              <a:buChar char="Ø"/>
            </a:pPr>
            <a:r>
              <a:rPr lang="en-US" sz="1200" b="1" dirty="0">
                <a:latin typeface="Calibri"/>
                <a:ea typeface="Calibri"/>
                <a:cs typeface="Calibri"/>
                <a:sym typeface="Calibri"/>
              </a:rPr>
              <a:t> </a:t>
            </a:r>
            <a:r>
              <a:rPr lang="en-US" sz="1200" dirty="0">
                <a:latin typeface="Calibri"/>
                <a:ea typeface="Calibri"/>
                <a:cs typeface="Calibri"/>
                <a:sym typeface="Calibri"/>
              </a:rPr>
              <a:t>India had a  very rich and old tradition of handwritten manuscripts in Sanskrit, Arabic, Persian, as well as in various vernacular languages .</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Manuscripts were copied on palm leaves or on handmade paper.</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Manuscripts were highly expensive and fragile. They had to be handled carefully and they could not be read easily as scripts was written in different styles.</a:t>
            </a:r>
          </a:p>
          <a:p>
            <a:pPr marL="171450" indent="-171450">
              <a:spcAft>
                <a:spcPts val="1200"/>
              </a:spcAft>
              <a:buFont typeface="Wingdings" panose="05000000000000000000" pitchFamily="2" charset="2"/>
              <a:buChar char="Ø"/>
            </a:pPr>
            <a:r>
              <a:rPr lang="en-US" sz="1200" b="1" dirty="0">
                <a:latin typeface="Calibri"/>
                <a:ea typeface="Calibri"/>
                <a:cs typeface="Calibri"/>
                <a:sym typeface="Calibri"/>
              </a:rPr>
              <a:t>Print Comes to India</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The printing press first came to Goa with Portuguese missionaries in mid-sixteenth century.</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By 1674, about 50 books had been printed in the Konkani and in Kanara languages.</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From 1780, James Augustus Hickey began to edit the Bengal Gazette, a weekly magazine that described itself as ‘a commercial paper open to all, but influenced by none.’</a:t>
            </a:r>
          </a:p>
          <a:p>
            <a:pPr marL="171450" indent="-171450">
              <a:spcAft>
                <a:spcPts val="1200"/>
              </a:spcAft>
              <a:buFont typeface="Wingdings" panose="05000000000000000000" pitchFamily="2" charset="2"/>
              <a:buChar char="Ø"/>
            </a:pPr>
            <a:endParaRPr lang="en-US" sz="1200" dirty="0">
              <a:latin typeface="Calibri"/>
              <a:ea typeface="Calibri"/>
              <a:cs typeface="Calibri"/>
              <a:sym typeface="Calibri"/>
            </a:endParaRPr>
          </a:p>
          <a:p>
            <a:pPr marL="171450" indent="-171450">
              <a:spcAft>
                <a:spcPts val="1200"/>
              </a:spcAft>
              <a:buFont typeface="Wingdings" panose="05000000000000000000" pitchFamily="2" charset="2"/>
              <a:buChar char="Ø"/>
            </a:pPr>
            <a:endParaRPr lang="en-US" sz="1200" b="1" dirty="0">
              <a:latin typeface="Calibri"/>
              <a:ea typeface="Calibri"/>
              <a:cs typeface="Calibri"/>
              <a:sym typeface="Calibri"/>
            </a:endParaRPr>
          </a:p>
          <a:p>
            <a:pPr marL="285750" indent="-285750">
              <a:spcAft>
                <a:spcPts val="1200"/>
              </a:spcAft>
              <a:buFont typeface="Wingdings" panose="05000000000000000000" pitchFamily="2" charset="2"/>
              <a:buChar char="Ø"/>
            </a:pPr>
            <a:endParaRPr sz="12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E33B223B-3B68-4B64-69CD-0A786B27371A}"/>
              </a:ext>
            </a:extLst>
          </p:cNvPr>
          <p:cNvPicPr>
            <a:picLocks noChangeAspect="1"/>
          </p:cNvPicPr>
          <p:nvPr/>
        </p:nvPicPr>
        <p:blipFill>
          <a:blip r:embed="rId4"/>
          <a:stretch>
            <a:fillRect/>
          </a:stretch>
        </p:blipFill>
        <p:spPr>
          <a:xfrm>
            <a:off x="6613525" y="1139371"/>
            <a:ext cx="1809750" cy="2895600"/>
          </a:xfrm>
          <a:prstGeom prst="rect">
            <a:avLst/>
          </a:prstGeom>
        </p:spPr>
      </p:pic>
    </p:spTree>
    <p:extLst>
      <p:ext uri="{BB962C8B-B14F-4D97-AF65-F5344CB8AC3E}">
        <p14:creationId xmlns:p14="http://schemas.microsoft.com/office/powerpoint/2010/main" val="262343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169025"/>
            <a:ext cx="1232526" cy="611875"/>
          </a:xfrm>
          <a:prstGeom prst="rect">
            <a:avLst/>
          </a:prstGeom>
          <a:noFill/>
          <a:ln>
            <a:noFill/>
          </a:ln>
        </p:spPr>
      </p:pic>
      <p:sp>
        <p:nvSpPr>
          <p:cNvPr id="71" name="Google Shape;71;p15"/>
          <p:cNvSpPr txBox="1"/>
          <p:nvPr/>
        </p:nvSpPr>
        <p:spPr>
          <a:xfrm>
            <a:off x="331801" y="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rgbClr val="FF0000"/>
                </a:solidFill>
                <a:latin typeface="Calibri"/>
                <a:ea typeface="Calibri"/>
                <a:cs typeface="Calibri"/>
                <a:sym typeface="Calibri"/>
              </a:rPr>
              <a:t> </a:t>
            </a:r>
            <a:r>
              <a:rPr lang="en-IN" sz="2200" b="1" dirty="0">
                <a:solidFill>
                  <a:schemeClr val="tx1"/>
                </a:solidFill>
                <a:latin typeface="Calibri"/>
                <a:ea typeface="Calibri"/>
                <a:cs typeface="Calibri"/>
                <a:sym typeface="Calibri"/>
              </a:rPr>
              <a:t>RELIGIOUS AND PUBLIC DEBATES</a:t>
            </a:r>
          </a:p>
        </p:txBody>
      </p:sp>
      <p:sp>
        <p:nvSpPr>
          <p:cNvPr id="72" name="Google Shape;72;p15"/>
          <p:cNvSpPr txBox="1"/>
          <p:nvPr/>
        </p:nvSpPr>
        <p:spPr>
          <a:xfrm>
            <a:off x="331801" y="1003350"/>
            <a:ext cx="8006655" cy="3365053"/>
          </a:xfrm>
          <a:prstGeom prst="rect">
            <a:avLst/>
          </a:prstGeom>
          <a:noFill/>
          <a:ln>
            <a:noFill/>
          </a:ln>
        </p:spPr>
        <p:txBody>
          <a:bodyPr spcFirstLastPara="1" wrap="square" lIns="91425" tIns="91425" rIns="91425" bIns="91425" anchor="t" anchorCtr="0">
            <a:noAutofit/>
          </a:bodyPr>
          <a:lstStyle/>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From the early nineteenth century, there were intense debates around religious issues.  This was a time of intense controversial between social and religious reformers and the Hindu   orthodoxy over matters like widow immolation, monotheism, Brahmanical priesthood and idolatry.</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Rammohun Roy published the </a:t>
            </a:r>
            <a:r>
              <a:rPr lang="en-US" sz="1200" dirty="0" err="1">
                <a:latin typeface="Calibri"/>
                <a:ea typeface="Calibri"/>
                <a:cs typeface="Calibri"/>
                <a:sym typeface="Calibri"/>
              </a:rPr>
              <a:t>Sambad</a:t>
            </a:r>
            <a:r>
              <a:rPr lang="en-US" sz="1200" dirty="0">
                <a:latin typeface="Calibri"/>
                <a:ea typeface="Calibri"/>
                <a:cs typeface="Calibri"/>
                <a:sym typeface="Calibri"/>
              </a:rPr>
              <a:t> </a:t>
            </a:r>
            <a:r>
              <a:rPr lang="en-US" sz="1200" dirty="0" err="1">
                <a:latin typeface="Calibri"/>
                <a:ea typeface="Calibri"/>
                <a:cs typeface="Calibri"/>
                <a:sym typeface="Calibri"/>
              </a:rPr>
              <a:t>Kaumudi</a:t>
            </a:r>
            <a:r>
              <a:rPr lang="en-US" sz="1200" dirty="0">
                <a:latin typeface="Calibri"/>
                <a:ea typeface="Calibri"/>
                <a:cs typeface="Calibri"/>
                <a:sym typeface="Calibri"/>
              </a:rPr>
              <a:t> from 1821 and the Hindu orthodoxy commissioned the Samachar Chandrika to oppose his opinions.</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From 1822, two Persians newspapers were published, Jama-</a:t>
            </a:r>
            <a:r>
              <a:rPr lang="en-US" sz="1200" dirty="0" err="1">
                <a:latin typeface="Calibri"/>
                <a:ea typeface="Calibri"/>
                <a:cs typeface="Calibri"/>
                <a:sym typeface="Calibri"/>
              </a:rPr>
              <a:t>i</a:t>
            </a:r>
            <a:r>
              <a:rPr lang="en-US" sz="1200" dirty="0">
                <a:latin typeface="Calibri"/>
                <a:ea typeface="Calibri"/>
                <a:cs typeface="Calibri"/>
                <a:sym typeface="Calibri"/>
              </a:rPr>
              <a:t>-Jahan Nama and Shamsul </a:t>
            </a:r>
            <a:r>
              <a:rPr lang="en-US" sz="1200" dirty="0" err="1">
                <a:latin typeface="Calibri"/>
                <a:ea typeface="Calibri"/>
                <a:cs typeface="Calibri"/>
                <a:sym typeface="Calibri"/>
              </a:rPr>
              <a:t>Akhbar</a:t>
            </a:r>
            <a:r>
              <a:rPr lang="en-US" sz="1200" dirty="0">
                <a:latin typeface="Calibri"/>
                <a:ea typeface="Calibri"/>
                <a:cs typeface="Calibri"/>
                <a:sym typeface="Calibri"/>
              </a:rPr>
              <a:t>.</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In north India, the Ulama were deeply anxious about the collapse of Muslim dynasties.</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The Deoband Seminary, founded  in 1867, published thousands upon thousands of Fatwas telling Muslim readers how to conduct themselves in their everyday lives.</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Among </a:t>
            </a:r>
            <a:r>
              <a:rPr lang="en-US" sz="1200" dirty="0" err="1">
                <a:latin typeface="Calibri"/>
                <a:ea typeface="Calibri"/>
                <a:cs typeface="Calibri"/>
                <a:sym typeface="Calibri"/>
              </a:rPr>
              <a:t>hindus</a:t>
            </a:r>
            <a:r>
              <a:rPr lang="en-US" sz="1200" dirty="0">
                <a:latin typeface="Calibri"/>
                <a:ea typeface="Calibri"/>
                <a:cs typeface="Calibri"/>
                <a:sym typeface="Calibri"/>
              </a:rPr>
              <a:t>, print encouraged the reading of religious texts, especially in the vernacular </a:t>
            </a:r>
            <a:r>
              <a:rPr lang="en-US" sz="1200" dirty="0" err="1">
                <a:latin typeface="Calibri"/>
                <a:ea typeface="Calibri"/>
                <a:cs typeface="Calibri"/>
                <a:sym typeface="Calibri"/>
              </a:rPr>
              <a:t>languages.The</a:t>
            </a:r>
            <a:r>
              <a:rPr lang="en-US" sz="1200" dirty="0">
                <a:latin typeface="Calibri"/>
                <a:ea typeface="Calibri"/>
                <a:cs typeface="Calibri"/>
                <a:sym typeface="Calibri"/>
              </a:rPr>
              <a:t> first printed edition of the </a:t>
            </a:r>
            <a:r>
              <a:rPr lang="en-US" sz="1200" dirty="0" err="1">
                <a:latin typeface="Calibri"/>
                <a:ea typeface="Calibri"/>
                <a:cs typeface="Calibri"/>
                <a:sym typeface="Calibri"/>
              </a:rPr>
              <a:t>Ramcharitamanas</a:t>
            </a:r>
            <a:r>
              <a:rPr lang="en-US" sz="1200" dirty="0">
                <a:latin typeface="Calibri"/>
                <a:ea typeface="Calibri"/>
                <a:cs typeface="Calibri"/>
                <a:sym typeface="Calibri"/>
              </a:rPr>
              <a:t> of Tulsidas, a sixteenth –century text, came out from Calcutta in 1810.</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Newspapers conveyed news from one place to another, creating pan- Indian identities.</a:t>
            </a:r>
          </a:p>
          <a:p>
            <a:pPr>
              <a:spcAft>
                <a:spcPts val="1200"/>
              </a:spcAft>
            </a:pPr>
            <a:r>
              <a:rPr lang="en-US" sz="1200" dirty="0">
                <a:latin typeface="Calibri"/>
                <a:ea typeface="Calibri"/>
                <a:cs typeface="Calibri"/>
                <a:sym typeface="Calibri"/>
              </a:rPr>
              <a:t> </a:t>
            </a:r>
            <a:endParaRPr lang="en-US" sz="1200" i="0" u="none" strike="noStrike" cap="none" dirty="0">
              <a:solidFill>
                <a:srgbClr val="000000"/>
              </a:solidFill>
              <a:latin typeface="Calibri"/>
              <a:ea typeface="Calibri"/>
              <a:cs typeface="Calibri"/>
              <a:sym typeface="Calibri"/>
            </a:endParaRPr>
          </a:p>
          <a:p>
            <a:pPr marL="171450" indent="-171450">
              <a:spcAft>
                <a:spcPts val="1200"/>
              </a:spcAft>
              <a:buFont typeface="Wingdings" panose="05000000000000000000" pitchFamily="2" charset="2"/>
              <a:buChar char="Ø"/>
            </a:pPr>
            <a:endParaRPr lang="en-US" sz="1200" b="1" i="0" u="none" strike="noStrike" cap="none" dirty="0">
              <a:solidFill>
                <a:srgbClr val="000000"/>
              </a:solidFill>
              <a:latin typeface="Calibri"/>
              <a:ea typeface="Calibri"/>
              <a:cs typeface="Calibri"/>
              <a:sym typeface="Calibri"/>
            </a:endParaRPr>
          </a:p>
          <a:p>
            <a:pPr marL="285750" indent="-285750">
              <a:spcAft>
                <a:spcPts val="1200"/>
              </a:spcAft>
              <a:buFont typeface="Arial" panose="020B0604020202020204" pitchFamily="34" charset="0"/>
              <a:buChar char="•"/>
            </a:pPr>
            <a:endParaRPr sz="12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580099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87575" y="194129"/>
            <a:ext cx="1232526" cy="611875"/>
          </a:xfrm>
          <a:prstGeom prst="rect">
            <a:avLst/>
          </a:prstGeom>
          <a:noFill/>
          <a:ln>
            <a:noFill/>
          </a:ln>
        </p:spPr>
      </p:pic>
      <p:sp>
        <p:nvSpPr>
          <p:cNvPr id="71" name="Google Shape;71;p15"/>
          <p:cNvSpPr txBox="1"/>
          <p:nvPr/>
        </p:nvSpPr>
        <p:spPr>
          <a:xfrm>
            <a:off x="331801" y="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chemeClr val="tx1"/>
                </a:solidFill>
                <a:latin typeface="Calibri"/>
                <a:ea typeface="Calibri"/>
                <a:cs typeface="Calibri"/>
                <a:sym typeface="Calibri"/>
              </a:rPr>
              <a:t>NEW FORMS OF PUBLICATION</a:t>
            </a:r>
          </a:p>
          <a:p>
            <a:pPr lvl="0">
              <a:buSzPts val="2200"/>
            </a:pPr>
            <a:r>
              <a:rPr lang="en-US" sz="1800" b="1" dirty="0">
                <a:solidFill>
                  <a:schemeClr val="tx1"/>
                </a:solidFill>
                <a:latin typeface="Calibri" pitchFamily="34" charset="0"/>
              </a:rPr>
              <a:t> </a:t>
            </a:r>
          </a:p>
        </p:txBody>
      </p:sp>
      <p:sp>
        <p:nvSpPr>
          <p:cNvPr id="72" name="Google Shape;72;p15"/>
          <p:cNvSpPr txBox="1"/>
          <p:nvPr/>
        </p:nvSpPr>
        <p:spPr>
          <a:xfrm>
            <a:off x="331801" y="1280204"/>
            <a:ext cx="5858542" cy="3425244"/>
          </a:xfrm>
          <a:prstGeom prst="rect">
            <a:avLst/>
          </a:prstGeom>
          <a:noFill/>
          <a:ln>
            <a:noFill/>
          </a:ln>
        </p:spPr>
        <p:txBody>
          <a:bodyPr spcFirstLastPara="1" wrap="square" lIns="91425" tIns="91425" rIns="91425" bIns="91425" anchor="t" anchorCtr="0">
            <a:noAutofit/>
          </a:bodyPr>
          <a:lstStyle/>
          <a:p>
            <a:pPr marL="171450" indent="-171450">
              <a:spcAft>
                <a:spcPts val="1200"/>
              </a:spcAft>
              <a:buFont typeface="Wingdings" panose="05000000000000000000" pitchFamily="2" charset="2"/>
              <a:buChar char="Ø"/>
            </a:pPr>
            <a:r>
              <a:rPr lang="en-US" sz="1200" i="0" u="none" strike="noStrike" cap="none" dirty="0">
                <a:solidFill>
                  <a:srgbClr val="000000"/>
                </a:solidFill>
                <a:latin typeface="Calibri"/>
                <a:ea typeface="Calibri"/>
                <a:cs typeface="Calibri"/>
                <a:sym typeface="Calibri"/>
              </a:rPr>
              <a:t>Printing created an appetite for new kinds of writing. As more and more people could now read, they wanted to see their own lives, experiences, emotions and relationship reflected  in what they read.</a:t>
            </a:r>
          </a:p>
          <a:p>
            <a:pPr marL="171450" indent="-171450">
              <a:spcAft>
                <a:spcPts val="1200"/>
              </a:spcAft>
              <a:buFont typeface="Wingdings" panose="05000000000000000000" pitchFamily="2" charset="2"/>
              <a:buChar char="Ø"/>
            </a:pPr>
            <a:r>
              <a:rPr lang="en-US" sz="1200" dirty="0">
                <a:latin typeface="Calibri"/>
                <a:ea typeface="Calibri"/>
                <a:cs typeface="Calibri"/>
                <a:sym typeface="Calibri"/>
              </a:rPr>
              <a:t>Others new literary forms also entered the world of reading – lyrics, short stories, essays about social and political matters.</a:t>
            </a:r>
          </a:p>
          <a:p>
            <a:pPr marL="171450" indent="-171450">
              <a:spcAft>
                <a:spcPts val="1200"/>
              </a:spcAft>
              <a:buFont typeface="Wingdings" panose="05000000000000000000" pitchFamily="2" charset="2"/>
              <a:buChar char="Ø"/>
            </a:pPr>
            <a:r>
              <a:rPr lang="en-US" sz="1200" i="0" u="none" strike="noStrike" cap="none" dirty="0">
                <a:solidFill>
                  <a:srgbClr val="000000"/>
                </a:solidFill>
                <a:latin typeface="Calibri"/>
                <a:ea typeface="Calibri"/>
                <a:cs typeface="Calibri"/>
                <a:sym typeface="Calibri"/>
              </a:rPr>
              <a:t>By the end of the nineteenth century</a:t>
            </a:r>
            <a:r>
              <a:rPr lang="en-US" sz="1200" dirty="0">
                <a:latin typeface="Calibri"/>
                <a:ea typeface="Calibri"/>
                <a:cs typeface="Calibri"/>
                <a:sym typeface="Calibri"/>
              </a:rPr>
              <a:t>, a new visual culture was taking shape. With the setting up of an increasing number of printing presses, visual images could be easily reproduced in multiple copies.</a:t>
            </a:r>
          </a:p>
          <a:p>
            <a:pPr marL="171450" indent="-171450">
              <a:spcAft>
                <a:spcPts val="1200"/>
              </a:spcAft>
              <a:buFont typeface="Wingdings" panose="05000000000000000000" pitchFamily="2" charset="2"/>
              <a:buChar char="Ø"/>
            </a:pPr>
            <a:r>
              <a:rPr lang="en-US" sz="1200" i="0" u="none" strike="noStrike" cap="none" dirty="0">
                <a:solidFill>
                  <a:srgbClr val="000000"/>
                </a:solidFill>
                <a:latin typeface="Calibri"/>
                <a:ea typeface="Calibri"/>
                <a:cs typeface="Calibri"/>
                <a:sym typeface="Calibri"/>
              </a:rPr>
              <a:t>Painters like Raja Ravi Varma produced images fo</a:t>
            </a:r>
            <a:r>
              <a:rPr lang="en-US" sz="1200" dirty="0">
                <a:latin typeface="Calibri"/>
                <a:ea typeface="Calibri"/>
                <a:cs typeface="Calibri"/>
                <a:sym typeface="Calibri"/>
              </a:rPr>
              <a:t>r mass circulation.</a:t>
            </a:r>
          </a:p>
          <a:p>
            <a:pPr marL="171450" indent="-171450">
              <a:spcAft>
                <a:spcPts val="1200"/>
              </a:spcAft>
              <a:buFont typeface="Wingdings" panose="05000000000000000000" pitchFamily="2" charset="2"/>
              <a:buChar char="Ø"/>
            </a:pPr>
            <a:r>
              <a:rPr lang="en-US" sz="1200" i="0" u="none" strike="noStrike" cap="none" dirty="0">
                <a:solidFill>
                  <a:srgbClr val="000000"/>
                </a:solidFill>
                <a:latin typeface="Calibri"/>
                <a:ea typeface="Calibri"/>
                <a:cs typeface="Calibri"/>
                <a:sym typeface="Calibri"/>
              </a:rPr>
              <a:t>By the 1870s</a:t>
            </a:r>
            <a:r>
              <a:rPr lang="en-US" sz="1200" dirty="0">
                <a:latin typeface="Calibri"/>
                <a:ea typeface="Calibri"/>
                <a:cs typeface="Calibri"/>
                <a:sym typeface="Calibri"/>
              </a:rPr>
              <a:t>, caricatures and cartoons were being published in journals and newspapers, commenting on social and political issues.</a:t>
            </a:r>
          </a:p>
          <a:p>
            <a:pPr marL="171450" indent="-171450">
              <a:spcAft>
                <a:spcPts val="1200"/>
              </a:spcAft>
              <a:buFont typeface="Wingdings" panose="05000000000000000000" pitchFamily="2" charset="2"/>
              <a:buChar char="Ø"/>
            </a:pPr>
            <a:endParaRPr lang="en-US" sz="1200" i="0" u="none" strike="noStrike" cap="none" dirty="0">
              <a:solidFill>
                <a:srgbClr val="000000"/>
              </a:solidFill>
              <a:latin typeface="Calibri"/>
              <a:ea typeface="Calibri"/>
              <a:cs typeface="Calibri"/>
              <a:sym typeface="Calibri"/>
            </a:endParaRPr>
          </a:p>
          <a:p>
            <a:pPr marL="285750" indent="-285750">
              <a:spcAft>
                <a:spcPts val="1200"/>
              </a:spcAft>
              <a:buFont typeface="Arial" panose="020B0604020202020204" pitchFamily="34" charset="0"/>
              <a:buChar char="•"/>
            </a:pPr>
            <a:endParaRPr sz="12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0EA2BC70-E1F3-5196-051F-3A308A6B6408}"/>
              </a:ext>
            </a:extLst>
          </p:cNvPr>
          <p:cNvPicPr>
            <a:picLocks noChangeAspect="1"/>
          </p:cNvPicPr>
          <p:nvPr/>
        </p:nvPicPr>
        <p:blipFill>
          <a:blip r:embed="rId4"/>
          <a:stretch>
            <a:fillRect/>
          </a:stretch>
        </p:blipFill>
        <p:spPr>
          <a:xfrm>
            <a:off x="6466115" y="1280204"/>
            <a:ext cx="2039030" cy="2566082"/>
          </a:xfrm>
          <a:prstGeom prst="rect">
            <a:avLst/>
          </a:prstGeom>
        </p:spPr>
      </p:pic>
    </p:spTree>
    <p:extLst>
      <p:ext uri="{BB962C8B-B14F-4D97-AF65-F5344CB8AC3E}">
        <p14:creationId xmlns:p14="http://schemas.microsoft.com/office/powerpoint/2010/main" val="705666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36775" y="235046"/>
            <a:ext cx="1232526" cy="611875"/>
          </a:xfrm>
          <a:prstGeom prst="rect">
            <a:avLst/>
          </a:prstGeom>
          <a:noFill/>
          <a:ln>
            <a:noFill/>
          </a:ln>
        </p:spPr>
      </p:pic>
      <p:sp>
        <p:nvSpPr>
          <p:cNvPr id="71" name="Google Shape;71;p15"/>
          <p:cNvSpPr txBox="1"/>
          <p:nvPr/>
        </p:nvSpPr>
        <p:spPr>
          <a:xfrm>
            <a:off x="331801" y="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chemeClr val="tx1"/>
                </a:solidFill>
                <a:latin typeface="Calibri"/>
                <a:ea typeface="Calibri"/>
                <a:cs typeface="Calibri"/>
                <a:sym typeface="Calibri"/>
              </a:rPr>
              <a:t> WOMEN AND PRINT</a:t>
            </a:r>
          </a:p>
          <a:p>
            <a:pPr lvl="0">
              <a:buSzPts val="2200"/>
            </a:pPr>
            <a:r>
              <a:rPr lang="en-US" sz="1800" b="1" dirty="0">
                <a:solidFill>
                  <a:schemeClr val="tx1"/>
                </a:solidFill>
                <a:latin typeface="Calibri" pitchFamily="34" charset="0"/>
              </a:rPr>
              <a:t> </a:t>
            </a:r>
          </a:p>
        </p:txBody>
      </p:sp>
      <p:sp>
        <p:nvSpPr>
          <p:cNvPr id="72" name="Google Shape;72;p15"/>
          <p:cNvSpPr txBox="1"/>
          <p:nvPr/>
        </p:nvSpPr>
        <p:spPr>
          <a:xfrm>
            <a:off x="331802" y="1182914"/>
            <a:ext cx="5894828" cy="3137129"/>
          </a:xfrm>
          <a:prstGeom prst="rect">
            <a:avLst/>
          </a:prstGeom>
          <a:noFill/>
          <a:ln>
            <a:noFill/>
          </a:ln>
        </p:spPr>
        <p:txBody>
          <a:bodyPr spcFirstLastPara="1" wrap="square" lIns="91425" tIns="91425" rIns="91425" bIns="91425" anchor="t" anchorCtr="0">
            <a:noAutofit/>
          </a:bodyPr>
          <a:lstStyle/>
          <a:p>
            <a:pPr marL="285750" indent="-285750" algn="l">
              <a:buFont typeface="Wingdings" panose="05000000000000000000" pitchFamily="2" charset="2"/>
              <a:buChar char="Ø"/>
            </a:pPr>
            <a:r>
              <a:rPr lang="en-US" sz="1600" b="0" i="0" dirty="0">
                <a:solidFill>
                  <a:srgbClr val="000000"/>
                </a:solidFill>
                <a:effectLst/>
                <a:latin typeface="roboto" panose="02000000000000000000" pitchFamily="2" charset="0"/>
              </a:rPr>
              <a:t> </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Women’s reading increased enormously in middle class homes. Liberal husbands and fathers begun educating their womenfolk at home, and sent them to schools when women schools were set up in towns and cities after mid nineteenth century.</a:t>
            </a:r>
          </a:p>
          <a:p>
            <a:pPr marL="285750" indent="-2857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rPr>
              <a:t>Conservative Hindus believed that a literate girl would be widowed and Muslims feared that educated women corrupted by reading romances.</a:t>
            </a:r>
          </a:p>
          <a:p>
            <a:pPr marL="285750" indent="-285750" algn="l">
              <a:buFont typeface="Wingdings" panose="05000000000000000000" pitchFamily="2" charset="2"/>
              <a:buChar char="Ø"/>
            </a:pP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East Bengal, in early 19</a:t>
            </a:r>
            <a:r>
              <a:rPr lang="en-US" sz="1200" b="0" i="0"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century, </a:t>
            </a:r>
            <a:r>
              <a:rPr lang="en-US" sz="12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Rashsundari</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Debi, a young married girl wrote her autobiography Amar Jiban which was </a:t>
            </a:r>
            <a:r>
              <a:rPr lang="en-US" sz="1200" dirty="0">
                <a:latin typeface="Calibri" panose="020F0502020204030204" pitchFamily="34" charset="0"/>
                <a:ea typeface="Calibri" panose="020F0502020204030204" pitchFamily="34" charset="0"/>
                <a:cs typeface="Calibri" panose="020F0502020204030204" pitchFamily="34" charset="0"/>
              </a:rPr>
              <a:t>published in 1876.</a:t>
            </a:r>
          </a:p>
          <a:p>
            <a:pPr marL="285750" indent="-285750" algn="l">
              <a:buFont typeface="Wingdings" panose="05000000000000000000" pitchFamily="2" charset="2"/>
              <a:buChar char="Ø"/>
            </a:pP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From 1860s a few Bengali women like </a:t>
            </a:r>
            <a:r>
              <a:rPr lang="en-US" sz="12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Kailash</a:t>
            </a:r>
            <a:r>
              <a:rPr lang="en-US" sz="1200" dirty="0" err="1">
                <a:latin typeface="Calibri" panose="020F0502020204030204" pitchFamily="34" charset="0"/>
                <a:ea typeface="Calibri" panose="020F0502020204030204" pitchFamily="34" charset="0"/>
                <a:cs typeface="Calibri" panose="020F0502020204030204" pitchFamily="34" charset="0"/>
              </a:rPr>
              <a:t>bashini</a:t>
            </a:r>
            <a:r>
              <a:rPr lang="en-US" sz="1200" dirty="0">
                <a:latin typeface="Calibri" panose="020F0502020204030204" pitchFamily="34" charset="0"/>
                <a:ea typeface="Calibri" panose="020F0502020204030204" pitchFamily="34" charset="0"/>
                <a:cs typeface="Calibri" panose="020F0502020204030204" pitchFamily="34" charset="0"/>
              </a:rPr>
              <a:t> Debi wrote books highlighting the experiences of women.</a:t>
            </a:r>
          </a:p>
          <a:p>
            <a:pPr marL="285750" indent="-285750" algn="l">
              <a:buFont typeface="Wingdings" panose="05000000000000000000" pitchFamily="2" charset="2"/>
              <a:buChar char="Ø"/>
            </a:pP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the 1880s, i</a:t>
            </a:r>
            <a:r>
              <a:rPr lang="en-US" sz="1200" dirty="0">
                <a:latin typeface="Calibri" panose="020F0502020204030204" pitchFamily="34" charset="0"/>
                <a:ea typeface="Calibri" panose="020F0502020204030204" pitchFamily="34" charset="0"/>
                <a:cs typeface="Calibri" panose="020F0502020204030204" pitchFamily="34" charset="0"/>
              </a:rPr>
              <a:t>n </a:t>
            </a:r>
            <a:r>
              <a:rPr lang="en-US" sz="1200" dirty="0" err="1">
                <a:latin typeface="Calibri" panose="020F0502020204030204" pitchFamily="34" charset="0"/>
                <a:ea typeface="Calibri" panose="020F0502020204030204" pitchFamily="34" charset="0"/>
                <a:cs typeface="Calibri" panose="020F0502020204030204" pitchFamily="34" charset="0"/>
              </a:rPr>
              <a:t>Maharastra</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dirty="0" err="1">
                <a:latin typeface="Calibri" panose="020F0502020204030204" pitchFamily="34" charset="0"/>
                <a:ea typeface="Calibri" panose="020F0502020204030204" pitchFamily="34" charset="0"/>
                <a:cs typeface="Calibri" panose="020F0502020204030204" pitchFamily="34" charset="0"/>
              </a:rPr>
              <a:t>Tarabai</a:t>
            </a:r>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dirty="0" err="1">
                <a:latin typeface="Calibri" panose="020F0502020204030204" pitchFamily="34" charset="0"/>
                <a:ea typeface="Calibri" panose="020F0502020204030204" pitchFamily="34" charset="0"/>
                <a:cs typeface="Calibri" panose="020F0502020204030204" pitchFamily="34" charset="0"/>
              </a:rPr>
              <a:t>hinde</a:t>
            </a:r>
            <a:r>
              <a:rPr lang="en-US" sz="1200" dirty="0">
                <a:latin typeface="Calibri" panose="020F0502020204030204" pitchFamily="34" charset="0"/>
                <a:ea typeface="Calibri" panose="020F0502020204030204" pitchFamily="34" charset="0"/>
                <a:cs typeface="Calibri" panose="020F0502020204030204" pitchFamily="34" charset="0"/>
              </a:rPr>
              <a:t> and Pandita </a:t>
            </a:r>
            <a:r>
              <a:rPr lang="en-US" sz="1200" dirty="0" err="1">
                <a:latin typeface="Calibri" panose="020F0502020204030204" pitchFamily="34" charset="0"/>
                <a:ea typeface="Calibri" panose="020F0502020204030204" pitchFamily="34" charset="0"/>
                <a:cs typeface="Calibri" panose="020F0502020204030204" pitchFamily="34" charset="0"/>
              </a:rPr>
              <a:t>Ramabai</a:t>
            </a:r>
            <a:r>
              <a:rPr lang="en-US" sz="1200" dirty="0">
                <a:latin typeface="Calibri" panose="020F0502020204030204" pitchFamily="34" charset="0"/>
                <a:ea typeface="Calibri" panose="020F0502020204030204" pitchFamily="34" charset="0"/>
                <a:cs typeface="Calibri" panose="020F0502020204030204" pitchFamily="34" charset="0"/>
              </a:rPr>
              <a:t> wrote </a:t>
            </a:r>
            <a:r>
              <a:rPr lang="en-US" sz="1200" dirty="0" err="1">
                <a:latin typeface="Calibri" panose="020F0502020204030204" pitchFamily="34" charset="0"/>
                <a:ea typeface="Calibri" panose="020F0502020204030204" pitchFamily="34" charset="0"/>
                <a:cs typeface="Calibri" panose="020F0502020204030204" pitchFamily="34" charset="0"/>
              </a:rPr>
              <a:t>passonate</a:t>
            </a:r>
            <a:r>
              <a:rPr lang="en-US" sz="1200" dirty="0">
                <a:latin typeface="Calibri" panose="020F0502020204030204" pitchFamily="34" charset="0"/>
                <a:ea typeface="Calibri" panose="020F0502020204030204" pitchFamily="34" charset="0"/>
                <a:cs typeface="Calibri" panose="020F0502020204030204" pitchFamily="34" charset="0"/>
              </a:rPr>
              <a:t> anger about the miserable lives of upper caste Hindu women, especially widows.</a:t>
            </a:r>
          </a:p>
          <a:p>
            <a:pPr marL="285750" indent="-285750" algn="l">
              <a:buFont typeface="Wingdings" panose="05000000000000000000" pitchFamily="2" charset="2"/>
              <a:buChar char="Ø"/>
            </a:pP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Punjab, Ram </a:t>
            </a:r>
            <a:r>
              <a:rPr lang="en-US" sz="12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Chaddha</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published the fast – selling </a:t>
            </a:r>
            <a:r>
              <a:rPr lang="en-US" sz="12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Istri</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Dharm</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b="0" i="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Vichar</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to teach women how to be obedient wives.</a:t>
            </a:r>
          </a:p>
          <a:p>
            <a:pPr marL="285750" indent="-2857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rPr>
              <a:t>In Bengal an entire area in Central Calcutta- the </a:t>
            </a:r>
            <a:r>
              <a:rPr lang="en-US" sz="1200" dirty="0" err="1">
                <a:latin typeface="Calibri" panose="020F0502020204030204" pitchFamily="34" charset="0"/>
                <a:ea typeface="Calibri" panose="020F0502020204030204" pitchFamily="34" charset="0"/>
                <a:cs typeface="Calibri" panose="020F0502020204030204" pitchFamily="34" charset="0"/>
              </a:rPr>
              <a:t>Battala</a:t>
            </a:r>
            <a:r>
              <a:rPr lang="en-US" sz="1200" dirty="0">
                <a:latin typeface="Calibri" panose="020F0502020204030204" pitchFamily="34" charset="0"/>
                <a:ea typeface="Calibri" panose="020F0502020204030204" pitchFamily="34" charset="0"/>
                <a:cs typeface="Calibri" panose="020F0502020204030204" pitchFamily="34" charset="0"/>
              </a:rPr>
              <a:t>- was devoted to the printing of popular books</a:t>
            </a:r>
            <a:endPar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28600" indent="-228600" algn="l">
              <a:buAutoNum type="alphaUcPeriod"/>
            </a:pPr>
            <a:endParaRPr lang="en-US" sz="1200" b="0" i="0" dirty="0">
              <a:solidFill>
                <a:srgbClr val="000000"/>
              </a:solidFill>
              <a:effectLst/>
              <a:latin typeface="Calibre"/>
            </a:endParaRPr>
          </a:p>
          <a:p>
            <a:pPr>
              <a:spcAft>
                <a:spcPts val="1200"/>
              </a:spcAft>
            </a:pPr>
            <a:endParaRPr sz="12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293A3BDC-E329-7802-C5C4-C7588405CAB1}"/>
              </a:ext>
            </a:extLst>
          </p:cNvPr>
          <p:cNvPicPr>
            <a:picLocks noChangeAspect="1"/>
          </p:cNvPicPr>
          <p:nvPr/>
        </p:nvPicPr>
        <p:blipFill>
          <a:blip r:embed="rId4"/>
          <a:stretch>
            <a:fillRect/>
          </a:stretch>
        </p:blipFill>
        <p:spPr>
          <a:xfrm>
            <a:off x="6362700" y="1516969"/>
            <a:ext cx="2514600" cy="1819275"/>
          </a:xfrm>
          <a:prstGeom prst="rect">
            <a:avLst/>
          </a:prstGeom>
        </p:spPr>
      </p:pic>
    </p:spTree>
    <p:extLst>
      <p:ext uri="{BB962C8B-B14F-4D97-AF65-F5344CB8AC3E}">
        <p14:creationId xmlns:p14="http://schemas.microsoft.com/office/powerpoint/2010/main" val="2356680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36775" y="235046"/>
            <a:ext cx="1232526" cy="611875"/>
          </a:xfrm>
          <a:prstGeom prst="rect">
            <a:avLst/>
          </a:prstGeom>
          <a:noFill/>
          <a:ln>
            <a:noFill/>
          </a:ln>
        </p:spPr>
      </p:pic>
      <p:sp>
        <p:nvSpPr>
          <p:cNvPr id="71" name="Google Shape;71;p15"/>
          <p:cNvSpPr txBox="1"/>
          <p:nvPr/>
        </p:nvSpPr>
        <p:spPr>
          <a:xfrm>
            <a:off x="331801" y="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chemeClr val="tx1"/>
                </a:solidFill>
                <a:latin typeface="Calibri"/>
                <a:ea typeface="Calibri"/>
                <a:cs typeface="Calibri"/>
                <a:sym typeface="Calibri"/>
              </a:rPr>
              <a:t> PRINT AND POOR PEOPLE</a:t>
            </a:r>
          </a:p>
          <a:p>
            <a:pPr lvl="0">
              <a:buSzPts val="2200"/>
            </a:pPr>
            <a:r>
              <a:rPr lang="en-US" sz="1800" b="1" dirty="0">
                <a:solidFill>
                  <a:schemeClr val="tx1"/>
                </a:solidFill>
                <a:latin typeface="Calibri" pitchFamily="34" charset="0"/>
              </a:rPr>
              <a:t> </a:t>
            </a:r>
          </a:p>
        </p:txBody>
      </p:sp>
      <p:sp>
        <p:nvSpPr>
          <p:cNvPr id="72" name="Google Shape;72;p15"/>
          <p:cNvSpPr txBox="1"/>
          <p:nvPr/>
        </p:nvSpPr>
        <p:spPr>
          <a:xfrm>
            <a:off x="246743" y="846922"/>
            <a:ext cx="8128000" cy="3473122"/>
          </a:xfrm>
          <a:prstGeom prst="rect">
            <a:avLst/>
          </a:prstGeom>
          <a:noFill/>
          <a:ln>
            <a:noFill/>
          </a:ln>
        </p:spPr>
        <p:txBody>
          <a:bodyPr spcFirstLastPara="1" wrap="square" lIns="91425" tIns="91425" rIns="91425" bIns="91425" anchor="t" anchorCtr="0">
            <a:noAutofit/>
          </a:bodyPr>
          <a:lstStyle/>
          <a:p>
            <a:pPr marL="285750" indent="-285750" algn="l">
              <a:buFont typeface="Wingdings" panose="05000000000000000000" pitchFamily="2" charset="2"/>
              <a:buChar char="Ø"/>
            </a:pPr>
            <a:r>
              <a:rPr lang="en-US" sz="1600" b="0" i="0" dirty="0">
                <a:solidFill>
                  <a:srgbClr val="000000"/>
                </a:solidFill>
                <a:effectLst/>
                <a:latin typeface="roboto" panose="02000000000000000000" pitchFamily="2" charset="0"/>
              </a:rPr>
              <a:t> </a:t>
            </a:r>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Very cheap small books were bought to markets in nineteenth century, Madras towns </a:t>
            </a:r>
          </a:p>
          <a:p>
            <a:pPr algn="l"/>
            <a:r>
              <a:rPr lang="en-US" sz="1200" u="none" strike="noStrike" cap="none" dirty="0">
                <a:latin typeface="Calibri" panose="020F0502020204030204" pitchFamily="34" charset="0"/>
                <a:ea typeface="Calibri" panose="020F0502020204030204" pitchFamily="34" charset="0"/>
                <a:cs typeface="Calibri" panose="020F0502020204030204" pitchFamily="34" charset="0"/>
                <a:sym typeface="Calibri"/>
              </a:rPr>
              <a:t>      a</a:t>
            </a:r>
            <a:r>
              <a:rPr lang="en-US" sz="1200" dirty="0">
                <a:latin typeface="Calibri" panose="020F0502020204030204" pitchFamily="34" charset="0"/>
                <a:ea typeface="Calibri" panose="020F0502020204030204" pitchFamily="34" charset="0"/>
                <a:cs typeface="Calibri" panose="020F0502020204030204" pitchFamily="34" charset="0"/>
                <a:sym typeface="Calibri"/>
              </a:rPr>
              <a:t>nd sold at cross roads, allowing poor people travelling to markets to buy them. </a:t>
            </a:r>
          </a:p>
          <a:p>
            <a:pPr algn="l"/>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From the late nineteenth century issues of caste discrimination began to be written about in many </a:t>
            </a:r>
            <a:r>
              <a:rPr lang="en-US" sz="1200" dirty="0">
                <a:latin typeface="Calibri" panose="020F0502020204030204" pitchFamily="34" charset="0"/>
                <a:ea typeface="Calibri" panose="020F0502020204030204" pitchFamily="34" charset="0"/>
                <a:cs typeface="Calibri" panose="020F0502020204030204" pitchFamily="34" charset="0"/>
                <a:sym typeface="Calibri"/>
              </a:rPr>
              <a:t>printed tracts and essays.</a:t>
            </a:r>
          </a:p>
          <a:p>
            <a:pPr marL="171450" indent="-171450" algn="l">
              <a:buFont typeface="Wingdings" panose="05000000000000000000" pitchFamily="2" charset="2"/>
              <a:buChar char="Ø"/>
            </a:pPr>
            <a:r>
              <a:rPr lang="en-US" sz="1200" b="0" i="0" u="none" strike="noStrike" cap="none" dirty="0" err="1">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Jyotiba</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 Phule, the Maratha pioneer of low caste protest movements</a:t>
            </a:r>
            <a:r>
              <a:rPr lang="en-US" sz="1200" dirty="0">
                <a:latin typeface="Calibri" panose="020F0502020204030204" pitchFamily="34" charset="0"/>
                <a:ea typeface="Calibri" panose="020F0502020204030204" pitchFamily="34" charset="0"/>
                <a:cs typeface="Calibri" panose="020F0502020204030204" pitchFamily="34" charset="0"/>
                <a:sym typeface="Calibri"/>
              </a:rPr>
              <a:t>, wrote about the injustice of the caste system in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Gulamgiri</a:t>
            </a:r>
            <a:r>
              <a:rPr lang="en-US" sz="1200" dirty="0">
                <a:latin typeface="Calibri" panose="020F0502020204030204" pitchFamily="34" charset="0"/>
                <a:ea typeface="Calibri" panose="020F0502020204030204" pitchFamily="34" charset="0"/>
                <a:cs typeface="Calibri" panose="020F0502020204030204" pitchFamily="34" charset="0"/>
                <a:sym typeface="Calibri"/>
              </a:rPr>
              <a:t> 1871.</a:t>
            </a:r>
          </a:p>
          <a:p>
            <a:pPr marL="171450" indent="-171450" algn="l">
              <a:buFont typeface="Wingdings" panose="05000000000000000000" pitchFamily="2" charset="2"/>
              <a:buChar char="Ø"/>
            </a:pPr>
            <a:r>
              <a:rPr lang="en-US" sz="1200" dirty="0" err="1">
                <a:latin typeface="Calibri" panose="020F0502020204030204" pitchFamily="34" charset="0"/>
                <a:ea typeface="Calibri" panose="020F0502020204030204" pitchFamily="34" charset="0"/>
                <a:cs typeface="Calibri" panose="020F0502020204030204" pitchFamily="34" charset="0"/>
                <a:sym typeface="Calibri"/>
              </a:rPr>
              <a:t>Kashibaba</a:t>
            </a:r>
            <a:r>
              <a:rPr lang="en-US" sz="1200" dirty="0">
                <a:latin typeface="Calibri" panose="020F0502020204030204" pitchFamily="34" charset="0"/>
                <a:ea typeface="Calibri" panose="020F0502020204030204" pitchFamily="34" charset="0"/>
                <a:cs typeface="Calibri" panose="020F0502020204030204" pitchFamily="34" charset="0"/>
                <a:sym typeface="Calibri"/>
              </a:rPr>
              <a:t>, a Kanpur millworker, wrote and published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Chhote</a:t>
            </a:r>
            <a:r>
              <a:rPr lang="en-US" sz="1200" dirty="0">
                <a:latin typeface="Calibri" panose="020F0502020204030204" pitchFamily="34" charset="0"/>
                <a:ea typeface="Calibri" panose="020F0502020204030204" pitchFamily="34" charset="0"/>
                <a:cs typeface="Calibri" panose="020F0502020204030204" pitchFamily="34" charset="0"/>
                <a:sym typeface="Calibri"/>
              </a:rPr>
              <a:t> aur Bade Ka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Sawal</a:t>
            </a:r>
            <a:r>
              <a:rPr lang="en-US" sz="1200" dirty="0">
                <a:latin typeface="Calibri" panose="020F0502020204030204" pitchFamily="34" charset="0"/>
                <a:ea typeface="Calibri" panose="020F0502020204030204" pitchFamily="34" charset="0"/>
                <a:cs typeface="Calibri" panose="020F0502020204030204" pitchFamily="34" charset="0"/>
                <a:sym typeface="Calibri"/>
              </a:rPr>
              <a:t> in 1938.</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Sudarshan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Chakr</a:t>
            </a:r>
            <a:r>
              <a:rPr lang="en-US" sz="1200" dirty="0">
                <a:latin typeface="Calibri" panose="020F0502020204030204" pitchFamily="34" charset="0"/>
                <a:ea typeface="Calibri" panose="020F0502020204030204" pitchFamily="34" charset="0"/>
                <a:cs typeface="Calibri" panose="020F0502020204030204" pitchFamily="34" charset="0"/>
                <a:sym typeface="Calibri"/>
              </a:rPr>
              <a:t> between 1935 and 1955 were brought together and published in a collection called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Sacchi</a:t>
            </a:r>
            <a:r>
              <a:rPr lang="en-US" sz="1200" dirty="0">
                <a:latin typeface="Calibri" panose="020F0502020204030204" pitchFamily="34" charset="0"/>
                <a:ea typeface="Calibri" panose="020F0502020204030204" pitchFamily="34" charset="0"/>
                <a:cs typeface="Calibri" panose="020F0502020204030204" pitchFamily="34" charset="0"/>
                <a:sym typeface="Calibri"/>
              </a:rPr>
              <a:t>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Kavitayan</a:t>
            </a:r>
            <a:r>
              <a:rPr lang="en-US" sz="1200" dirty="0">
                <a:latin typeface="Calibri" panose="020F0502020204030204" pitchFamily="34" charset="0"/>
                <a:ea typeface="Calibri" panose="020F0502020204030204" pitchFamily="34" charset="0"/>
                <a:cs typeface="Calibri" panose="020F0502020204030204" pitchFamily="34" charset="0"/>
                <a:sym typeface="Calibri"/>
              </a:rPr>
              <a:t>.</a:t>
            </a:r>
          </a:p>
          <a:p>
            <a:pPr algn="l"/>
            <a:r>
              <a:rPr lang="en-US" sz="1200" b="1" dirty="0">
                <a:latin typeface="Calibri" panose="020F0502020204030204" pitchFamily="34" charset="0"/>
                <a:ea typeface="Calibri" panose="020F0502020204030204" pitchFamily="34" charset="0"/>
                <a:cs typeface="Calibri" panose="020F0502020204030204" pitchFamily="34" charset="0"/>
                <a:sym typeface="Calibri"/>
              </a:rPr>
              <a:t>PRINT AND CENSORSHIP:</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By 1820s, the Calcutta Supreme Court passed certain regulations to control press freedom and the company began encouraging publication of newspapers that would celebrate British rule.</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Thomas Macaulay, a liberal colonial official, formulated new rules that restored the earlier freedoms.</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After the revolt of 1857, the attitude to freedom of the press changed. Enraged Englishmen demanded a clamp down on the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native’press</a:t>
            </a:r>
            <a:r>
              <a:rPr lang="en-US" sz="1200" dirty="0">
                <a:latin typeface="Calibri" panose="020F0502020204030204" pitchFamily="34" charset="0"/>
                <a:ea typeface="Calibri" panose="020F0502020204030204" pitchFamily="34" charset="0"/>
                <a:cs typeface="Calibri" panose="020F0502020204030204" pitchFamily="34" charset="0"/>
                <a:sym typeface="Calibri"/>
              </a:rPr>
              <a:t>.</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In 1878, the vernacular press act was passed, modelled on the Irish Press Laws.</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Despite repressive measures, nationalists newspapers grew in numbers in all parts of India.</a:t>
            </a:r>
          </a:p>
          <a:p>
            <a:pPr marL="171450" indent="-171450" algn="l">
              <a:buFont typeface="Wingdings" panose="05000000000000000000" pitchFamily="2" charset="2"/>
              <a:buChar char="Ø"/>
            </a:pPr>
            <a:r>
              <a:rPr lang="en-US" sz="1200" dirty="0">
                <a:latin typeface="Calibri" panose="020F0502020204030204" pitchFamily="34" charset="0"/>
                <a:ea typeface="Calibri" panose="020F0502020204030204" pitchFamily="34" charset="0"/>
                <a:cs typeface="Calibri" panose="020F0502020204030204" pitchFamily="34" charset="0"/>
                <a:sym typeface="Calibri"/>
              </a:rPr>
              <a:t>When Punjab revolutionaries were deported in 1907,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Balgangadhar</a:t>
            </a:r>
            <a:r>
              <a:rPr lang="en-US" sz="1200" dirty="0">
                <a:latin typeface="Calibri" panose="020F0502020204030204" pitchFamily="34" charset="0"/>
                <a:ea typeface="Calibri" panose="020F0502020204030204" pitchFamily="34" charset="0"/>
                <a:cs typeface="Calibri" panose="020F0502020204030204" pitchFamily="34" charset="0"/>
                <a:sym typeface="Calibri"/>
              </a:rPr>
              <a:t> Tilak wrote with great sympathy about them in his </a:t>
            </a:r>
            <a:r>
              <a:rPr lang="en-US" sz="1200" dirty="0" err="1">
                <a:latin typeface="Calibri" panose="020F0502020204030204" pitchFamily="34" charset="0"/>
                <a:ea typeface="Calibri" panose="020F0502020204030204" pitchFamily="34" charset="0"/>
                <a:cs typeface="Calibri" panose="020F0502020204030204" pitchFamily="34" charset="0"/>
                <a:sym typeface="Calibri"/>
              </a:rPr>
              <a:t>Kesari</a:t>
            </a:r>
            <a:r>
              <a:rPr lang="en-US" sz="1200" dirty="0">
                <a:latin typeface="Calibri" panose="020F0502020204030204" pitchFamily="34" charset="0"/>
                <a:ea typeface="Calibri" panose="020F0502020204030204" pitchFamily="34" charset="0"/>
                <a:cs typeface="Calibri" panose="020F0502020204030204" pitchFamily="34" charset="0"/>
                <a:sym typeface="Calibri"/>
              </a:rPr>
              <a:t>.</a:t>
            </a:r>
          </a:p>
          <a:p>
            <a:pPr marL="171450" indent="-171450" algn="l">
              <a:buFont typeface="Wingdings" panose="05000000000000000000" pitchFamily="2" charset="2"/>
              <a:buChar char="Ø"/>
            </a:pPr>
            <a:endParaRPr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endParaRPr>
          </a:p>
        </p:txBody>
      </p:sp>
    </p:spTree>
    <p:extLst>
      <p:ext uri="{BB962C8B-B14F-4D97-AF65-F5344CB8AC3E}">
        <p14:creationId xmlns:p14="http://schemas.microsoft.com/office/powerpoint/2010/main" val="2772979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901121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852889" y="6362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a:solidFill>
                  <a:srgbClr val="FF0000"/>
                </a:solidFill>
                <a:latin typeface="Calibri"/>
                <a:ea typeface="Calibri"/>
                <a:cs typeface="Calibri"/>
                <a:sym typeface="Calibri"/>
              </a:rPr>
              <a:t>PRINT CULTURE AND THE MODERN WORLD  </a:t>
            </a:r>
          </a:p>
          <a:p>
            <a:pPr lvl="0">
              <a:buSzPts val="2200"/>
            </a:pPr>
            <a:r>
              <a:rPr lang="en-US" sz="1800" b="1" dirty="0">
                <a:solidFill>
                  <a:schemeClr val="tx1"/>
                </a:solidFill>
                <a:latin typeface="Calibri" pitchFamily="34" charset="0"/>
              </a:rPr>
              <a:t>INTRODUCTION</a:t>
            </a:r>
          </a:p>
        </p:txBody>
      </p:sp>
      <p:sp>
        <p:nvSpPr>
          <p:cNvPr id="8" name="TextBox 7">
            <a:extLst>
              <a:ext uri="{FF2B5EF4-FFF2-40B4-BE49-F238E27FC236}">
                <a16:creationId xmlns:a16="http://schemas.microsoft.com/office/drawing/2014/main" id="{31DE9758-1ABB-4233-A259-2F41517C35F2}"/>
              </a:ext>
            </a:extLst>
          </p:cNvPr>
          <p:cNvSpPr txBox="1"/>
          <p:nvPr/>
        </p:nvSpPr>
        <p:spPr>
          <a:xfrm>
            <a:off x="2286000" y="2417862"/>
            <a:ext cx="4572000" cy="307777"/>
          </a:xfrm>
          <a:prstGeom prst="rect">
            <a:avLst/>
          </a:prstGeom>
          <a:noFill/>
        </p:spPr>
        <p:txBody>
          <a:bodyPr wrap="square">
            <a:spAutoFit/>
          </a:bodyPr>
          <a:lstStyle/>
          <a:p>
            <a:r>
              <a:rPr lang="en-IN" sz="1400" b="1" i="0" dirty="0">
                <a:solidFill>
                  <a:srgbClr val="000000"/>
                </a:solidFill>
                <a:effectLst/>
                <a:latin typeface="Arial" panose="020B0604020202020204" pitchFamily="34" charset="0"/>
              </a:rPr>
              <a:t>l</a:t>
            </a:r>
            <a:endParaRPr lang="en-IN" dirty="0"/>
          </a:p>
        </p:txBody>
      </p:sp>
      <p:pic>
        <p:nvPicPr>
          <p:cNvPr id="4" name="Picture 3">
            <a:extLst>
              <a:ext uri="{FF2B5EF4-FFF2-40B4-BE49-F238E27FC236}">
                <a16:creationId xmlns:a16="http://schemas.microsoft.com/office/drawing/2014/main" id="{CF6D263B-BCC9-7A53-FC00-7A80F45CFD95}"/>
              </a:ext>
            </a:extLst>
          </p:cNvPr>
          <p:cNvPicPr>
            <a:picLocks noChangeAspect="1"/>
          </p:cNvPicPr>
          <p:nvPr/>
        </p:nvPicPr>
        <p:blipFill>
          <a:blip r:embed="rId4"/>
          <a:stretch>
            <a:fillRect/>
          </a:stretch>
        </p:blipFill>
        <p:spPr>
          <a:xfrm>
            <a:off x="395601" y="1561732"/>
            <a:ext cx="3421162" cy="2690953"/>
          </a:xfrm>
          <a:prstGeom prst="rect">
            <a:avLst/>
          </a:prstGeom>
        </p:spPr>
      </p:pic>
      <p:sp>
        <p:nvSpPr>
          <p:cNvPr id="6" name="TextBox 5">
            <a:extLst>
              <a:ext uri="{FF2B5EF4-FFF2-40B4-BE49-F238E27FC236}">
                <a16:creationId xmlns:a16="http://schemas.microsoft.com/office/drawing/2014/main" id="{1B954B8A-4112-B775-FACF-EE38A7E4176F}"/>
              </a:ext>
            </a:extLst>
          </p:cNvPr>
          <p:cNvSpPr txBox="1"/>
          <p:nvPr/>
        </p:nvSpPr>
        <p:spPr>
          <a:xfrm>
            <a:off x="4274457" y="1561732"/>
            <a:ext cx="4223657" cy="1815882"/>
          </a:xfrm>
          <a:prstGeom prst="rect">
            <a:avLst/>
          </a:prstGeom>
          <a:noFill/>
        </p:spPr>
        <p:txBody>
          <a:bodyPr wrap="square" rtlCol="0">
            <a:spAutoFit/>
          </a:bodyPr>
          <a:lstStyle/>
          <a:p>
            <a:pPr marL="285750" indent="-285750">
              <a:buFont typeface="Wingdings" panose="05000000000000000000" pitchFamily="2" charset="2"/>
              <a:buChar char="Ø"/>
            </a:pPr>
            <a:r>
              <a:rPr lang="en-US" dirty="0"/>
              <a:t>The evidence of printed matter: Books, journals, newspapers, prints of famous paintings etc.</a:t>
            </a:r>
          </a:p>
          <a:p>
            <a:pPr marL="285750" indent="-285750">
              <a:buFont typeface="Wingdings" panose="05000000000000000000" pitchFamily="2" charset="2"/>
              <a:buChar char="Ø"/>
            </a:pPr>
            <a:r>
              <a:rPr lang="en-US" dirty="0"/>
              <a:t>1595, </a:t>
            </a:r>
            <a:r>
              <a:rPr lang="en-US" dirty="0" err="1"/>
              <a:t>Akhlaq</a:t>
            </a:r>
            <a:r>
              <a:rPr lang="en-US" dirty="0"/>
              <a:t>- </a:t>
            </a:r>
            <a:r>
              <a:rPr lang="en-US" dirty="0" err="1"/>
              <a:t>i</a:t>
            </a:r>
            <a:r>
              <a:rPr lang="en-US" dirty="0"/>
              <a:t>- </a:t>
            </a:r>
            <a:r>
              <a:rPr lang="en-US" dirty="0" err="1"/>
              <a:t>Nasiri</a:t>
            </a:r>
            <a:r>
              <a:rPr lang="en-US" dirty="0"/>
              <a:t>, before printing began in India.</a:t>
            </a:r>
          </a:p>
          <a:p>
            <a:pPr marL="285750" indent="-285750">
              <a:buFont typeface="Wingdings" panose="05000000000000000000" pitchFamily="2" charset="2"/>
              <a:buChar char="Ø"/>
            </a:pPr>
            <a:r>
              <a:rPr lang="en-US" dirty="0"/>
              <a:t>It illustrates the art of writing which is dictated and written by the hand before the age of print</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818099" y="63625"/>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   </a:t>
            </a:r>
          </a:p>
          <a:p>
            <a:pPr lvl="0">
              <a:buSzPts val="2200"/>
            </a:pPr>
            <a:r>
              <a:rPr lang="en-US" sz="1800" b="1" dirty="0">
                <a:solidFill>
                  <a:schemeClr val="tx1"/>
                </a:solidFill>
                <a:latin typeface="Calibri" pitchFamily="34" charset="0"/>
              </a:rPr>
              <a:t> THE FIRST PRINTED BOOKS</a:t>
            </a:r>
          </a:p>
        </p:txBody>
      </p:sp>
      <p:sp>
        <p:nvSpPr>
          <p:cNvPr id="72" name="Google Shape;72;p15"/>
          <p:cNvSpPr txBox="1"/>
          <p:nvPr/>
        </p:nvSpPr>
        <p:spPr>
          <a:xfrm>
            <a:off x="183025" y="1050320"/>
            <a:ext cx="5589125" cy="1207105"/>
          </a:xfrm>
          <a:prstGeom prst="rect">
            <a:avLst/>
          </a:prstGeom>
          <a:noFill/>
          <a:ln>
            <a:noFill/>
          </a:ln>
        </p:spPr>
        <p:txBody>
          <a:bodyPr spcFirstLastPara="1" wrap="square" lIns="91425" tIns="91425" rIns="91425" bIns="91425" anchor="t" anchorCtr="0">
            <a:noAutofit/>
          </a:bodyPr>
          <a:lstStyle/>
          <a:p>
            <a:pPr marL="285750" indent="-285750" algn="just">
              <a:buFont typeface="Arial" panose="020B0604020202020204" pitchFamily="34" charset="0"/>
              <a:buChar char="•"/>
            </a:pPr>
            <a:endParaRPr sz="1400" b="0" i="0" u="none" strike="noStrike" cap="none" dirty="0">
              <a:solidFill>
                <a:srgbClr val="000000"/>
              </a:solidFill>
              <a:latin typeface="Calibri"/>
              <a:ea typeface="Calibri"/>
              <a:cs typeface="Calibri"/>
              <a:sym typeface="Calibri"/>
            </a:endParaRPr>
          </a:p>
        </p:txBody>
      </p:sp>
      <p:sp>
        <p:nvSpPr>
          <p:cNvPr id="8" name="TextBox 7">
            <a:extLst>
              <a:ext uri="{FF2B5EF4-FFF2-40B4-BE49-F238E27FC236}">
                <a16:creationId xmlns:a16="http://schemas.microsoft.com/office/drawing/2014/main" id="{31DE9758-1ABB-4233-A259-2F41517C35F2}"/>
              </a:ext>
            </a:extLst>
          </p:cNvPr>
          <p:cNvSpPr txBox="1"/>
          <p:nvPr/>
        </p:nvSpPr>
        <p:spPr>
          <a:xfrm>
            <a:off x="515258" y="1364343"/>
            <a:ext cx="5348514" cy="3323987"/>
          </a:xfrm>
          <a:prstGeom prst="rect">
            <a:avLst/>
          </a:prstGeom>
          <a:noFill/>
        </p:spPr>
        <p:txBody>
          <a:bodyPr wrap="square">
            <a:spAutoFit/>
          </a:bodyPr>
          <a:lstStyle/>
          <a:p>
            <a:pPr marL="285750" indent="-285750">
              <a:buFont typeface="Wingdings" panose="05000000000000000000" pitchFamily="2" charset="2"/>
              <a:buChar char="Ø"/>
            </a:pPr>
            <a:r>
              <a:rPr lang="en-US" dirty="0">
                <a:latin typeface="Arial" panose="020B0604020202020204" pitchFamily="34" charset="0"/>
              </a:rPr>
              <a:t>P</a:t>
            </a:r>
            <a:r>
              <a:rPr lang="en-IN" dirty="0" err="1">
                <a:latin typeface="Arial" panose="020B0604020202020204" pitchFamily="34" charset="0"/>
              </a:rPr>
              <a:t>rint</a:t>
            </a:r>
            <a:r>
              <a:rPr lang="en-IN" dirty="0">
                <a:latin typeface="Arial" panose="020B0604020202020204" pitchFamily="34" charset="0"/>
              </a:rPr>
              <a:t> Technology developed in </a:t>
            </a:r>
            <a:r>
              <a:rPr lang="en-IN" b="1" dirty="0">
                <a:latin typeface="Arial" panose="020B0604020202020204" pitchFamily="34" charset="0"/>
              </a:rPr>
              <a:t>China, Japan and Korea.</a:t>
            </a:r>
          </a:p>
          <a:p>
            <a:endParaRPr lang="en-IN" b="1" dirty="0">
              <a:latin typeface="Arial" panose="020B0604020202020204" pitchFamily="34" charset="0"/>
            </a:endParaRPr>
          </a:p>
          <a:p>
            <a:pPr marL="285750" indent="-285750">
              <a:buFont typeface="Wingdings" panose="05000000000000000000" pitchFamily="2" charset="2"/>
              <a:buChar char="Ø"/>
            </a:pPr>
            <a:r>
              <a:rPr lang="en-IN" dirty="0">
                <a:latin typeface="Arial" panose="020B0604020202020204" pitchFamily="34" charset="0"/>
              </a:rPr>
              <a:t>Date: AD 595 onwards</a:t>
            </a:r>
          </a:p>
          <a:p>
            <a:endParaRPr lang="en-IN" dirty="0">
              <a:latin typeface="Arial" panose="020B0604020202020204" pitchFamily="34" charset="0"/>
            </a:endParaRPr>
          </a:p>
          <a:p>
            <a:pPr marL="285750" indent="-285750">
              <a:buFont typeface="Wingdings" panose="05000000000000000000" pitchFamily="2" charset="2"/>
              <a:buChar char="Ø"/>
            </a:pPr>
            <a:r>
              <a:rPr lang="en-IN" dirty="0">
                <a:latin typeface="Arial" panose="020B0604020202020204" pitchFamily="34" charset="0"/>
              </a:rPr>
              <a:t>Calligraphy: The art of beautiful and stylised writing.</a:t>
            </a:r>
          </a:p>
          <a:p>
            <a:endParaRPr lang="en-IN" dirty="0">
              <a:latin typeface="Arial" panose="020B0604020202020204" pitchFamily="34" charset="0"/>
            </a:endParaRPr>
          </a:p>
          <a:p>
            <a:pPr marL="285750" indent="-285750">
              <a:buFont typeface="Wingdings" panose="05000000000000000000" pitchFamily="2" charset="2"/>
              <a:buChar char="Ø"/>
            </a:pPr>
            <a:r>
              <a:rPr lang="en-IN" dirty="0">
                <a:latin typeface="Arial" panose="020B0604020202020204" pitchFamily="34" charset="0"/>
              </a:rPr>
              <a:t>Explain briefly the system of hand printing started in China.</a:t>
            </a:r>
          </a:p>
          <a:p>
            <a:endParaRPr lang="en-IN" dirty="0">
              <a:latin typeface="Arial" panose="020B0604020202020204" pitchFamily="34" charset="0"/>
            </a:endParaRPr>
          </a:p>
          <a:p>
            <a:pPr marL="285750" indent="-285750">
              <a:buFont typeface="Wingdings" panose="05000000000000000000" pitchFamily="2" charset="2"/>
              <a:buChar char="Ø"/>
            </a:pPr>
            <a:r>
              <a:rPr lang="en-IN" dirty="0">
                <a:latin typeface="Arial" panose="020B0604020202020204" pitchFamily="34" charset="0"/>
              </a:rPr>
              <a:t>‘By 17</a:t>
            </a:r>
            <a:r>
              <a:rPr lang="en-IN" baseline="30000" dirty="0">
                <a:latin typeface="Arial" panose="020B0604020202020204" pitchFamily="34" charset="0"/>
              </a:rPr>
              <a:t>th</a:t>
            </a:r>
            <a:r>
              <a:rPr lang="en-IN" dirty="0">
                <a:latin typeface="Arial" panose="020B0604020202020204" pitchFamily="34" charset="0"/>
              </a:rPr>
              <a:t> century urban culture bloomed in China’. Give reasons.</a:t>
            </a:r>
          </a:p>
          <a:p>
            <a:endParaRPr lang="en-IN" dirty="0">
              <a:latin typeface="Arial" panose="020B0604020202020204" pitchFamily="34" charset="0"/>
            </a:endParaRPr>
          </a:p>
          <a:p>
            <a:pPr marL="285750" indent="-285750">
              <a:buFont typeface="Wingdings" panose="05000000000000000000" pitchFamily="2" charset="2"/>
              <a:buChar char="Ø"/>
            </a:pPr>
            <a:r>
              <a:rPr lang="en-IN" dirty="0">
                <a:latin typeface="Arial" panose="020B0604020202020204" pitchFamily="34" charset="0"/>
              </a:rPr>
              <a:t>The hub of the new print culture- Shanghai</a:t>
            </a:r>
          </a:p>
          <a:p>
            <a:endParaRPr lang="en-IN" dirty="0">
              <a:latin typeface="Arial" panose="020B0604020202020204" pitchFamily="34" charset="0"/>
            </a:endParaRPr>
          </a:p>
          <a:p>
            <a:pPr marL="285750" indent="-285750">
              <a:buFont typeface="Wingdings" panose="05000000000000000000" pitchFamily="2" charset="2"/>
              <a:buChar char="Ø"/>
            </a:pPr>
            <a:endParaRPr lang="en-IN" dirty="0">
              <a:latin typeface="Arial" panose="020B0604020202020204" pitchFamily="34" charset="0"/>
            </a:endParaRPr>
          </a:p>
          <a:p>
            <a:pPr marL="285750" indent="-285750">
              <a:buFont typeface="Wingdings" panose="05000000000000000000" pitchFamily="2" charset="2"/>
              <a:buChar char="Ø"/>
            </a:pPr>
            <a:endParaRPr lang="en-IN" dirty="0"/>
          </a:p>
        </p:txBody>
      </p:sp>
      <p:pic>
        <p:nvPicPr>
          <p:cNvPr id="3" name="Picture 2">
            <a:extLst>
              <a:ext uri="{FF2B5EF4-FFF2-40B4-BE49-F238E27FC236}">
                <a16:creationId xmlns:a16="http://schemas.microsoft.com/office/drawing/2014/main" id="{585A267A-9BCB-3B6C-E7E7-AE8F2EA58A05}"/>
              </a:ext>
            </a:extLst>
          </p:cNvPr>
          <p:cNvPicPr>
            <a:picLocks noChangeAspect="1"/>
          </p:cNvPicPr>
          <p:nvPr/>
        </p:nvPicPr>
        <p:blipFill>
          <a:blip r:embed="rId4"/>
          <a:stretch>
            <a:fillRect/>
          </a:stretch>
        </p:blipFill>
        <p:spPr>
          <a:xfrm>
            <a:off x="6104383" y="1311274"/>
            <a:ext cx="2299455" cy="2549525"/>
          </a:xfrm>
          <a:prstGeom prst="rect">
            <a:avLst/>
          </a:prstGeom>
        </p:spPr>
      </p:pic>
    </p:spTree>
    <p:extLst>
      <p:ext uri="{BB962C8B-B14F-4D97-AF65-F5344CB8AC3E}">
        <p14:creationId xmlns:p14="http://schemas.microsoft.com/office/powerpoint/2010/main" val="2038520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94832" y="140703"/>
            <a:ext cx="1232526" cy="611875"/>
          </a:xfrm>
          <a:prstGeom prst="rect">
            <a:avLst/>
          </a:prstGeom>
          <a:noFill/>
          <a:ln>
            <a:noFill/>
          </a:ln>
        </p:spPr>
      </p:pic>
      <p:sp>
        <p:nvSpPr>
          <p:cNvPr id="71" name="Google Shape;71;p15"/>
          <p:cNvSpPr txBox="1"/>
          <p:nvPr/>
        </p:nvSpPr>
        <p:spPr>
          <a:xfrm>
            <a:off x="272675" y="263278"/>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 PRINT CULTURE AND THE MODERN WORLD   </a:t>
            </a:r>
          </a:p>
          <a:p>
            <a:pPr lvl="0">
              <a:buSzPts val="2200"/>
            </a:pPr>
            <a:r>
              <a:rPr lang="en-US" sz="1800" b="1" dirty="0">
                <a:solidFill>
                  <a:schemeClr val="tx1"/>
                </a:solidFill>
                <a:latin typeface="Calibri" pitchFamily="34" charset="0"/>
              </a:rPr>
              <a:t> PRINT IN JAPAN</a:t>
            </a:r>
          </a:p>
        </p:txBody>
      </p:sp>
      <p:sp>
        <p:nvSpPr>
          <p:cNvPr id="72" name="Google Shape;72;p15"/>
          <p:cNvSpPr txBox="1"/>
          <p:nvPr/>
        </p:nvSpPr>
        <p:spPr>
          <a:xfrm>
            <a:off x="217715" y="1240971"/>
            <a:ext cx="5558972" cy="3030799"/>
          </a:xfrm>
          <a:prstGeom prst="rect">
            <a:avLst/>
          </a:prstGeom>
          <a:noFill/>
          <a:ln>
            <a:noFill/>
          </a:ln>
        </p:spPr>
        <p:txBody>
          <a:bodyPr spcFirstLastPara="1" wrap="square" lIns="91425" tIns="91425" rIns="91425" bIns="91425" anchor="t" anchorCtr="0">
            <a:noAutofit/>
          </a:bodyPr>
          <a:lstStyle/>
          <a:p>
            <a:pPr marL="342900" indent="-342900" algn="just">
              <a:buFont typeface="Wingdings" panose="05000000000000000000" pitchFamily="2" charset="2"/>
              <a:buChar char="Ø"/>
            </a:pPr>
            <a:r>
              <a:rPr lang="en-IN" dirty="0">
                <a:latin typeface="Calibri"/>
                <a:ea typeface="Calibri"/>
                <a:cs typeface="Calibri"/>
                <a:sym typeface="Calibri"/>
              </a:rPr>
              <a:t>Hand –printing technology introduced by China in Japan around AD 768-770.</a:t>
            </a:r>
          </a:p>
          <a:p>
            <a:pPr marL="342900" indent="-342900" algn="just">
              <a:buFont typeface="Wingdings" panose="05000000000000000000" pitchFamily="2" charset="2"/>
              <a:buChar char="Ø"/>
            </a:pPr>
            <a:r>
              <a:rPr lang="en-IN" sz="1400" b="0" i="0" u="none" strike="noStrike" cap="none" dirty="0">
                <a:solidFill>
                  <a:srgbClr val="000000"/>
                </a:solidFill>
                <a:latin typeface="Calibri"/>
                <a:ea typeface="Calibri"/>
                <a:cs typeface="Calibri"/>
                <a:sym typeface="Calibri"/>
              </a:rPr>
              <a:t>The oldest Japanese book printed in AD 868 called as the ‘Diamond Sutra’.</a:t>
            </a:r>
          </a:p>
          <a:p>
            <a:pPr marL="342900" indent="-342900" algn="just">
              <a:buFont typeface="Wingdings" panose="05000000000000000000" pitchFamily="2" charset="2"/>
              <a:buChar char="Ø"/>
            </a:pPr>
            <a:r>
              <a:rPr lang="en-IN" dirty="0">
                <a:latin typeface="Calibri"/>
                <a:ea typeface="Calibri"/>
                <a:cs typeface="Calibri"/>
                <a:sym typeface="Calibri"/>
              </a:rPr>
              <a:t>It contains six sheets of text and woodcut illustrations.</a:t>
            </a:r>
          </a:p>
          <a:p>
            <a:pPr marL="342900" indent="-342900" algn="just">
              <a:buFont typeface="Wingdings" panose="05000000000000000000" pitchFamily="2" charset="2"/>
              <a:buChar char="Ø"/>
            </a:pPr>
            <a:r>
              <a:rPr lang="en-IN" sz="1400" b="0" i="0" u="none" strike="noStrike" cap="none" dirty="0">
                <a:solidFill>
                  <a:srgbClr val="000000"/>
                </a:solidFill>
                <a:latin typeface="Calibri"/>
                <a:ea typeface="Calibri"/>
                <a:cs typeface="Calibri"/>
                <a:sym typeface="Calibri"/>
              </a:rPr>
              <a:t>Pictures were printed on textiles, playing cards and paper money.</a:t>
            </a:r>
          </a:p>
          <a:p>
            <a:pPr marL="342900" indent="-342900" algn="just">
              <a:buFont typeface="Wingdings" panose="05000000000000000000" pitchFamily="2" charset="2"/>
              <a:buChar char="Ø"/>
            </a:pPr>
            <a:r>
              <a:rPr lang="en-IN" dirty="0">
                <a:latin typeface="Calibri"/>
                <a:ea typeface="Calibri"/>
                <a:cs typeface="Calibri"/>
                <a:sym typeface="Calibri"/>
              </a:rPr>
              <a:t>Printing of visual material in late 18</a:t>
            </a:r>
            <a:r>
              <a:rPr lang="en-IN" baseline="30000" dirty="0">
                <a:latin typeface="Calibri"/>
                <a:ea typeface="Calibri"/>
                <a:cs typeface="Calibri"/>
                <a:sym typeface="Calibri"/>
              </a:rPr>
              <a:t>th</a:t>
            </a:r>
            <a:r>
              <a:rPr lang="en-IN" dirty="0">
                <a:latin typeface="Calibri"/>
                <a:ea typeface="Calibri"/>
                <a:cs typeface="Calibri"/>
                <a:sym typeface="Calibri"/>
              </a:rPr>
              <a:t> century led to interesting public practices.</a:t>
            </a:r>
          </a:p>
          <a:p>
            <a:pPr algn="just"/>
            <a:r>
              <a:rPr lang="en-IN" sz="1400" b="1" i="0" u="none" strike="noStrike" cap="none" dirty="0">
                <a:solidFill>
                  <a:srgbClr val="000000"/>
                </a:solidFill>
                <a:latin typeface="Calibri"/>
                <a:ea typeface="Calibri"/>
                <a:cs typeface="Calibri"/>
                <a:sym typeface="Calibri"/>
              </a:rPr>
              <a:t> Tripitaka </a:t>
            </a:r>
            <a:r>
              <a:rPr lang="en-IN" sz="1400" b="1" i="0" u="none" strike="noStrike" cap="none" dirty="0" err="1">
                <a:solidFill>
                  <a:srgbClr val="000000"/>
                </a:solidFill>
                <a:latin typeface="Calibri"/>
                <a:ea typeface="Calibri"/>
                <a:cs typeface="Calibri"/>
                <a:sym typeface="Calibri"/>
              </a:rPr>
              <a:t>Koreana</a:t>
            </a:r>
            <a:r>
              <a:rPr lang="en-IN" sz="1400" b="1" i="0" u="none" strike="noStrike" cap="none" dirty="0">
                <a:solidFill>
                  <a:srgbClr val="000000"/>
                </a:solidFill>
                <a:latin typeface="Calibri"/>
                <a:ea typeface="Calibri"/>
                <a:cs typeface="Calibri"/>
                <a:sym typeface="Calibri"/>
              </a:rPr>
              <a:t>:- </a:t>
            </a:r>
          </a:p>
          <a:p>
            <a:pPr marL="285750" indent="-285750" algn="just">
              <a:buFont typeface="Wingdings" panose="05000000000000000000" pitchFamily="2" charset="2"/>
              <a:buChar char="Ø"/>
            </a:pPr>
            <a:r>
              <a:rPr lang="en-IN" dirty="0">
                <a:latin typeface="Calibri"/>
                <a:ea typeface="Calibri"/>
                <a:cs typeface="Calibri"/>
                <a:sym typeface="Calibri"/>
              </a:rPr>
              <a:t> Belonged to mid-19</a:t>
            </a:r>
            <a:r>
              <a:rPr lang="en-IN" baseline="30000" dirty="0">
                <a:latin typeface="Calibri"/>
                <a:ea typeface="Calibri"/>
                <a:cs typeface="Calibri"/>
                <a:sym typeface="Calibri"/>
              </a:rPr>
              <a:t>th</a:t>
            </a:r>
            <a:r>
              <a:rPr lang="en-IN" dirty="0">
                <a:latin typeface="Calibri"/>
                <a:ea typeface="Calibri"/>
                <a:cs typeface="Calibri"/>
                <a:sym typeface="Calibri"/>
              </a:rPr>
              <a:t> century containing printing woodblocks,</a:t>
            </a:r>
          </a:p>
          <a:p>
            <a:pPr marL="285750" indent="-285750" algn="just">
              <a:buFont typeface="Wingdings" panose="05000000000000000000" pitchFamily="2" charset="2"/>
              <a:buChar char="Ø"/>
            </a:pPr>
            <a:r>
              <a:rPr lang="en-IN" sz="1400" i="0" u="none" strike="noStrike" cap="none" dirty="0">
                <a:solidFill>
                  <a:srgbClr val="000000"/>
                </a:solidFill>
                <a:latin typeface="Calibri"/>
                <a:ea typeface="Calibri"/>
                <a:cs typeface="Calibri"/>
                <a:sym typeface="Calibri"/>
              </a:rPr>
              <a:t>It was a collection of Buddhist scriptures, engraved on about 80,000 woodblocks.</a:t>
            </a:r>
          </a:p>
          <a:p>
            <a:pPr marL="285750" indent="-285750" algn="just">
              <a:buFont typeface="Wingdings" panose="05000000000000000000" pitchFamily="2" charset="2"/>
              <a:buChar char="Ø"/>
            </a:pPr>
            <a:r>
              <a:rPr lang="en-IN" dirty="0">
                <a:latin typeface="Calibri"/>
                <a:ea typeface="Calibri"/>
                <a:cs typeface="Calibri"/>
                <a:sym typeface="Calibri"/>
              </a:rPr>
              <a:t>Inscribed on the UNESCO Memory of the world register.</a:t>
            </a:r>
            <a:endParaRPr sz="140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F463E288-1C8F-4B7F-1AC4-56ECCB63320E}"/>
              </a:ext>
            </a:extLst>
          </p:cNvPr>
          <p:cNvPicPr>
            <a:picLocks noChangeAspect="1"/>
          </p:cNvPicPr>
          <p:nvPr/>
        </p:nvPicPr>
        <p:blipFill>
          <a:blip r:embed="rId4"/>
          <a:stretch>
            <a:fillRect/>
          </a:stretch>
        </p:blipFill>
        <p:spPr>
          <a:xfrm>
            <a:off x="6052458" y="1313995"/>
            <a:ext cx="2786516" cy="232183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455244" y="162684"/>
            <a:ext cx="1232526" cy="611875"/>
          </a:xfrm>
          <a:prstGeom prst="rect">
            <a:avLst/>
          </a:prstGeom>
          <a:noFill/>
          <a:ln>
            <a:noFill/>
          </a:ln>
        </p:spPr>
      </p:pic>
      <p:sp>
        <p:nvSpPr>
          <p:cNvPr id="64" name="Google Shape;64;p14"/>
          <p:cNvSpPr txBox="1"/>
          <p:nvPr/>
        </p:nvSpPr>
        <p:spPr>
          <a:xfrm>
            <a:off x="272675" y="-38101"/>
            <a:ext cx="8688300" cy="966789"/>
          </a:xfrm>
          <a:prstGeom prst="rect">
            <a:avLst/>
          </a:prstGeom>
          <a:noFill/>
          <a:ln>
            <a:noFill/>
          </a:ln>
        </p:spPr>
        <p:txBody>
          <a:bodyPr spcFirstLastPara="1" wrap="square" lIns="91425" tIns="91425" rIns="91425" bIns="91425" anchor="t" anchorCtr="0">
            <a:noAutofit/>
          </a:bodyPr>
          <a:lstStyle/>
          <a:p>
            <a:pPr lvl="0">
              <a:buSzPts val="2200"/>
            </a:pPr>
            <a:r>
              <a:rPr lang="en-IN" sz="2200" b="1" dirty="0">
                <a:solidFill>
                  <a:srgbClr val="FF0000"/>
                </a:solidFill>
                <a:latin typeface="Calibri"/>
                <a:ea typeface="Calibri"/>
                <a:cs typeface="Calibri"/>
                <a:sym typeface="Calibri"/>
              </a:rPr>
              <a:t> </a:t>
            </a:r>
            <a:r>
              <a:rPr lang="en-US" sz="2200" b="1" dirty="0">
                <a:solidFill>
                  <a:srgbClr val="FF0000"/>
                </a:solidFill>
                <a:latin typeface="Calibri"/>
                <a:ea typeface="Calibri"/>
                <a:cs typeface="Calibri"/>
                <a:sym typeface="Calibri"/>
              </a:rPr>
              <a:t>PRINT CULTURE AND THE MODERN WORLD </a:t>
            </a:r>
            <a:endParaRPr lang="en-US" sz="2400" b="1" dirty="0">
              <a:solidFill>
                <a:srgbClr val="FF0000"/>
              </a:solidFill>
              <a:latin typeface="Calibri"/>
              <a:ea typeface="Calibri"/>
              <a:cs typeface="Calibri"/>
              <a:sym typeface="Calibri"/>
            </a:endParaRPr>
          </a:p>
          <a:p>
            <a:pPr>
              <a:buSzPts val="2200"/>
            </a:pPr>
            <a:r>
              <a:rPr lang="en-US" sz="1400" b="1" dirty="0">
                <a:solidFill>
                  <a:schemeClr val="tx1"/>
                </a:solidFill>
                <a:latin typeface="Calibri" pitchFamily="34" charset="0"/>
              </a:rPr>
              <a:t> </a:t>
            </a:r>
            <a:r>
              <a:rPr lang="en-US" sz="1600" b="1" dirty="0">
                <a:solidFill>
                  <a:schemeClr val="tx1"/>
                </a:solidFill>
                <a:latin typeface="Calibri" pitchFamily="34" charset="0"/>
              </a:rPr>
              <a:t>PRINT IN JAPAN</a:t>
            </a:r>
          </a:p>
          <a:p>
            <a:pPr lvl="0">
              <a:buSzPts val="2200"/>
            </a:pPr>
            <a:endParaRPr lang="en-US" b="1" i="0" u="none" strike="noStrike" cap="none" dirty="0">
              <a:solidFill>
                <a:schemeClr val="tx1"/>
              </a:solidFill>
              <a:latin typeface="Calibri" pitchFamily="34" charset="0"/>
              <a:sym typeface="Arial"/>
            </a:endParaRPr>
          </a:p>
        </p:txBody>
      </p:sp>
      <p:sp>
        <p:nvSpPr>
          <p:cNvPr id="65" name="Google Shape;65;p14"/>
          <p:cNvSpPr txBox="1"/>
          <p:nvPr/>
        </p:nvSpPr>
        <p:spPr>
          <a:xfrm>
            <a:off x="272675" y="653143"/>
            <a:ext cx="5538019" cy="301101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b="1" dirty="0">
                <a:latin typeface="Calibri"/>
                <a:ea typeface="Calibri"/>
                <a:cs typeface="Calibri"/>
                <a:sym typeface="Calibri"/>
              </a:rPr>
              <a:t>Kitagawa Utamaro:-</a:t>
            </a:r>
          </a:p>
          <a:p>
            <a:pPr marL="0" marR="0" lvl="0" indent="0" algn="l" rtl="0">
              <a:lnSpc>
                <a:spcPct val="100000"/>
              </a:lnSpc>
              <a:spcBef>
                <a:spcPts val="0"/>
              </a:spcBef>
              <a:spcAft>
                <a:spcPts val="0"/>
              </a:spcAft>
              <a:buClr>
                <a:srgbClr val="000000"/>
              </a:buClr>
              <a:buSzPts val="1400"/>
              <a:buFont typeface="Arial"/>
              <a:buNone/>
            </a:pPr>
            <a:endParaRPr lang="en-US" b="1" dirty="0">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Ø"/>
            </a:pPr>
            <a:r>
              <a:rPr lang="en-US" sz="1400" i="0" u="none" strike="noStrike" cap="none" dirty="0">
                <a:solidFill>
                  <a:srgbClr val="000000"/>
                </a:solidFill>
                <a:latin typeface="Calibri"/>
                <a:ea typeface="Calibri"/>
                <a:cs typeface="Calibri"/>
                <a:sym typeface="Calibri"/>
              </a:rPr>
              <a:t>Born in Edo in 1753</a:t>
            </a:r>
          </a:p>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Ø"/>
            </a:pPr>
            <a:r>
              <a:rPr lang="en-US" dirty="0">
                <a:latin typeface="Calibri"/>
                <a:ea typeface="Calibri"/>
                <a:cs typeface="Calibri"/>
                <a:sym typeface="Calibri"/>
              </a:rPr>
              <a:t>Famous for </a:t>
            </a:r>
            <a:r>
              <a:rPr lang="en-US" dirty="0" err="1">
                <a:latin typeface="Calibri"/>
                <a:ea typeface="Calibri"/>
                <a:cs typeface="Calibri"/>
                <a:sym typeface="Calibri"/>
              </a:rPr>
              <a:t>Ukiyo</a:t>
            </a:r>
            <a:r>
              <a:rPr lang="en-US" dirty="0">
                <a:latin typeface="Calibri"/>
                <a:ea typeface="Calibri"/>
                <a:cs typeface="Calibri"/>
                <a:sym typeface="Calibri"/>
              </a:rPr>
              <a:t> print (pictures of the floating world)</a:t>
            </a:r>
          </a:p>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Ø"/>
            </a:pPr>
            <a:r>
              <a:rPr lang="en-US" dirty="0">
                <a:latin typeface="Calibri"/>
                <a:ea typeface="Calibri"/>
                <a:cs typeface="Calibri"/>
                <a:sym typeface="Calibri"/>
              </a:rPr>
              <a:t>It depicted the ordinary human experiences, especially urban ones.</a:t>
            </a:r>
          </a:p>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Ø"/>
            </a:pPr>
            <a:r>
              <a:rPr lang="en-US" dirty="0">
                <a:latin typeface="Calibri"/>
                <a:ea typeface="Calibri"/>
                <a:cs typeface="Calibri"/>
                <a:sym typeface="Calibri"/>
              </a:rPr>
              <a:t> A morning scene by </a:t>
            </a:r>
            <a:r>
              <a:rPr lang="en-US" dirty="0" err="1">
                <a:latin typeface="Calibri"/>
                <a:ea typeface="Calibri"/>
                <a:cs typeface="Calibri"/>
                <a:sym typeface="Calibri"/>
              </a:rPr>
              <a:t>Shunman</a:t>
            </a:r>
            <a:r>
              <a:rPr lang="en-US" dirty="0">
                <a:latin typeface="Calibri"/>
                <a:ea typeface="Calibri"/>
                <a:cs typeface="Calibri"/>
                <a:sym typeface="Calibri"/>
              </a:rPr>
              <a:t> Kubo of 18</a:t>
            </a:r>
            <a:r>
              <a:rPr lang="en-US" baseline="30000" dirty="0">
                <a:latin typeface="Calibri"/>
                <a:ea typeface="Calibri"/>
                <a:cs typeface="Calibri"/>
                <a:sym typeface="Calibri"/>
              </a:rPr>
              <a:t>th</a:t>
            </a:r>
            <a:r>
              <a:rPr lang="en-US" dirty="0">
                <a:latin typeface="Calibri"/>
                <a:ea typeface="Calibri"/>
                <a:cs typeface="Calibri"/>
                <a:sym typeface="Calibri"/>
              </a:rPr>
              <a:t> century.</a:t>
            </a:r>
          </a:p>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Ø"/>
            </a:pPr>
            <a:endParaRPr sz="140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9BA59842-B99F-5F32-5DF7-255E16EBDCAC}"/>
              </a:ext>
            </a:extLst>
          </p:cNvPr>
          <p:cNvPicPr>
            <a:picLocks noChangeAspect="1"/>
          </p:cNvPicPr>
          <p:nvPr/>
        </p:nvPicPr>
        <p:blipFill>
          <a:blip r:embed="rId4"/>
          <a:stretch>
            <a:fillRect/>
          </a:stretch>
        </p:blipFill>
        <p:spPr>
          <a:xfrm>
            <a:off x="776286" y="2724220"/>
            <a:ext cx="2046743" cy="2080454"/>
          </a:xfrm>
          <a:prstGeom prst="rect">
            <a:avLst/>
          </a:prstGeom>
        </p:spPr>
      </p:pic>
      <p:pic>
        <p:nvPicPr>
          <p:cNvPr id="7" name="Picture 6">
            <a:extLst>
              <a:ext uri="{FF2B5EF4-FFF2-40B4-BE49-F238E27FC236}">
                <a16:creationId xmlns:a16="http://schemas.microsoft.com/office/drawing/2014/main" id="{7524D5B5-722C-0703-3266-0320BAD08102}"/>
              </a:ext>
            </a:extLst>
          </p:cNvPr>
          <p:cNvPicPr>
            <a:picLocks noChangeAspect="1"/>
          </p:cNvPicPr>
          <p:nvPr/>
        </p:nvPicPr>
        <p:blipFill>
          <a:blip r:embed="rId5"/>
          <a:stretch>
            <a:fillRect/>
          </a:stretch>
        </p:blipFill>
        <p:spPr>
          <a:xfrm>
            <a:off x="4254045" y="2779487"/>
            <a:ext cx="2872469" cy="202518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164569"/>
            <a:ext cx="1232526" cy="611875"/>
          </a:xfrm>
          <a:prstGeom prst="rect">
            <a:avLst/>
          </a:prstGeom>
          <a:noFill/>
          <a:ln>
            <a:noFill/>
          </a:ln>
        </p:spPr>
      </p:pic>
      <p:sp>
        <p:nvSpPr>
          <p:cNvPr id="71" name="Google Shape;71;p15"/>
          <p:cNvSpPr txBox="1"/>
          <p:nvPr/>
        </p:nvSpPr>
        <p:spPr>
          <a:xfrm>
            <a:off x="272675" y="285049"/>
            <a:ext cx="8688300" cy="836519"/>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 </a:t>
            </a:r>
            <a:r>
              <a:rPr lang="en-US" sz="2200" b="1" dirty="0">
                <a:solidFill>
                  <a:srgbClr val="FF0000"/>
                </a:solidFill>
                <a:latin typeface="Calibri"/>
                <a:ea typeface="Calibri"/>
                <a:cs typeface="Calibri"/>
                <a:sym typeface="Calibri"/>
              </a:rPr>
              <a:t>PRINT CULTURE AND THE MODERN WORLD </a:t>
            </a:r>
          </a:p>
          <a:p>
            <a:pPr>
              <a:buSzPts val="2200"/>
            </a:pPr>
            <a:r>
              <a:rPr lang="en-US" sz="2000" b="1" dirty="0">
                <a:solidFill>
                  <a:schemeClr val="tx1"/>
                </a:solidFill>
                <a:latin typeface="Calibri" pitchFamily="34" charset="0"/>
              </a:rPr>
              <a:t>  PRINT COMES TO EUROPE</a:t>
            </a:r>
            <a:endParaRPr lang="en-US" sz="2000" b="1" dirty="0">
              <a:solidFill>
                <a:srgbClr val="FF0000"/>
              </a:solidFill>
              <a:latin typeface="Calibri"/>
              <a:ea typeface="Calibri"/>
              <a:cs typeface="Calibri"/>
              <a:sym typeface="Calibri"/>
            </a:endParaRPr>
          </a:p>
          <a:p>
            <a:pPr>
              <a:buSzPts val="2200"/>
            </a:pPr>
            <a:endParaRPr lang="en-IN" sz="2200" b="1" dirty="0">
              <a:solidFill>
                <a:srgbClr val="FF0000"/>
              </a:solidFill>
              <a:latin typeface="Calibri"/>
              <a:ea typeface="Calibri"/>
              <a:cs typeface="Calibri"/>
              <a:sym typeface="Calibri"/>
            </a:endParaRPr>
          </a:p>
        </p:txBody>
      </p:sp>
      <p:sp>
        <p:nvSpPr>
          <p:cNvPr id="3" name="TextBox 2">
            <a:extLst>
              <a:ext uri="{FF2B5EF4-FFF2-40B4-BE49-F238E27FC236}">
                <a16:creationId xmlns:a16="http://schemas.microsoft.com/office/drawing/2014/main" id="{A3C52565-E104-8A71-6360-C51511568C93}"/>
              </a:ext>
            </a:extLst>
          </p:cNvPr>
          <p:cNvSpPr txBox="1"/>
          <p:nvPr/>
        </p:nvSpPr>
        <p:spPr>
          <a:xfrm>
            <a:off x="341086" y="1204686"/>
            <a:ext cx="5573485" cy="3539430"/>
          </a:xfrm>
          <a:prstGeom prst="rect">
            <a:avLst/>
          </a:prstGeom>
          <a:noFill/>
        </p:spPr>
        <p:txBody>
          <a:bodyPr wrap="square" rtlCol="0">
            <a:spAutoFit/>
          </a:bodyPr>
          <a:lstStyle/>
          <a:p>
            <a:pPr marL="285750" indent="-285750">
              <a:buFont typeface="Wingdings" panose="05000000000000000000" pitchFamily="2" charset="2"/>
              <a:buChar char="Ø"/>
            </a:pPr>
            <a:r>
              <a:rPr lang="en-IN" dirty="0"/>
              <a:t>Chinese paper reached Europe through the silk route.</a:t>
            </a:r>
          </a:p>
          <a:p>
            <a:pPr marL="285750" indent="-285750">
              <a:buFont typeface="Wingdings" panose="05000000000000000000" pitchFamily="2" charset="2"/>
              <a:buChar char="Ø"/>
            </a:pPr>
            <a:r>
              <a:rPr lang="en-IN" dirty="0"/>
              <a:t>1925, Marco Polo, a great explorer returned to Italy.</a:t>
            </a:r>
          </a:p>
          <a:p>
            <a:pPr marL="285750" indent="-285750">
              <a:buFont typeface="Wingdings" panose="05000000000000000000" pitchFamily="2" charset="2"/>
              <a:buChar char="Ø"/>
            </a:pPr>
            <a:r>
              <a:rPr lang="en-IN" dirty="0"/>
              <a:t>Mention the contribution of Marco Polo In Italy in printing.</a:t>
            </a:r>
          </a:p>
          <a:p>
            <a:pPr marL="285750" indent="-285750">
              <a:buFont typeface="Wingdings" panose="05000000000000000000" pitchFamily="2" charset="2"/>
              <a:buChar char="Ø"/>
            </a:pPr>
            <a:r>
              <a:rPr lang="en-IN" dirty="0"/>
              <a:t>Vellum: A parchment made from the skin of animals.</a:t>
            </a:r>
          </a:p>
          <a:p>
            <a:r>
              <a:rPr lang="en-IN" dirty="0"/>
              <a:t>       It is meant for aristocratic circles and rich monastic libraries scoffed at printed books as cheap vulgarities</a:t>
            </a:r>
          </a:p>
          <a:p>
            <a:pPr marL="285750" indent="-285750">
              <a:buFont typeface="Wingdings" panose="05000000000000000000" pitchFamily="2" charset="2"/>
              <a:buChar char="Ø"/>
            </a:pPr>
            <a:r>
              <a:rPr lang="en-IN" dirty="0"/>
              <a:t>How did the demands for books fulfilled by the booksellers?</a:t>
            </a:r>
          </a:p>
          <a:p>
            <a:pPr marL="285750" indent="-285750">
              <a:buFont typeface="Wingdings" panose="05000000000000000000" pitchFamily="2" charset="2"/>
              <a:buChar char="Ø"/>
            </a:pPr>
            <a:r>
              <a:rPr lang="en-IN" dirty="0"/>
              <a:t>‘The production of handwritten manuscripts could not satisfy the ever-increasing demand for books.’ Give reasons.</a:t>
            </a:r>
          </a:p>
          <a:p>
            <a:pPr marL="285750" indent="-285750">
              <a:buFont typeface="Wingdings" panose="05000000000000000000" pitchFamily="2" charset="2"/>
              <a:buChar char="Ø"/>
            </a:pPr>
            <a:r>
              <a:rPr lang="en-IN" dirty="0"/>
              <a:t>The</a:t>
            </a:r>
            <a:r>
              <a:rPr lang="en-IN" b="1" dirty="0"/>
              <a:t> </a:t>
            </a:r>
            <a:r>
              <a:rPr lang="en-IN" b="1" dirty="0" err="1"/>
              <a:t>Jikji</a:t>
            </a:r>
            <a:r>
              <a:rPr lang="en-IN" b="1" dirty="0"/>
              <a:t> </a:t>
            </a:r>
            <a:r>
              <a:rPr lang="en-IN" dirty="0"/>
              <a:t>of Korea: one of the world’s oldest existing books printed with movable metal type.</a:t>
            </a:r>
          </a:p>
          <a:p>
            <a:r>
              <a:rPr lang="en-IN" dirty="0"/>
              <a:t>      It contains the essential features of Zen Buddhism. About 150 m0nks 0f India, China and Korea are mentioned and was printed in 14</a:t>
            </a:r>
            <a:r>
              <a:rPr lang="en-IN" baseline="30000" dirty="0"/>
              <a:t>th</a:t>
            </a:r>
            <a:r>
              <a:rPr lang="en-IN" dirty="0"/>
              <a:t> century.</a:t>
            </a:r>
          </a:p>
          <a:p>
            <a:pPr marL="285750" indent="-285750">
              <a:buFont typeface="Wingdings" panose="05000000000000000000" pitchFamily="2" charset="2"/>
              <a:buChar char="Ø"/>
            </a:pPr>
            <a:endParaRPr lang="en-IN" dirty="0"/>
          </a:p>
          <a:p>
            <a:endParaRPr lang="en-IN" dirty="0"/>
          </a:p>
        </p:txBody>
      </p:sp>
      <p:pic>
        <p:nvPicPr>
          <p:cNvPr id="4" name="Picture 3">
            <a:extLst>
              <a:ext uri="{FF2B5EF4-FFF2-40B4-BE49-F238E27FC236}">
                <a16:creationId xmlns:a16="http://schemas.microsoft.com/office/drawing/2014/main" id="{B29249AB-DC2F-159E-D6C5-3420AC885E4F}"/>
              </a:ext>
            </a:extLst>
          </p:cNvPr>
          <p:cNvPicPr>
            <a:picLocks noChangeAspect="1"/>
          </p:cNvPicPr>
          <p:nvPr/>
        </p:nvPicPr>
        <p:blipFill>
          <a:blip r:embed="rId4"/>
          <a:stretch>
            <a:fillRect/>
          </a:stretch>
        </p:blipFill>
        <p:spPr>
          <a:xfrm>
            <a:off x="6068568" y="1242048"/>
            <a:ext cx="2734346" cy="268406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728449" y="219476"/>
            <a:ext cx="1232526" cy="611875"/>
          </a:xfrm>
          <a:prstGeom prst="rect">
            <a:avLst/>
          </a:prstGeom>
          <a:noFill/>
          <a:ln>
            <a:noFill/>
          </a:ln>
        </p:spPr>
      </p:pic>
      <p:sp>
        <p:nvSpPr>
          <p:cNvPr id="71" name="Google Shape;71;p15"/>
          <p:cNvSpPr txBox="1"/>
          <p:nvPr/>
        </p:nvSpPr>
        <p:spPr>
          <a:xfrm>
            <a:off x="272675" y="285049"/>
            <a:ext cx="8688300" cy="836519"/>
          </a:xfrm>
          <a:prstGeom prst="rect">
            <a:avLst/>
          </a:prstGeom>
          <a:noFill/>
          <a:ln>
            <a:noFill/>
          </a:ln>
        </p:spPr>
        <p:txBody>
          <a:bodyPr spcFirstLastPara="1" wrap="square" lIns="91425" tIns="91425" rIns="91425" bIns="91425" anchor="t" anchorCtr="0">
            <a:noAutofit/>
          </a:bodyPr>
          <a:lstStyle/>
          <a:p>
            <a:pPr>
              <a:buSzPts val="2200"/>
            </a:pPr>
            <a:r>
              <a:rPr lang="en-US" sz="2200" b="1" dirty="0">
                <a:solidFill>
                  <a:srgbClr val="FF0000"/>
                </a:solidFill>
                <a:latin typeface="Calibri"/>
                <a:ea typeface="Calibri"/>
                <a:cs typeface="Calibri"/>
                <a:sym typeface="Calibri"/>
              </a:rPr>
              <a:t> PRINT CULTURE AND THE MODERN WORLD </a:t>
            </a:r>
            <a:endParaRPr lang="en-IN" sz="2200" b="1" dirty="0">
              <a:solidFill>
                <a:srgbClr val="FF0000"/>
              </a:solidFill>
              <a:latin typeface="Calibri"/>
              <a:ea typeface="Calibri"/>
              <a:cs typeface="Calibri"/>
              <a:sym typeface="Calibri"/>
            </a:endParaRPr>
          </a:p>
          <a:p>
            <a:pPr lvl="0">
              <a:buSzPts val="2200"/>
            </a:pPr>
            <a:r>
              <a:rPr lang="en-US" sz="1800" b="1" dirty="0">
                <a:solidFill>
                  <a:schemeClr val="tx1"/>
                </a:solidFill>
                <a:latin typeface="Calibri" pitchFamily="34" charset="0"/>
              </a:rPr>
              <a:t>GUTENBURG AND THE PRINTING PRESS</a:t>
            </a:r>
          </a:p>
        </p:txBody>
      </p:sp>
      <p:sp>
        <p:nvSpPr>
          <p:cNvPr id="3" name="TextBox 2">
            <a:extLst>
              <a:ext uri="{FF2B5EF4-FFF2-40B4-BE49-F238E27FC236}">
                <a16:creationId xmlns:a16="http://schemas.microsoft.com/office/drawing/2014/main" id="{106468C1-4189-4135-ADC3-B139A20A1244}"/>
              </a:ext>
            </a:extLst>
          </p:cNvPr>
          <p:cNvSpPr txBox="1"/>
          <p:nvPr/>
        </p:nvSpPr>
        <p:spPr>
          <a:xfrm>
            <a:off x="514351" y="1407319"/>
            <a:ext cx="4870449" cy="2154436"/>
          </a:xfrm>
          <a:prstGeom prst="rect">
            <a:avLst/>
          </a:prstGeom>
          <a:noFill/>
        </p:spPr>
        <p:txBody>
          <a:bodyPr wrap="square" rtlCol="0">
            <a:spAutoFit/>
          </a:bodyPr>
          <a:lstStyle/>
          <a:p>
            <a:pPr marL="171450" indent="-171450">
              <a:buFont typeface="Wingdings" panose="05000000000000000000" pitchFamily="2" charset="2"/>
              <a:buChar char="Ø"/>
            </a:pPr>
            <a:r>
              <a:rPr lang="en-US" sz="1200" dirty="0"/>
              <a:t>Johann </a:t>
            </a:r>
            <a:r>
              <a:rPr lang="en-US" sz="1200" dirty="0" err="1"/>
              <a:t>Gutenburg</a:t>
            </a:r>
            <a:r>
              <a:rPr lang="en-US" sz="1200" dirty="0"/>
              <a:t>: Developed the first –known printing press in 1430 in Germany, Strasburg.</a:t>
            </a:r>
          </a:p>
          <a:p>
            <a:pPr marL="171450" indent="-171450">
              <a:buFont typeface="Wingdings" panose="05000000000000000000" pitchFamily="2" charset="2"/>
              <a:buChar char="Ø"/>
            </a:pPr>
            <a:endParaRPr lang="en-US" sz="1200" dirty="0"/>
          </a:p>
          <a:p>
            <a:pPr marL="171450" indent="-171450">
              <a:buFont typeface="Wingdings" panose="05000000000000000000" pitchFamily="2" charset="2"/>
              <a:buChar char="Ø"/>
            </a:pPr>
            <a:r>
              <a:rPr lang="en-US" sz="1200" dirty="0"/>
              <a:t>Describe the  life of </a:t>
            </a:r>
            <a:r>
              <a:rPr lang="en-US" sz="1200" dirty="0" err="1"/>
              <a:t>Gutenburg</a:t>
            </a:r>
            <a:r>
              <a:rPr lang="en-US" sz="1200" dirty="0"/>
              <a:t> in detail.</a:t>
            </a:r>
          </a:p>
          <a:p>
            <a:pPr marL="171450" indent="-171450">
              <a:buFont typeface="Wingdings" panose="05000000000000000000" pitchFamily="2" charset="2"/>
              <a:buChar char="Ø"/>
            </a:pPr>
            <a:endParaRPr lang="en-US" sz="1200" dirty="0"/>
          </a:p>
          <a:p>
            <a:pPr marL="171450" indent="-171450">
              <a:buFont typeface="Wingdings" panose="05000000000000000000" pitchFamily="2" charset="2"/>
              <a:buChar char="Ø"/>
            </a:pPr>
            <a:r>
              <a:rPr lang="en-US" sz="1200" dirty="0"/>
              <a:t>Define </a:t>
            </a:r>
            <a:r>
              <a:rPr lang="en-US" sz="1200" dirty="0" err="1"/>
              <a:t>Planten</a:t>
            </a:r>
            <a:r>
              <a:rPr lang="en-US" sz="1200" dirty="0"/>
              <a:t>.</a:t>
            </a:r>
          </a:p>
          <a:p>
            <a:pPr marL="171450" indent="-171450">
              <a:buFont typeface="Wingdings" panose="05000000000000000000" pitchFamily="2" charset="2"/>
              <a:buChar char="Ø"/>
            </a:pPr>
            <a:endParaRPr lang="en-US" sz="1200" dirty="0"/>
          </a:p>
          <a:p>
            <a:pPr marL="171450" indent="-171450">
              <a:buFont typeface="Wingdings" panose="05000000000000000000" pitchFamily="2" charset="2"/>
              <a:buChar char="Ø"/>
            </a:pPr>
            <a:r>
              <a:rPr lang="en-US" sz="1200" dirty="0"/>
              <a:t>‘ The shift from hand printing to mechanical printing led to the print revolution’. How?</a:t>
            </a:r>
          </a:p>
          <a:p>
            <a:r>
              <a:rPr lang="en-US" sz="1200" dirty="0"/>
              <a:t> </a:t>
            </a:r>
          </a:p>
          <a:p>
            <a:endParaRPr lang="en-IN" dirty="0"/>
          </a:p>
        </p:txBody>
      </p:sp>
      <p:pic>
        <p:nvPicPr>
          <p:cNvPr id="4" name="Picture 3">
            <a:extLst>
              <a:ext uri="{FF2B5EF4-FFF2-40B4-BE49-F238E27FC236}">
                <a16:creationId xmlns:a16="http://schemas.microsoft.com/office/drawing/2014/main" id="{01D66632-61B5-FFA0-7074-B38F14129DB8}"/>
              </a:ext>
            </a:extLst>
          </p:cNvPr>
          <p:cNvPicPr>
            <a:picLocks noChangeAspect="1"/>
          </p:cNvPicPr>
          <p:nvPr/>
        </p:nvPicPr>
        <p:blipFill>
          <a:blip r:embed="rId4"/>
          <a:stretch>
            <a:fillRect/>
          </a:stretch>
        </p:blipFill>
        <p:spPr>
          <a:xfrm>
            <a:off x="7095889" y="1680482"/>
            <a:ext cx="1865086" cy="2349294"/>
          </a:xfrm>
          <a:prstGeom prst="rect">
            <a:avLst/>
          </a:prstGeom>
        </p:spPr>
      </p:pic>
      <p:pic>
        <p:nvPicPr>
          <p:cNvPr id="6" name="Picture 5">
            <a:extLst>
              <a:ext uri="{FF2B5EF4-FFF2-40B4-BE49-F238E27FC236}">
                <a16:creationId xmlns:a16="http://schemas.microsoft.com/office/drawing/2014/main" id="{88173450-665F-343F-79E5-D3CE531D5125}"/>
              </a:ext>
            </a:extLst>
          </p:cNvPr>
          <p:cNvPicPr>
            <a:picLocks noChangeAspect="1"/>
          </p:cNvPicPr>
          <p:nvPr/>
        </p:nvPicPr>
        <p:blipFill>
          <a:blip r:embed="rId5"/>
          <a:stretch>
            <a:fillRect/>
          </a:stretch>
        </p:blipFill>
        <p:spPr>
          <a:xfrm>
            <a:off x="3824515" y="3077029"/>
            <a:ext cx="2936648" cy="1781422"/>
          </a:xfrm>
          <a:prstGeom prst="rect">
            <a:avLst/>
          </a:prstGeom>
        </p:spPr>
      </p:pic>
    </p:spTree>
    <p:extLst>
      <p:ext uri="{BB962C8B-B14F-4D97-AF65-F5344CB8AC3E}">
        <p14:creationId xmlns:p14="http://schemas.microsoft.com/office/powerpoint/2010/main" val="4113196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838375" y="169732"/>
            <a:ext cx="1232526" cy="611875"/>
          </a:xfrm>
          <a:prstGeom prst="rect">
            <a:avLst/>
          </a:prstGeom>
          <a:noFill/>
          <a:ln>
            <a:noFill/>
          </a:ln>
        </p:spPr>
      </p:pic>
      <p:sp>
        <p:nvSpPr>
          <p:cNvPr id="71" name="Google Shape;71;p15"/>
          <p:cNvSpPr txBox="1"/>
          <p:nvPr/>
        </p:nvSpPr>
        <p:spPr>
          <a:xfrm>
            <a:off x="272675" y="285049"/>
            <a:ext cx="8688300" cy="836519"/>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a:buSzPts val="2200"/>
            </a:pPr>
            <a:r>
              <a:rPr lang="en-IN" sz="2200" b="1" dirty="0">
                <a:solidFill>
                  <a:schemeClr val="tx1"/>
                </a:solidFill>
                <a:latin typeface="Calibri"/>
                <a:ea typeface="Calibri"/>
                <a:cs typeface="Calibri"/>
                <a:sym typeface="Calibri"/>
              </a:rPr>
              <a:t>THE PRINT REVOLUTION AND ITS IMPACT</a:t>
            </a:r>
          </a:p>
        </p:txBody>
      </p:sp>
      <p:sp>
        <p:nvSpPr>
          <p:cNvPr id="3" name="TextBox 2">
            <a:extLst>
              <a:ext uri="{FF2B5EF4-FFF2-40B4-BE49-F238E27FC236}">
                <a16:creationId xmlns:a16="http://schemas.microsoft.com/office/drawing/2014/main" id="{106468C1-4189-4135-ADC3-B139A20A1244}"/>
              </a:ext>
            </a:extLst>
          </p:cNvPr>
          <p:cNvSpPr txBox="1"/>
          <p:nvPr/>
        </p:nvSpPr>
        <p:spPr>
          <a:xfrm>
            <a:off x="427265" y="1175091"/>
            <a:ext cx="5734049" cy="4339650"/>
          </a:xfrm>
          <a:prstGeom prst="rect">
            <a:avLst/>
          </a:prstGeom>
          <a:noFill/>
        </p:spPr>
        <p:txBody>
          <a:bodyPr wrap="square" rtlCol="0">
            <a:spAutoFit/>
          </a:bodyPr>
          <a:lstStyle/>
          <a:p>
            <a:r>
              <a:rPr lang="en-US" b="0" i="0" dirty="0">
                <a:solidFill>
                  <a:srgbClr val="222222"/>
                </a:solidFill>
                <a:effectLst/>
                <a:latin typeface="Roboto" panose="02000000000000000000" pitchFamily="2" charset="0"/>
              </a:rPr>
              <a:t> </a:t>
            </a:r>
            <a:r>
              <a:rPr lang="en-US" b="1" i="0" dirty="0">
                <a:solidFill>
                  <a:srgbClr val="222222"/>
                </a:solidFill>
                <a:effectLst/>
                <a:latin typeface="Roboto" panose="02000000000000000000" pitchFamily="2" charset="0"/>
              </a:rPr>
              <a:t>A NEW READING PUBLIC:</a:t>
            </a:r>
          </a:p>
          <a:p>
            <a:r>
              <a:rPr lang="en-US" sz="1200" u="sng" dirty="0">
                <a:solidFill>
                  <a:srgbClr val="222222"/>
                </a:solidFill>
                <a:latin typeface="Roboto" panose="02000000000000000000" pitchFamily="2" charset="0"/>
              </a:rPr>
              <a:t>Print Revolution</a:t>
            </a:r>
            <a:r>
              <a:rPr lang="en-US" sz="1200" dirty="0">
                <a:solidFill>
                  <a:srgbClr val="222222"/>
                </a:solidFill>
                <a:latin typeface="Roboto" panose="02000000000000000000" pitchFamily="2" charset="0"/>
              </a:rPr>
              <a:t>: A way of producing books which transformed the lives of the people, changing their relationship to information and knowledge and with institutions and authorities</a:t>
            </a:r>
            <a:r>
              <a:rPr lang="en-US" dirty="0">
                <a:solidFill>
                  <a:srgbClr val="222222"/>
                </a:solidFill>
                <a:latin typeface="Roboto" panose="02000000000000000000" pitchFamily="2" charset="0"/>
              </a:rPr>
              <a:t>.</a:t>
            </a:r>
          </a:p>
          <a:p>
            <a:pPr marL="285750" indent="-285750">
              <a:buFont typeface="Wingdings" panose="05000000000000000000" pitchFamily="2" charset="2"/>
              <a:buChar char="Ø"/>
            </a:pPr>
            <a:r>
              <a:rPr lang="en-US" dirty="0">
                <a:solidFill>
                  <a:srgbClr val="222222"/>
                </a:solidFill>
                <a:latin typeface="Roboto" panose="02000000000000000000" pitchFamily="2" charset="0"/>
              </a:rPr>
              <a:t>How did a new public emerge with the printing press?</a:t>
            </a:r>
          </a:p>
          <a:p>
            <a:pPr marL="285750" indent="-285750">
              <a:buFont typeface="Wingdings" panose="05000000000000000000" pitchFamily="2" charset="2"/>
              <a:buChar char="Ø"/>
            </a:pPr>
            <a:r>
              <a:rPr lang="en-US" dirty="0">
                <a:solidFill>
                  <a:srgbClr val="222222"/>
                </a:solidFill>
                <a:latin typeface="Roboto" panose="02000000000000000000" pitchFamily="2" charset="0"/>
              </a:rPr>
              <a:t>‘Access to books created a new culture of reading.’ </a:t>
            </a:r>
            <a:r>
              <a:rPr lang="en-US" dirty="0" err="1">
                <a:solidFill>
                  <a:srgbClr val="222222"/>
                </a:solidFill>
                <a:latin typeface="Roboto" panose="02000000000000000000" pitchFamily="2" charset="0"/>
              </a:rPr>
              <a:t>Analyse</a:t>
            </a:r>
            <a:r>
              <a:rPr lang="en-US" dirty="0">
                <a:solidFill>
                  <a:srgbClr val="222222"/>
                </a:solidFill>
                <a:latin typeface="Roboto" panose="02000000000000000000" pitchFamily="2" charset="0"/>
              </a:rPr>
              <a:t> the statement. </a:t>
            </a:r>
          </a:p>
          <a:p>
            <a:pPr marL="285750" indent="-285750">
              <a:buFont typeface="Wingdings" panose="05000000000000000000" pitchFamily="2" charset="2"/>
              <a:buChar char="Ø"/>
            </a:pPr>
            <a:r>
              <a:rPr lang="en-US" dirty="0">
                <a:solidFill>
                  <a:srgbClr val="222222"/>
                </a:solidFill>
                <a:latin typeface="Roboto" panose="02000000000000000000" pitchFamily="2" charset="0"/>
              </a:rPr>
              <a:t>What was the impact of printing books on the common people? Mention the step taken by the publishers to persuade the common people.</a:t>
            </a:r>
          </a:p>
          <a:p>
            <a:pPr marL="285750" indent="-285750">
              <a:buFont typeface="Wingdings" panose="05000000000000000000" pitchFamily="2" charset="2"/>
              <a:buChar char="Ø"/>
            </a:pPr>
            <a:r>
              <a:rPr lang="en-US" dirty="0">
                <a:solidFill>
                  <a:srgbClr val="222222"/>
                </a:solidFill>
                <a:latin typeface="Roboto" panose="02000000000000000000" pitchFamily="2" charset="0"/>
              </a:rPr>
              <a:t>RELIGIOUS DEBATES AND THE FEAR OF PRINT</a:t>
            </a:r>
          </a:p>
          <a:p>
            <a:pPr marL="285750" indent="-285750">
              <a:buFont typeface="Wingdings" panose="05000000000000000000" pitchFamily="2" charset="2"/>
              <a:buChar char="Ø"/>
            </a:pPr>
            <a:r>
              <a:rPr lang="en-US" dirty="0">
                <a:solidFill>
                  <a:srgbClr val="222222"/>
                </a:solidFill>
                <a:latin typeface="Roboto" panose="02000000000000000000" pitchFamily="2" charset="0"/>
              </a:rPr>
              <a:t>How was the print introduced a new world of debate and discussion?</a:t>
            </a:r>
          </a:p>
          <a:p>
            <a:pPr marL="285750" indent="-285750">
              <a:buFont typeface="Wingdings" panose="05000000000000000000" pitchFamily="2" charset="2"/>
              <a:buChar char="Ø"/>
            </a:pPr>
            <a:r>
              <a:rPr lang="en-US" dirty="0">
                <a:solidFill>
                  <a:srgbClr val="222222"/>
                </a:solidFill>
                <a:latin typeface="Roboto" panose="02000000000000000000" pitchFamily="2" charset="0"/>
              </a:rPr>
              <a:t>Who was Martin Luther? What was the challenge to the Church in his writings?</a:t>
            </a:r>
          </a:p>
          <a:p>
            <a:pPr marL="285750" indent="-285750">
              <a:buFont typeface="Wingdings" panose="05000000000000000000" pitchFamily="2" charset="2"/>
              <a:buChar char="Ø"/>
            </a:pPr>
            <a:r>
              <a:rPr lang="en-US" dirty="0">
                <a:solidFill>
                  <a:srgbClr val="222222"/>
                </a:solidFill>
                <a:latin typeface="Roboto" panose="02000000000000000000" pitchFamily="2" charset="0"/>
              </a:rPr>
              <a:t>“Printing is the ultimately gift of God and the greatest one.’ Who gave this statement?</a:t>
            </a:r>
          </a:p>
          <a:p>
            <a:pPr marL="285750" indent="-285750">
              <a:buFont typeface="Wingdings" panose="05000000000000000000" pitchFamily="2" charset="2"/>
              <a:buChar char="Ø"/>
            </a:pPr>
            <a:r>
              <a:rPr lang="en-US" dirty="0">
                <a:solidFill>
                  <a:srgbClr val="222222"/>
                </a:solidFill>
                <a:latin typeface="Roboto" panose="02000000000000000000" pitchFamily="2" charset="0"/>
              </a:rPr>
              <a:t>Fig: </a:t>
            </a:r>
            <a:r>
              <a:rPr lang="en-US" dirty="0" err="1">
                <a:solidFill>
                  <a:srgbClr val="222222"/>
                </a:solidFill>
                <a:latin typeface="Roboto" panose="02000000000000000000" pitchFamily="2" charset="0"/>
              </a:rPr>
              <a:t>J.V.Schley</a:t>
            </a:r>
            <a:endParaRPr lang="en-US" dirty="0">
              <a:solidFill>
                <a:srgbClr val="222222"/>
              </a:solidFill>
              <a:latin typeface="Roboto" panose="02000000000000000000" pitchFamily="2" charset="0"/>
            </a:endParaRPr>
          </a:p>
          <a:p>
            <a:pPr marL="285750" indent="-285750">
              <a:buFont typeface="Wingdings" panose="05000000000000000000" pitchFamily="2" charset="2"/>
              <a:buChar char="Ø"/>
            </a:pPr>
            <a:endParaRPr lang="en-US" dirty="0">
              <a:solidFill>
                <a:srgbClr val="222222"/>
              </a:solidFill>
              <a:latin typeface="Roboto" panose="02000000000000000000" pitchFamily="2" charset="0"/>
            </a:endParaRPr>
          </a:p>
          <a:p>
            <a:pPr marL="285750" indent="-285750">
              <a:buFont typeface="Wingdings" panose="05000000000000000000" pitchFamily="2" charset="2"/>
              <a:buChar char="Ø"/>
            </a:pPr>
            <a:endParaRPr lang="en-IN" dirty="0"/>
          </a:p>
        </p:txBody>
      </p:sp>
      <p:pic>
        <p:nvPicPr>
          <p:cNvPr id="4" name="Picture 3">
            <a:extLst>
              <a:ext uri="{FF2B5EF4-FFF2-40B4-BE49-F238E27FC236}">
                <a16:creationId xmlns:a16="http://schemas.microsoft.com/office/drawing/2014/main" id="{E33E9A77-55A0-7D0F-B82C-C26A9DD968BC}"/>
              </a:ext>
            </a:extLst>
          </p:cNvPr>
          <p:cNvPicPr>
            <a:picLocks noChangeAspect="1"/>
          </p:cNvPicPr>
          <p:nvPr/>
        </p:nvPicPr>
        <p:blipFill>
          <a:blip r:embed="rId4"/>
          <a:stretch>
            <a:fillRect/>
          </a:stretch>
        </p:blipFill>
        <p:spPr>
          <a:xfrm>
            <a:off x="6504424" y="1121568"/>
            <a:ext cx="2017711" cy="2533650"/>
          </a:xfrm>
          <a:prstGeom prst="rect">
            <a:avLst/>
          </a:prstGeom>
        </p:spPr>
      </p:pic>
    </p:spTree>
    <p:extLst>
      <p:ext uri="{BB962C8B-B14F-4D97-AF65-F5344CB8AC3E}">
        <p14:creationId xmlns:p14="http://schemas.microsoft.com/office/powerpoint/2010/main" val="244100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911474" y="72922"/>
            <a:ext cx="1232526" cy="611875"/>
          </a:xfrm>
          <a:prstGeom prst="rect">
            <a:avLst/>
          </a:prstGeom>
          <a:noFill/>
          <a:ln>
            <a:noFill/>
          </a:ln>
        </p:spPr>
      </p:pic>
      <p:sp>
        <p:nvSpPr>
          <p:cNvPr id="71" name="Google Shape;71;p15"/>
          <p:cNvSpPr txBox="1"/>
          <p:nvPr/>
        </p:nvSpPr>
        <p:spPr>
          <a:xfrm>
            <a:off x="331801" y="1527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a:solidFill>
                  <a:srgbClr val="FF0000"/>
                </a:solidFill>
                <a:latin typeface="Calibri"/>
                <a:ea typeface="Calibri"/>
                <a:cs typeface="Calibri"/>
                <a:sym typeface="Calibri"/>
              </a:rPr>
              <a:t>PRINT CULTURE AND THE MODERN WORLD</a:t>
            </a:r>
          </a:p>
          <a:p>
            <a:pPr lvl="0">
              <a:buSzPts val="2200"/>
            </a:pPr>
            <a:r>
              <a:rPr lang="en-US" sz="1800" b="1" dirty="0">
                <a:solidFill>
                  <a:schemeClr val="tx1"/>
                </a:solidFill>
                <a:latin typeface="Calibri" pitchFamily="34" charset="0"/>
              </a:rPr>
              <a:t>  PRINT  AND DISSENT</a:t>
            </a:r>
          </a:p>
        </p:txBody>
      </p:sp>
      <p:sp>
        <p:nvSpPr>
          <p:cNvPr id="72" name="Google Shape;72;p15"/>
          <p:cNvSpPr txBox="1"/>
          <p:nvPr/>
        </p:nvSpPr>
        <p:spPr>
          <a:xfrm>
            <a:off x="331801" y="842964"/>
            <a:ext cx="4312770" cy="3136106"/>
          </a:xfrm>
          <a:prstGeom prst="rect">
            <a:avLst/>
          </a:prstGeom>
          <a:noFill/>
          <a:ln>
            <a:noFill/>
          </a:ln>
        </p:spPr>
        <p:txBody>
          <a:bodyPr spcFirstLastPara="1" wrap="square" lIns="91425" tIns="91425" rIns="91425" bIns="91425" anchor="t" anchorCtr="0">
            <a:noAutofit/>
          </a:bodyPr>
          <a:lstStyle/>
          <a:p>
            <a:pPr marL="285750" indent="-285750" algn="l" fontAlgn="base">
              <a:buFont typeface="Wingdings" panose="05000000000000000000" pitchFamily="2" charset="2"/>
              <a:buChar char="Ø"/>
            </a:pPr>
            <a:r>
              <a:rPr lang="en-US" b="0" i="0" dirty="0">
                <a:solidFill>
                  <a:srgbClr val="777777"/>
                </a:solidFill>
                <a:effectLst/>
                <a:latin typeface="Helvetica" panose="020B0604020202020204" pitchFamily="34" charset="0"/>
              </a:rPr>
              <a:t>Who was </a:t>
            </a:r>
            <a:r>
              <a:rPr lang="en-US" b="0" i="0" dirty="0" err="1">
                <a:solidFill>
                  <a:srgbClr val="777777"/>
                </a:solidFill>
                <a:effectLst/>
                <a:latin typeface="Helvetica" panose="020B0604020202020204" pitchFamily="34" charset="0"/>
              </a:rPr>
              <a:t>Menocchio</a:t>
            </a:r>
            <a:r>
              <a:rPr lang="en-US" b="0" i="0" dirty="0">
                <a:solidFill>
                  <a:srgbClr val="777777"/>
                </a:solidFill>
                <a:effectLst/>
                <a:latin typeface="Helvetica" panose="020B0604020202020204" pitchFamily="34" charset="0"/>
              </a:rPr>
              <a:t>? What did he reinterpret?</a:t>
            </a:r>
          </a:p>
          <a:p>
            <a:pPr marL="285750" indent="-285750" algn="l" fontAlgn="base">
              <a:buFont typeface="Wingdings" panose="05000000000000000000" pitchFamily="2" charset="2"/>
              <a:buChar char="Ø"/>
            </a:pPr>
            <a:r>
              <a:rPr lang="en-US" dirty="0" err="1">
                <a:solidFill>
                  <a:srgbClr val="777777"/>
                </a:solidFill>
                <a:latin typeface="Helvetica" panose="020B0604020202020204" pitchFamily="34" charset="0"/>
              </a:rPr>
              <a:t>Inquisitilon</a:t>
            </a:r>
            <a:r>
              <a:rPr lang="en-US" dirty="0">
                <a:solidFill>
                  <a:srgbClr val="777777"/>
                </a:solidFill>
                <a:latin typeface="Helvetica" panose="020B0604020202020204" pitchFamily="34" charset="0"/>
              </a:rPr>
              <a:t>: A former Roman Catholic court for identifying and  heretics.</a:t>
            </a:r>
          </a:p>
          <a:p>
            <a:pPr marL="285750" indent="-285750" algn="l" fontAlgn="base">
              <a:buFont typeface="Wingdings" panose="05000000000000000000" pitchFamily="2" charset="2"/>
              <a:buChar char="Ø"/>
            </a:pPr>
            <a:r>
              <a:rPr lang="en-US" dirty="0">
                <a:solidFill>
                  <a:srgbClr val="777777"/>
                </a:solidFill>
                <a:latin typeface="Helvetica" panose="020B0604020202020204" pitchFamily="34" charset="0"/>
              </a:rPr>
              <a:t>Heretical: Beliefs which do not follow the accepted teachings of the  </a:t>
            </a:r>
          </a:p>
          <a:p>
            <a:pPr marL="285750" indent="-285750" algn="l" fontAlgn="base">
              <a:buFont typeface="Wingdings" panose="05000000000000000000" pitchFamily="2" charset="2"/>
              <a:buChar char="Ø"/>
            </a:pPr>
            <a:endParaRPr lang="en-US" dirty="0">
              <a:solidFill>
                <a:srgbClr val="777777"/>
              </a:solidFill>
              <a:latin typeface="Helvetica" panose="020B0604020202020204" pitchFamily="34" charset="0"/>
            </a:endParaRPr>
          </a:p>
          <a:p>
            <a:pPr marL="285750" indent="-285750" algn="l" fontAlgn="base">
              <a:buFont typeface="Wingdings" panose="05000000000000000000" pitchFamily="2" charset="2"/>
              <a:buChar char="Ø"/>
            </a:pPr>
            <a:r>
              <a:rPr lang="en-US" dirty="0">
                <a:solidFill>
                  <a:srgbClr val="777777"/>
                </a:solidFill>
                <a:latin typeface="Helvetica" panose="020B0604020202020204" pitchFamily="34" charset="0"/>
              </a:rPr>
              <a:t>Erasmus: A Latin scholar and Catholic reformer, who criticized the excesses of </a:t>
            </a:r>
            <a:r>
              <a:rPr lang="en-US" dirty="0" err="1">
                <a:solidFill>
                  <a:srgbClr val="777777"/>
                </a:solidFill>
                <a:latin typeface="Helvetica" panose="020B0604020202020204" pitchFamily="34" charset="0"/>
              </a:rPr>
              <a:t>Catholism</a:t>
            </a:r>
            <a:r>
              <a:rPr lang="en-US" dirty="0">
                <a:solidFill>
                  <a:srgbClr val="777777"/>
                </a:solidFill>
                <a:latin typeface="Helvetica" panose="020B0604020202020204" pitchFamily="34" charset="0"/>
              </a:rPr>
              <a:t>.</a:t>
            </a:r>
          </a:p>
          <a:p>
            <a:pPr marL="285750" indent="-285750" algn="l" fontAlgn="base">
              <a:buFont typeface="Wingdings" panose="05000000000000000000" pitchFamily="2" charset="2"/>
              <a:buChar char="Ø"/>
            </a:pPr>
            <a:r>
              <a:rPr lang="en-US" dirty="0">
                <a:solidFill>
                  <a:srgbClr val="777777"/>
                </a:solidFill>
                <a:latin typeface="Helvetica" panose="020B0604020202020204" pitchFamily="34" charset="0"/>
              </a:rPr>
              <a:t>Satiety: The state of being fulfilled much beyond the point of satisfaction.</a:t>
            </a:r>
          </a:p>
          <a:p>
            <a:pPr marL="285750" indent="-285750" algn="l" fontAlgn="base">
              <a:buFont typeface="Wingdings" panose="05000000000000000000" pitchFamily="2" charset="2"/>
              <a:buChar char="Ø"/>
            </a:pPr>
            <a:r>
              <a:rPr lang="en-US" dirty="0">
                <a:solidFill>
                  <a:srgbClr val="777777"/>
                </a:solidFill>
                <a:latin typeface="Helvetica" panose="020B0604020202020204" pitchFamily="34" charset="0"/>
              </a:rPr>
              <a:t>Seditious: Action, speech or writing that is seen as opposing the government. </a:t>
            </a:r>
          </a:p>
          <a:p>
            <a:pPr marL="285750" indent="-285750" algn="l" fontAlgn="base">
              <a:buFont typeface="Wingdings" panose="05000000000000000000" pitchFamily="2" charset="2"/>
              <a:buChar char="Ø"/>
            </a:pPr>
            <a:r>
              <a:rPr lang="en-US" b="0" i="0" dirty="0">
                <a:solidFill>
                  <a:srgbClr val="777777"/>
                </a:solidFill>
                <a:effectLst/>
                <a:latin typeface="Helvetica" panose="020B0604020202020204" pitchFamily="34" charset="0"/>
              </a:rPr>
              <a:t>Fi</a:t>
            </a:r>
            <a:r>
              <a:rPr lang="en-US" dirty="0">
                <a:solidFill>
                  <a:srgbClr val="777777"/>
                </a:solidFill>
                <a:latin typeface="Helvetica" panose="020B0604020202020204" pitchFamily="34" charset="0"/>
              </a:rPr>
              <a:t>g: The macabre dance</a:t>
            </a:r>
            <a:endParaRPr lang="en-US" b="0" i="0" dirty="0">
              <a:solidFill>
                <a:srgbClr val="777777"/>
              </a:solidFill>
              <a:effectLst/>
              <a:latin typeface="Helvetica" panose="020B0604020202020204" pitchFamily="34" charset="0"/>
            </a:endParaRPr>
          </a:p>
          <a:p>
            <a:pPr marL="285750" indent="-285750">
              <a:spcAft>
                <a:spcPts val="1200"/>
              </a:spcAft>
              <a:buFont typeface="Arial" panose="020B0604020202020204" pitchFamily="34" charset="0"/>
              <a:buChar char="•"/>
            </a:pPr>
            <a:endParaRPr sz="14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7A87A02E-FBF0-8629-6EA0-6A99A93B6CEE}"/>
              </a:ext>
            </a:extLst>
          </p:cNvPr>
          <p:cNvPicPr>
            <a:picLocks noChangeAspect="1"/>
          </p:cNvPicPr>
          <p:nvPr/>
        </p:nvPicPr>
        <p:blipFill>
          <a:blip r:embed="rId4"/>
          <a:stretch>
            <a:fillRect/>
          </a:stretch>
        </p:blipFill>
        <p:spPr>
          <a:xfrm>
            <a:off x="5301079" y="1013478"/>
            <a:ext cx="3062514" cy="2448180"/>
          </a:xfrm>
          <a:prstGeom prst="rect">
            <a:avLst/>
          </a:prstGeom>
        </p:spPr>
      </p:pic>
    </p:spTree>
    <p:extLst>
      <p:ext uri="{BB962C8B-B14F-4D97-AF65-F5344CB8AC3E}">
        <p14:creationId xmlns:p14="http://schemas.microsoft.com/office/powerpoint/2010/main" val="317234469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2910</TotalTime>
  <Words>2134</Words>
  <Application>Microsoft Office PowerPoint</Application>
  <PresentationFormat>On-screen Show (16:9)</PresentationFormat>
  <Paragraphs>183</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Calibre</vt:lpstr>
      <vt:lpstr>Calibri</vt:lpstr>
      <vt:lpstr>Helvetica</vt:lpstr>
      <vt:lpstr>roboto</vt:lpstr>
      <vt:lpstr>roboto</vt:lpstr>
      <vt:lpstr>Wingdings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Kakali Pal</cp:lastModifiedBy>
  <cp:revision>291</cp:revision>
  <dcterms:modified xsi:type="dcterms:W3CDTF">2022-11-20T08:16:54Z</dcterms:modified>
</cp:coreProperties>
</file>