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61"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9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95" r:id="rId33"/>
    <p:sldId id="288" r:id="rId34"/>
    <p:sldId id="296" r:id="rId35"/>
    <p:sldId id="297" r:id="rId36"/>
    <p:sldId id="298" r:id="rId37"/>
    <p:sldId id="299" r:id="rId38"/>
    <p:sldId id="300" r:id="rId39"/>
    <p:sldId id="289" r:id="rId40"/>
    <p:sldId id="290" r:id="rId41"/>
    <p:sldId id="293" r:id="rId42"/>
    <p:sldId id="30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E5CBC-19BA-4E71-B736-D3229E00F31E}" type="datetimeFigureOut">
              <a:rPr lang="en-US" smtClean="0"/>
              <a:pPr/>
              <a:t>11/19/2022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9B05FD-D370-47D5-B41E-033A7DFB89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9B05FD-D370-47D5-B41E-033A7DFB895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9D9246-43C9-4758-884E-E148C4615885}" type="datetimeFigureOut">
              <a:rPr lang="en-US" smtClean="0"/>
              <a:pPr/>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12498-DA25-4F7F-B165-6CE163FD8B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9D9246-43C9-4758-884E-E148C4615885}" type="datetimeFigureOut">
              <a:rPr lang="en-US" smtClean="0"/>
              <a:pPr/>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12498-DA25-4F7F-B165-6CE163FD8B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9D9246-43C9-4758-884E-E148C4615885}" type="datetimeFigureOut">
              <a:rPr lang="en-US" smtClean="0"/>
              <a:pPr/>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12498-DA25-4F7F-B165-6CE163FD8B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9D9246-43C9-4758-884E-E148C4615885}" type="datetimeFigureOut">
              <a:rPr lang="en-US" smtClean="0"/>
              <a:pPr/>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12498-DA25-4F7F-B165-6CE163FD8B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9D9246-43C9-4758-884E-E148C4615885}" type="datetimeFigureOut">
              <a:rPr lang="en-US" smtClean="0"/>
              <a:pPr/>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12498-DA25-4F7F-B165-6CE163FD8B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9D9246-43C9-4758-884E-E148C4615885}" type="datetimeFigureOut">
              <a:rPr lang="en-US" smtClean="0"/>
              <a:pPr/>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12498-DA25-4F7F-B165-6CE163FD8B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9D9246-43C9-4758-884E-E148C4615885}" type="datetimeFigureOut">
              <a:rPr lang="en-US" smtClean="0"/>
              <a:pPr/>
              <a:t>11/19/2022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912498-DA25-4F7F-B165-6CE163FD8B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9D9246-43C9-4758-884E-E148C4615885}" type="datetimeFigureOut">
              <a:rPr lang="en-US" smtClean="0"/>
              <a:pPr/>
              <a:t>11/19/2022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912498-DA25-4F7F-B165-6CE163FD8B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D9246-43C9-4758-884E-E148C4615885}" type="datetimeFigureOut">
              <a:rPr lang="en-US" smtClean="0"/>
              <a:pPr/>
              <a:t>11/19/2022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912498-DA25-4F7F-B165-6CE163FD8B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9D9246-43C9-4758-884E-E148C4615885}" type="datetimeFigureOut">
              <a:rPr lang="en-US" smtClean="0"/>
              <a:pPr/>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12498-DA25-4F7F-B165-6CE163FD8B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9D9246-43C9-4758-884E-E148C4615885}" type="datetimeFigureOut">
              <a:rPr lang="en-US" smtClean="0"/>
              <a:pPr/>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12498-DA25-4F7F-B165-6CE163FD8B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D9246-43C9-4758-884E-E148C4615885}" type="datetimeFigureOut">
              <a:rPr lang="en-US" smtClean="0"/>
              <a:pPr/>
              <a:t>11/19/2022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12498-DA25-4F7F-B165-6CE163FD8B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38400"/>
            <a:ext cx="8001000" cy="990599"/>
          </a:xfrm>
        </p:spPr>
        <p:txBody>
          <a:bodyPr>
            <a:normAutofit/>
          </a:bodyPr>
          <a:lstStyle/>
          <a:p>
            <a:r>
              <a:rPr lang="en-US" sz="2800" dirty="0">
                <a:solidFill>
                  <a:srgbClr val="FF0000"/>
                </a:solidFill>
              </a:rPr>
              <a:t>DIVERSITY  IN LIVING ORGANISMS </a:t>
            </a:r>
          </a:p>
        </p:txBody>
      </p:sp>
      <p:sp>
        <p:nvSpPr>
          <p:cNvPr id="3" name="Subtitle 2"/>
          <p:cNvSpPr>
            <a:spLocks noGrp="1"/>
          </p:cNvSpPr>
          <p:nvPr>
            <p:ph type="subTitle" idx="1"/>
          </p:nvPr>
        </p:nvSpPr>
        <p:spPr>
          <a:xfrm>
            <a:off x="1066800" y="3352800"/>
            <a:ext cx="6629400" cy="1828800"/>
          </a:xfrm>
        </p:spPr>
        <p:txBody>
          <a:bodyPr/>
          <a:lstStyle/>
          <a:p>
            <a:r>
              <a:rPr lang="en-US" sz="2400" dirty="0">
                <a:solidFill>
                  <a:schemeClr val="tx1"/>
                </a:solidFill>
              </a:rPr>
              <a:t>SUBJECT- BIOLOGY</a:t>
            </a:r>
          </a:p>
          <a:p>
            <a:r>
              <a:rPr lang="en-US" sz="2400" dirty="0">
                <a:solidFill>
                  <a:schemeClr val="tx1"/>
                </a:solidFill>
              </a:rPr>
              <a:t>CHAPTER NO- 7</a:t>
            </a:r>
          </a:p>
          <a:p>
            <a:r>
              <a:rPr lang="en-US" sz="2400" dirty="0">
                <a:solidFill>
                  <a:schemeClr val="tx1"/>
                </a:solidFill>
              </a:rPr>
              <a:t>DIVERSITY  IN LIVING ORGANISMS </a:t>
            </a:r>
          </a:p>
          <a:p>
            <a:endParaRPr lang="en-US" dirty="0">
              <a:solidFill>
                <a:schemeClr val="tx1"/>
              </a:solidFill>
            </a:endParaRPr>
          </a:p>
          <a:p>
            <a:endParaRPr lang="en-US" dirty="0">
              <a:solidFill>
                <a:schemeClr val="tx1"/>
              </a:solidFill>
            </a:endParaRPr>
          </a:p>
        </p:txBody>
      </p:sp>
      <p:pic>
        <p:nvPicPr>
          <p:cNvPr id="4" name="Picture 6"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2"/>
          <a:srcRect/>
          <a:stretch>
            <a:fillRect/>
          </a:stretch>
        </p:blipFill>
        <p:spPr bwMode="auto">
          <a:xfrm>
            <a:off x="228600" y="457200"/>
            <a:ext cx="1752600" cy="1281113"/>
          </a:xfrm>
          <a:prstGeom prst="rect">
            <a:avLst/>
          </a:prstGeom>
          <a:noFill/>
          <a:ln w="9525">
            <a:noFill/>
            <a:miter lim="800000"/>
            <a:headEnd/>
            <a:tailEnd/>
          </a:ln>
        </p:spPr>
      </p:pic>
      <p:pic>
        <p:nvPicPr>
          <p:cNvPr id="5" name="Picture 4" descr="https://lh5.googleusercontent.com/B2T2ql4TLjSp4ggLqeDbw6DFpympyfswUtrz-ep90zjZpSCeRdrh5O-r-ciOZWWNnQpfTh0JhbmBes_QYjfZ0oNf0orHv3YbFGbQVGiE5wE10TvecMrl56liQVRS4919T7CdvvPq7JNX0fFITw"/>
          <p:cNvPicPr>
            <a:picLocks noChangeAspect="1" noChangeArrowheads="1"/>
          </p:cNvPicPr>
          <p:nvPr/>
        </p:nvPicPr>
        <p:blipFill>
          <a:blip r:embed="rId3"/>
          <a:srcRect/>
          <a:stretch>
            <a:fillRect/>
          </a:stretch>
        </p:blipFill>
        <p:spPr bwMode="auto">
          <a:xfrm>
            <a:off x="0" y="5191125"/>
            <a:ext cx="8991600" cy="16668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39762"/>
          </a:xfrm>
        </p:spPr>
        <p:txBody>
          <a:bodyPr>
            <a:normAutofit/>
          </a:bodyPr>
          <a:lstStyle/>
          <a:p>
            <a:r>
              <a:rPr lang="en-US" sz="2000" dirty="0">
                <a:solidFill>
                  <a:srgbClr val="FF0000"/>
                </a:solidFill>
              </a:rPr>
              <a:t>Kingdom 2 : </a:t>
            </a:r>
            <a:r>
              <a:rPr lang="en-US" sz="2000" dirty="0" err="1">
                <a:solidFill>
                  <a:srgbClr val="FF0000"/>
                </a:solidFill>
              </a:rPr>
              <a:t>Protista</a:t>
            </a:r>
            <a:r>
              <a:rPr lang="en-US" sz="2000" dirty="0">
                <a:solidFill>
                  <a:srgbClr val="FF0000"/>
                </a:solidFill>
              </a:rPr>
              <a:t>  </a:t>
            </a:r>
          </a:p>
        </p:txBody>
      </p:sp>
      <p:sp>
        <p:nvSpPr>
          <p:cNvPr id="3" name="Content Placeholder 2"/>
          <p:cNvSpPr>
            <a:spLocks noGrp="1"/>
          </p:cNvSpPr>
          <p:nvPr>
            <p:ph idx="1"/>
          </p:nvPr>
        </p:nvSpPr>
        <p:spPr>
          <a:xfrm>
            <a:off x="0" y="761999"/>
            <a:ext cx="8686800" cy="5029201"/>
          </a:xfrm>
          <a:ln>
            <a:solidFill>
              <a:schemeClr val="bg1"/>
            </a:solidFill>
          </a:ln>
        </p:spPr>
        <p:txBody>
          <a:bodyPr>
            <a:normAutofit/>
          </a:bodyPr>
          <a:lstStyle/>
          <a:p>
            <a:pPr>
              <a:buNone/>
            </a:pPr>
            <a:r>
              <a:rPr lang="en-US" sz="1800" dirty="0"/>
              <a:t>Following are its basic features:</a:t>
            </a:r>
          </a:p>
          <a:p>
            <a:r>
              <a:rPr lang="en-US" sz="1800" dirty="0"/>
              <a:t>Eukaryotic, Unicellular.</a:t>
            </a:r>
          </a:p>
          <a:p>
            <a:r>
              <a:rPr lang="en-US" sz="1800" dirty="0"/>
              <a:t>Can be autotrophic or heterotrophic.</a:t>
            </a:r>
          </a:p>
          <a:p>
            <a:r>
              <a:rPr lang="en-US" sz="1800" dirty="0"/>
              <a:t>May have cilia, flagella or pseudopodia for locomotion.</a:t>
            </a:r>
          </a:p>
          <a:p>
            <a:r>
              <a:rPr lang="en-US" sz="1800" dirty="0"/>
              <a:t>Examples: plants like- Unicellular algae, Diatoms; animals like-</a:t>
            </a:r>
            <a:r>
              <a:rPr lang="en-US" sz="1800" dirty="0" err="1"/>
              <a:t>Protozoans</a:t>
            </a:r>
            <a:r>
              <a:rPr lang="en-US" sz="1800" dirty="0"/>
              <a:t>  (Amoeba, Paramecium, Euglena); fungi like- slime molds and water molds.</a:t>
            </a:r>
          </a:p>
          <a:p>
            <a:br>
              <a:rPr lang="en-US" sz="1800" dirty="0"/>
            </a:br>
            <a:endParaRPr lang="en-US" sz="1800" dirty="0"/>
          </a:p>
          <a:p>
            <a:pPr>
              <a:buNone/>
            </a:pPr>
            <a:br>
              <a:rPr lang="en-US" sz="1800" dirty="0"/>
            </a:br>
            <a:endParaRPr lang="en-US" sz="1800" dirty="0"/>
          </a:p>
        </p:txBody>
      </p:sp>
      <p:pic>
        <p:nvPicPr>
          <p:cNvPr id="2050" name="Picture 2" descr="C:\Users\FNSCB\Desktop\647.png"/>
          <p:cNvPicPr>
            <a:picLocks noChangeAspect="1" noChangeArrowheads="1"/>
          </p:cNvPicPr>
          <p:nvPr/>
        </p:nvPicPr>
        <p:blipFill>
          <a:blip r:embed="rId3"/>
          <a:srcRect/>
          <a:stretch>
            <a:fillRect/>
          </a:stretch>
        </p:blipFill>
        <p:spPr bwMode="auto">
          <a:xfrm>
            <a:off x="0" y="2743200"/>
            <a:ext cx="7086600" cy="3276600"/>
          </a:xfrm>
          <a:prstGeom prst="rect">
            <a:avLst/>
          </a:prstGeom>
          <a:noFill/>
          <a:ln>
            <a:solidFill>
              <a:schemeClr val="bg1"/>
            </a:solidFill>
          </a:ln>
        </p:spPr>
      </p:pic>
      <p:sp>
        <p:nvSpPr>
          <p:cNvPr id="6" name="Rectangle 5"/>
          <p:cNvSpPr/>
          <p:nvPr/>
        </p:nvSpPr>
        <p:spPr>
          <a:xfrm>
            <a:off x="914400" y="3429000"/>
            <a:ext cx="1143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14400" y="3505200"/>
            <a:ext cx="1219200" cy="276999"/>
          </a:xfrm>
          <a:prstGeom prst="rect">
            <a:avLst/>
          </a:prstGeom>
          <a:noFill/>
        </p:spPr>
        <p:txBody>
          <a:bodyPr wrap="square" rtlCol="0">
            <a:spAutoFit/>
          </a:bodyPr>
          <a:lstStyle/>
          <a:p>
            <a:r>
              <a:rPr lang="en-US" sz="1200" dirty="0"/>
              <a:t>PSEUDOPODIA</a:t>
            </a:r>
          </a:p>
        </p:txBody>
      </p:sp>
      <p:pic>
        <p:nvPicPr>
          <p:cNvPr id="8"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4" cstate="print"/>
          <a:srcRect/>
          <a:stretch>
            <a:fillRect/>
          </a:stretch>
        </p:blipFill>
        <p:spPr bwMode="auto">
          <a:xfrm>
            <a:off x="6629400" y="5715000"/>
            <a:ext cx="1774825" cy="88108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Autofit/>
          </a:bodyPr>
          <a:lstStyle/>
          <a:p>
            <a:r>
              <a:rPr lang="en-US" sz="2000" dirty="0">
                <a:solidFill>
                  <a:srgbClr val="FF0000"/>
                </a:solidFill>
              </a:rPr>
              <a:t>Kingdom 3: Fungi</a:t>
            </a:r>
          </a:p>
        </p:txBody>
      </p:sp>
      <p:sp>
        <p:nvSpPr>
          <p:cNvPr id="3" name="Content Placeholder 2"/>
          <p:cNvSpPr>
            <a:spLocks noGrp="1"/>
          </p:cNvSpPr>
          <p:nvPr>
            <p:ph idx="1"/>
          </p:nvPr>
        </p:nvSpPr>
        <p:spPr>
          <a:xfrm>
            <a:off x="0" y="304800"/>
            <a:ext cx="8991600" cy="6324600"/>
          </a:xfrm>
        </p:spPr>
        <p:txBody>
          <a:bodyPr>
            <a:normAutofit/>
          </a:bodyPr>
          <a:lstStyle/>
          <a:p>
            <a:pPr>
              <a:buNone/>
            </a:pPr>
            <a:r>
              <a:rPr lang="en-US" sz="1800" dirty="0"/>
              <a:t>Following are its basic features:</a:t>
            </a:r>
          </a:p>
          <a:p>
            <a:r>
              <a:rPr lang="en-US" sz="1800" dirty="0"/>
              <a:t>Eukaryotic</a:t>
            </a:r>
          </a:p>
          <a:p>
            <a:r>
              <a:rPr lang="en-US" sz="1800" dirty="0"/>
              <a:t>Mostly </a:t>
            </a:r>
            <a:r>
              <a:rPr lang="en-US" sz="1800" dirty="0" err="1"/>
              <a:t>multicellular</a:t>
            </a:r>
            <a:r>
              <a:rPr lang="en-US" sz="1800" dirty="0"/>
              <a:t> but sometimes unicellular(yeast)</a:t>
            </a:r>
          </a:p>
          <a:p>
            <a:r>
              <a:rPr lang="en-US" sz="1800" dirty="0"/>
              <a:t>Source of food:</a:t>
            </a:r>
          </a:p>
          <a:p>
            <a:r>
              <a:rPr lang="en-US" sz="1800" b="1" dirty="0"/>
              <a:t>a)</a:t>
            </a:r>
            <a:r>
              <a:rPr lang="en-US" sz="1800" dirty="0"/>
              <a:t> Mostly </a:t>
            </a:r>
            <a:r>
              <a:rPr lang="en-US" sz="1800" b="1" dirty="0"/>
              <a:t>saprophytes</a:t>
            </a:r>
            <a:r>
              <a:rPr lang="en-US" sz="1800" dirty="0"/>
              <a:t> - these organisms use decaying material for food.</a:t>
            </a:r>
          </a:p>
          <a:p>
            <a:r>
              <a:rPr lang="en-US" sz="1800" b="1" dirty="0"/>
              <a:t>b)</a:t>
            </a:r>
            <a:r>
              <a:rPr lang="en-US" sz="1800" dirty="0"/>
              <a:t> Some </a:t>
            </a:r>
            <a:r>
              <a:rPr lang="en-US" sz="1800" b="1" dirty="0"/>
              <a:t>parasitic</a:t>
            </a:r>
            <a:r>
              <a:rPr lang="en-US" sz="1800" dirty="0"/>
              <a:t> - these organisms live inside body of other living organism to have food and can be disease causing.</a:t>
            </a:r>
          </a:p>
          <a:p>
            <a:r>
              <a:rPr lang="en-US" sz="1800" b="1" dirty="0"/>
              <a:t>c) Symbiotic relation</a:t>
            </a:r>
            <a:r>
              <a:rPr lang="en-US" sz="1800" dirty="0"/>
              <a:t> - these are relations between two organisms in which they live together for benefit of one or both. Lichens are a symbiotic relation between fungi and </a:t>
            </a:r>
            <a:r>
              <a:rPr lang="en-US" sz="1800" dirty="0" err="1"/>
              <a:t>cyanobacteria</a:t>
            </a:r>
            <a:r>
              <a:rPr lang="en-US" sz="1800" dirty="0"/>
              <a:t>. Here fungi gets food from </a:t>
            </a:r>
            <a:r>
              <a:rPr lang="en-US" sz="1800" dirty="0" err="1"/>
              <a:t>cyanobacteria</a:t>
            </a:r>
            <a:r>
              <a:rPr lang="en-US" sz="1800" dirty="0"/>
              <a:t> and in return </a:t>
            </a:r>
            <a:r>
              <a:rPr lang="en-US" sz="1800" dirty="0" err="1"/>
              <a:t>cyanobacteria</a:t>
            </a:r>
            <a:r>
              <a:rPr lang="en-US" sz="1800" dirty="0"/>
              <a:t> gets water and protection from sunlight through fungi.</a:t>
            </a:r>
          </a:p>
          <a:p>
            <a:r>
              <a:rPr lang="en-US" sz="1800" dirty="0"/>
              <a:t>Cell wall is made of chitin</a:t>
            </a:r>
          </a:p>
          <a:p>
            <a:r>
              <a:rPr lang="en-US" sz="1800" dirty="0"/>
              <a:t>Examples-mushrooms(</a:t>
            </a:r>
            <a:r>
              <a:rPr lang="en-US" sz="1800" dirty="0" err="1"/>
              <a:t>Agaricus</a:t>
            </a:r>
            <a:r>
              <a:rPr lang="en-US" sz="1800" dirty="0"/>
              <a:t>), green mold(</a:t>
            </a:r>
            <a:r>
              <a:rPr lang="en-US" sz="1800" dirty="0" err="1"/>
              <a:t>Penicillium</a:t>
            </a:r>
            <a:r>
              <a:rPr lang="en-US" sz="1800" dirty="0"/>
              <a:t>), smut(</a:t>
            </a:r>
            <a:r>
              <a:rPr lang="en-US" sz="1800" dirty="0" err="1"/>
              <a:t>Aspergilus</a:t>
            </a:r>
            <a:r>
              <a:rPr lang="en-US" sz="1800" dirty="0"/>
              <a:t>)</a:t>
            </a:r>
          </a:p>
        </p:txBody>
      </p:sp>
      <p:pic>
        <p:nvPicPr>
          <p:cNvPr id="3074" name="Picture 2" descr="C:\Users\FNSCB\Desktop\380.png"/>
          <p:cNvPicPr>
            <a:picLocks noChangeAspect="1" noChangeArrowheads="1"/>
          </p:cNvPicPr>
          <p:nvPr/>
        </p:nvPicPr>
        <p:blipFill>
          <a:blip r:embed="rId2"/>
          <a:srcRect/>
          <a:stretch>
            <a:fillRect/>
          </a:stretch>
        </p:blipFill>
        <p:spPr bwMode="auto">
          <a:xfrm>
            <a:off x="838200" y="4419600"/>
            <a:ext cx="7010400" cy="2438400"/>
          </a:xfrm>
          <a:prstGeom prst="rect">
            <a:avLst/>
          </a:prstGeom>
          <a:noFill/>
        </p:spPr>
      </p:pic>
      <p:pic>
        <p:nvPicPr>
          <p:cNvPr id="5"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7086600" y="5976911"/>
            <a:ext cx="1774825" cy="88108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533400"/>
          </a:xfrm>
        </p:spPr>
        <p:txBody>
          <a:bodyPr>
            <a:normAutofit/>
          </a:bodyPr>
          <a:lstStyle/>
          <a:p>
            <a:r>
              <a:rPr lang="en-US" sz="2000" dirty="0">
                <a:solidFill>
                  <a:srgbClr val="FF0000"/>
                </a:solidFill>
              </a:rPr>
              <a:t>Kingdom 4: </a:t>
            </a:r>
            <a:r>
              <a:rPr lang="en-US" sz="2000" dirty="0" err="1">
                <a:solidFill>
                  <a:srgbClr val="FF0000"/>
                </a:solidFill>
              </a:rPr>
              <a:t>Plantae</a:t>
            </a:r>
            <a:endParaRPr lang="en-US" sz="2000" dirty="0">
              <a:solidFill>
                <a:srgbClr val="FF0000"/>
              </a:solidFill>
            </a:endParaRPr>
          </a:p>
        </p:txBody>
      </p:sp>
      <p:sp>
        <p:nvSpPr>
          <p:cNvPr id="3" name="Content Placeholder 2"/>
          <p:cNvSpPr>
            <a:spLocks noGrp="1"/>
          </p:cNvSpPr>
          <p:nvPr>
            <p:ph idx="1"/>
          </p:nvPr>
        </p:nvSpPr>
        <p:spPr>
          <a:xfrm>
            <a:off x="228600" y="533400"/>
            <a:ext cx="8686800" cy="5592763"/>
          </a:xfrm>
        </p:spPr>
        <p:txBody>
          <a:bodyPr/>
          <a:lstStyle/>
          <a:p>
            <a:pPr>
              <a:buNone/>
            </a:pPr>
            <a:endParaRPr lang="en-US" sz="1800" dirty="0"/>
          </a:p>
          <a:p>
            <a:pPr>
              <a:buNone/>
            </a:pPr>
            <a:r>
              <a:rPr lang="en-US" sz="1800" dirty="0"/>
              <a:t>Following are its basic features:</a:t>
            </a:r>
          </a:p>
          <a:p>
            <a:r>
              <a:rPr lang="en-US" sz="1800" dirty="0"/>
              <a:t>Eukaryotic, </a:t>
            </a:r>
            <a:r>
              <a:rPr lang="en-US" sz="1800" dirty="0" err="1"/>
              <a:t>Multicellular</a:t>
            </a:r>
            <a:endParaRPr lang="en-US" sz="1800" dirty="0"/>
          </a:p>
          <a:p>
            <a:r>
              <a:rPr lang="en-US" sz="1800" dirty="0" err="1"/>
              <a:t>Autotrophs</a:t>
            </a:r>
            <a:endParaRPr lang="en-US" sz="1800" dirty="0"/>
          </a:p>
          <a:p>
            <a:r>
              <a:rPr lang="en-US" sz="1800" dirty="0"/>
              <a:t>Cell wall present</a:t>
            </a:r>
          </a:p>
          <a:p>
            <a:r>
              <a:rPr lang="en-US" sz="1800" b="1" dirty="0"/>
              <a:t>Basis of division in Kingdom </a:t>
            </a:r>
            <a:r>
              <a:rPr lang="en-US" sz="1800" b="1" dirty="0" err="1"/>
              <a:t>Plantae</a:t>
            </a:r>
            <a:endParaRPr lang="en-US" sz="1800" dirty="0"/>
          </a:p>
          <a:p>
            <a:r>
              <a:rPr lang="en-US" sz="1800" dirty="0"/>
              <a:t>1. Differentiated body parts: Body is differentiated into leaves, stems, roots, flower, etc.</a:t>
            </a:r>
          </a:p>
          <a:p>
            <a:r>
              <a:rPr lang="en-US" sz="1800" dirty="0"/>
              <a:t>2. Presence of vascular tissue: There are two types of vascular tissues present in the plants:</a:t>
            </a:r>
          </a:p>
          <a:p>
            <a:r>
              <a:rPr lang="en-US" sz="1800" dirty="0"/>
              <a:t>Xylem: helps in transport of water.</a:t>
            </a:r>
          </a:p>
          <a:p>
            <a:r>
              <a:rPr lang="en-US" sz="1800" dirty="0"/>
              <a:t>Phloem: helps in transport of food.</a:t>
            </a:r>
          </a:p>
          <a:p>
            <a:pPr>
              <a:buNone/>
            </a:pPr>
            <a:endParaRPr lang="en-US" sz="1800" dirty="0"/>
          </a:p>
          <a:p>
            <a:pPr>
              <a:buNone/>
            </a:pPr>
            <a:endParaRPr lang="en-US" dirty="0"/>
          </a:p>
        </p:txBody>
      </p:sp>
      <p:pic>
        <p:nvPicPr>
          <p:cNvPr id="4"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2" cstate="print"/>
          <a:srcRect/>
          <a:stretch>
            <a:fillRect/>
          </a:stretch>
        </p:blipFill>
        <p:spPr bwMode="auto">
          <a:xfrm>
            <a:off x="6629400" y="5715000"/>
            <a:ext cx="1774825" cy="88108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91600" cy="6553200"/>
          </a:xfrm>
        </p:spPr>
        <p:txBody>
          <a:bodyPr/>
          <a:lstStyle/>
          <a:p>
            <a:endParaRPr lang="en-US" sz="1800" dirty="0"/>
          </a:p>
          <a:p>
            <a:r>
              <a:rPr lang="en-US" sz="1800" dirty="0"/>
              <a:t>3. Reproduction through seeds or spores:</a:t>
            </a:r>
          </a:p>
          <a:p>
            <a:r>
              <a:rPr lang="en-US" sz="1800" dirty="0" err="1"/>
              <a:t>Phanerogamae</a:t>
            </a:r>
            <a:r>
              <a:rPr lang="en-US" sz="1800" dirty="0"/>
              <a:t>: Plants with seeds are called </a:t>
            </a:r>
            <a:r>
              <a:rPr lang="en-US" sz="1800" dirty="0" err="1"/>
              <a:t>phanerogamae</a:t>
            </a:r>
            <a:r>
              <a:rPr lang="en-US" sz="1800" dirty="0"/>
              <a:t>. They contains embryo with stored food and are </a:t>
            </a:r>
            <a:r>
              <a:rPr lang="en-US" sz="1800" dirty="0" err="1"/>
              <a:t>multicellular</a:t>
            </a:r>
            <a:r>
              <a:rPr lang="en-US" sz="1800" dirty="0"/>
              <a:t>.</a:t>
            </a:r>
          </a:p>
          <a:p>
            <a:r>
              <a:rPr lang="en-US" sz="1800" dirty="0" err="1"/>
              <a:t>Cryptogamae</a:t>
            </a:r>
            <a:r>
              <a:rPr lang="en-US" sz="1800" dirty="0"/>
              <a:t>: Plants with spores are called </a:t>
            </a:r>
            <a:r>
              <a:rPr lang="en-US" sz="1800" dirty="0" err="1"/>
              <a:t>cryptogamae</a:t>
            </a:r>
            <a:r>
              <a:rPr lang="en-US" sz="1800" dirty="0"/>
              <a:t>. They contains only naked embryo and are generally unicellular.</a:t>
            </a:r>
          </a:p>
          <a:p>
            <a:pPr>
              <a:buNone/>
            </a:pPr>
            <a:endParaRPr lang="en-US" sz="1800" dirty="0"/>
          </a:p>
          <a:p>
            <a:r>
              <a:rPr lang="en-US" sz="1800" dirty="0"/>
              <a:t>4. Seeds are inside the fruit or naked:</a:t>
            </a:r>
          </a:p>
          <a:p>
            <a:pPr>
              <a:buNone/>
            </a:pPr>
            <a:endParaRPr lang="en-US" sz="1800" dirty="0"/>
          </a:p>
          <a:p>
            <a:r>
              <a:rPr lang="en-US" sz="1800" dirty="0" err="1"/>
              <a:t>Angiospermae</a:t>
            </a:r>
            <a:r>
              <a:rPr lang="en-US" sz="1800" dirty="0"/>
              <a:t> - these are plants with seeds inside the fruit and bears flowers.</a:t>
            </a:r>
          </a:p>
          <a:p>
            <a:pPr>
              <a:buNone/>
            </a:pPr>
            <a:endParaRPr lang="en-US" sz="1800" dirty="0"/>
          </a:p>
          <a:p>
            <a:r>
              <a:rPr lang="en-US" sz="1800" dirty="0" err="1"/>
              <a:t>Gymnospermae</a:t>
            </a:r>
            <a:r>
              <a:rPr lang="en-US" sz="1800" dirty="0"/>
              <a:t> - these are plants with naked seeds and do not bear flowers.</a:t>
            </a:r>
          </a:p>
          <a:p>
            <a:pPr>
              <a:buNone/>
            </a:pPr>
            <a:endParaRPr lang="en-US" sz="1800" dirty="0"/>
          </a:p>
          <a:p>
            <a:r>
              <a:rPr lang="en-US" sz="1800" b="1" dirty="0"/>
              <a:t>Note -</a:t>
            </a:r>
            <a:r>
              <a:rPr lang="en-US" sz="1800" dirty="0"/>
              <a:t> If xylem and phloem are absent the plants would be small as transport of food and water will be difficult.</a:t>
            </a:r>
          </a:p>
          <a:p>
            <a:endParaRPr lang="en-US" sz="1800" dirty="0"/>
          </a:p>
          <a:p>
            <a:endParaRPr lang="en-US" dirty="0"/>
          </a:p>
        </p:txBody>
      </p:sp>
      <p:pic>
        <p:nvPicPr>
          <p:cNvPr id="4"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2" cstate="print"/>
          <a:srcRect/>
          <a:stretch>
            <a:fillRect/>
          </a:stretch>
        </p:blipFill>
        <p:spPr bwMode="auto">
          <a:xfrm>
            <a:off x="6629400" y="5715000"/>
            <a:ext cx="1774825" cy="88108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487362"/>
          </a:xfrm>
        </p:spPr>
        <p:txBody>
          <a:bodyPr>
            <a:normAutofit/>
          </a:bodyPr>
          <a:lstStyle/>
          <a:p>
            <a:r>
              <a:rPr lang="en-US" sz="2000" dirty="0">
                <a:solidFill>
                  <a:srgbClr val="FF0000"/>
                </a:solidFill>
              </a:rPr>
              <a:t>Division 1: </a:t>
            </a:r>
            <a:r>
              <a:rPr lang="en-US" sz="2000" dirty="0" err="1">
                <a:solidFill>
                  <a:srgbClr val="FF0000"/>
                </a:solidFill>
              </a:rPr>
              <a:t>Thallophta</a:t>
            </a:r>
            <a:endParaRPr lang="en-US" sz="2000" dirty="0">
              <a:solidFill>
                <a:srgbClr val="FF0000"/>
              </a:solidFill>
            </a:endParaRPr>
          </a:p>
        </p:txBody>
      </p:sp>
      <p:sp>
        <p:nvSpPr>
          <p:cNvPr id="3" name="Content Placeholder 2"/>
          <p:cNvSpPr>
            <a:spLocks noGrp="1"/>
          </p:cNvSpPr>
          <p:nvPr>
            <p:ph idx="1"/>
          </p:nvPr>
        </p:nvSpPr>
        <p:spPr>
          <a:xfrm>
            <a:off x="152400" y="762000"/>
            <a:ext cx="8991600" cy="5867400"/>
          </a:xfrm>
        </p:spPr>
        <p:txBody>
          <a:bodyPr/>
          <a:lstStyle/>
          <a:p>
            <a:pPr>
              <a:buNone/>
            </a:pPr>
            <a:r>
              <a:rPr lang="en-US" sz="1800" dirty="0"/>
              <a:t>Following are its basic features:</a:t>
            </a:r>
          </a:p>
          <a:p>
            <a:r>
              <a:rPr lang="en-US" sz="1800" dirty="0"/>
              <a:t>Basic and elementary plants with undifferentiated body parts.</a:t>
            </a:r>
          </a:p>
          <a:p>
            <a:r>
              <a:rPr lang="en-US" sz="1800" dirty="0"/>
              <a:t>Generally called algae.</a:t>
            </a:r>
          </a:p>
          <a:p>
            <a:r>
              <a:rPr lang="en-US" sz="1800" dirty="0"/>
              <a:t>No vascular tissue present.</a:t>
            </a:r>
          </a:p>
          <a:p>
            <a:r>
              <a:rPr lang="en-US" sz="1800" dirty="0"/>
              <a:t>Reproduce through spores.</a:t>
            </a:r>
          </a:p>
          <a:p>
            <a:r>
              <a:rPr lang="en-US" sz="1800" dirty="0"/>
              <a:t>Mainly found in water.</a:t>
            </a:r>
          </a:p>
          <a:p>
            <a:r>
              <a:rPr lang="en-US" sz="1800" dirty="0"/>
              <a:t>Example- </a:t>
            </a:r>
            <a:r>
              <a:rPr lang="en-US" sz="1800" dirty="0" err="1"/>
              <a:t>Ulva</a:t>
            </a:r>
            <a:r>
              <a:rPr lang="en-US" sz="1800" dirty="0"/>
              <a:t>, Spirogyra, </a:t>
            </a:r>
            <a:r>
              <a:rPr lang="en-US" sz="1800" dirty="0" err="1"/>
              <a:t>Ulothrix</a:t>
            </a:r>
            <a:r>
              <a:rPr lang="en-US" sz="1800" dirty="0"/>
              <a:t>, </a:t>
            </a:r>
            <a:r>
              <a:rPr lang="en-US" sz="1800" dirty="0" err="1"/>
              <a:t>Cladophora</a:t>
            </a:r>
            <a:r>
              <a:rPr lang="en-US" sz="1800" dirty="0"/>
              <a:t>, </a:t>
            </a:r>
            <a:r>
              <a:rPr lang="en-US" sz="1800" dirty="0" err="1"/>
              <a:t>Chara</a:t>
            </a:r>
            <a:r>
              <a:rPr lang="en-US" sz="1800" dirty="0"/>
              <a:t>.</a:t>
            </a:r>
          </a:p>
          <a:p>
            <a:pPr>
              <a:buNone/>
            </a:pPr>
            <a:endParaRPr lang="en-US" sz="1800" dirty="0"/>
          </a:p>
          <a:p>
            <a:pPr>
              <a:buNone/>
            </a:pPr>
            <a:endParaRPr lang="en-US" dirty="0"/>
          </a:p>
        </p:txBody>
      </p:sp>
      <p:pic>
        <p:nvPicPr>
          <p:cNvPr id="4098" name="Picture 2" descr="C:\Users\FNSCB\Desktop\982.png"/>
          <p:cNvPicPr>
            <a:picLocks noChangeAspect="1" noChangeArrowheads="1"/>
          </p:cNvPicPr>
          <p:nvPr/>
        </p:nvPicPr>
        <p:blipFill>
          <a:blip r:embed="rId2"/>
          <a:srcRect/>
          <a:stretch>
            <a:fillRect/>
          </a:stretch>
        </p:blipFill>
        <p:spPr bwMode="auto">
          <a:xfrm>
            <a:off x="304800" y="3200400"/>
            <a:ext cx="6177455" cy="2743200"/>
          </a:xfrm>
          <a:prstGeom prst="rect">
            <a:avLst/>
          </a:prstGeom>
          <a:noFill/>
        </p:spPr>
      </p:pic>
      <p:pic>
        <p:nvPicPr>
          <p:cNvPr id="5"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6629400" y="5715000"/>
            <a:ext cx="1774825" cy="88108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563562"/>
          </a:xfrm>
        </p:spPr>
        <p:txBody>
          <a:bodyPr>
            <a:normAutofit/>
          </a:bodyPr>
          <a:lstStyle/>
          <a:p>
            <a:r>
              <a:rPr lang="en-US" sz="2000" dirty="0">
                <a:solidFill>
                  <a:srgbClr val="FF0000"/>
                </a:solidFill>
              </a:rPr>
              <a:t>Division 2: Bryophyte</a:t>
            </a:r>
          </a:p>
        </p:txBody>
      </p:sp>
      <p:sp>
        <p:nvSpPr>
          <p:cNvPr id="3" name="Content Placeholder 2"/>
          <p:cNvSpPr>
            <a:spLocks noGrp="1"/>
          </p:cNvSpPr>
          <p:nvPr>
            <p:ph idx="1"/>
          </p:nvPr>
        </p:nvSpPr>
        <p:spPr>
          <a:xfrm>
            <a:off x="0" y="685800"/>
            <a:ext cx="8991600" cy="5440363"/>
          </a:xfrm>
        </p:spPr>
        <p:txBody>
          <a:bodyPr/>
          <a:lstStyle/>
          <a:p>
            <a:pPr>
              <a:buNone/>
            </a:pPr>
            <a:r>
              <a:rPr lang="en-US" sz="1800" dirty="0"/>
              <a:t>Following are its basic features:</a:t>
            </a:r>
          </a:p>
          <a:p>
            <a:r>
              <a:rPr lang="en-US" sz="1800" dirty="0"/>
              <a:t>Body structure differentiated but not fully developed.</a:t>
            </a:r>
          </a:p>
          <a:p>
            <a:r>
              <a:rPr lang="en-US" sz="1800" dirty="0"/>
              <a:t>No vascular tissues present.</a:t>
            </a:r>
          </a:p>
          <a:p>
            <a:r>
              <a:rPr lang="en-US" sz="1800" dirty="0"/>
              <a:t>Reproduce through spores.</a:t>
            </a:r>
          </a:p>
          <a:p>
            <a:r>
              <a:rPr lang="en-US" sz="1800" dirty="0"/>
              <a:t>Found on both land and water therefore known as </a:t>
            </a:r>
            <a:r>
              <a:rPr lang="en-US" sz="1800" b="1" dirty="0"/>
              <a:t>‘Amphibians of </a:t>
            </a:r>
            <a:r>
              <a:rPr lang="en-US" sz="1800" b="1" dirty="0" err="1"/>
              <a:t>Plantae</a:t>
            </a:r>
            <a:r>
              <a:rPr lang="en-US" sz="1800" b="1" dirty="0"/>
              <a:t> kingdom’.</a:t>
            </a:r>
            <a:endParaRPr lang="en-US" sz="1800" dirty="0"/>
          </a:p>
          <a:p>
            <a:r>
              <a:rPr lang="en-US" sz="1800" dirty="0"/>
              <a:t>Example - liverwort(</a:t>
            </a:r>
            <a:r>
              <a:rPr lang="en-US" sz="1800" dirty="0" err="1"/>
              <a:t>Marchantia</a:t>
            </a:r>
            <a:r>
              <a:rPr lang="en-US" sz="1800" dirty="0"/>
              <a:t>, </a:t>
            </a:r>
            <a:r>
              <a:rPr lang="en-US" sz="1800" dirty="0" err="1"/>
              <a:t>Riccia</a:t>
            </a:r>
            <a:r>
              <a:rPr lang="en-US" sz="1800" dirty="0"/>
              <a:t>), mosses(</a:t>
            </a:r>
            <a:r>
              <a:rPr lang="en-US" sz="1800" dirty="0" err="1"/>
              <a:t>Funaria</a:t>
            </a:r>
            <a:r>
              <a:rPr lang="en-US" sz="1800" dirty="0"/>
              <a:t>), hornwort (</a:t>
            </a:r>
            <a:r>
              <a:rPr lang="en-US" sz="1800" dirty="0" err="1"/>
              <a:t>dendrocerous</a:t>
            </a:r>
            <a:r>
              <a:rPr lang="en-US" sz="1800" dirty="0"/>
              <a:t>).</a:t>
            </a:r>
          </a:p>
          <a:p>
            <a:pPr>
              <a:buNone/>
            </a:pPr>
            <a:endParaRPr lang="en-US" dirty="0"/>
          </a:p>
        </p:txBody>
      </p:sp>
      <p:pic>
        <p:nvPicPr>
          <p:cNvPr id="5122" name="Picture 2" descr="C:\Users\FNSCB\Desktop\193.png"/>
          <p:cNvPicPr>
            <a:picLocks noChangeAspect="1" noChangeArrowheads="1"/>
          </p:cNvPicPr>
          <p:nvPr/>
        </p:nvPicPr>
        <p:blipFill>
          <a:blip r:embed="rId2"/>
          <a:srcRect/>
          <a:stretch>
            <a:fillRect/>
          </a:stretch>
        </p:blipFill>
        <p:spPr bwMode="auto">
          <a:xfrm>
            <a:off x="152400" y="2743200"/>
            <a:ext cx="6019800" cy="3657600"/>
          </a:xfrm>
          <a:prstGeom prst="rect">
            <a:avLst/>
          </a:prstGeom>
          <a:noFill/>
        </p:spPr>
      </p:pic>
      <p:pic>
        <p:nvPicPr>
          <p:cNvPr id="5"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6629400" y="5715000"/>
            <a:ext cx="1774825" cy="88108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533400"/>
          </a:xfrm>
        </p:spPr>
        <p:txBody>
          <a:bodyPr>
            <a:normAutofit/>
          </a:bodyPr>
          <a:lstStyle/>
          <a:p>
            <a:r>
              <a:rPr lang="en-US" sz="2000" dirty="0">
                <a:solidFill>
                  <a:srgbClr val="FF0000"/>
                </a:solidFill>
              </a:rPr>
              <a:t>Division 3: </a:t>
            </a:r>
            <a:r>
              <a:rPr lang="en-US" sz="2000" dirty="0" err="1">
                <a:solidFill>
                  <a:srgbClr val="FF0000"/>
                </a:solidFill>
              </a:rPr>
              <a:t>Pteridophyta</a:t>
            </a:r>
            <a:endParaRPr lang="en-US" sz="2000" dirty="0">
              <a:solidFill>
                <a:srgbClr val="FF0000"/>
              </a:solidFill>
            </a:endParaRPr>
          </a:p>
        </p:txBody>
      </p:sp>
      <p:sp>
        <p:nvSpPr>
          <p:cNvPr id="3" name="Content Placeholder 2"/>
          <p:cNvSpPr>
            <a:spLocks noGrp="1"/>
          </p:cNvSpPr>
          <p:nvPr>
            <p:ph idx="1"/>
          </p:nvPr>
        </p:nvSpPr>
        <p:spPr>
          <a:xfrm>
            <a:off x="152400" y="838200"/>
            <a:ext cx="8839200" cy="5867400"/>
          </a:xfrm>
        </p:spPr>
        <p:txBody>
          <a:bodyPr/>
          <a:lstStyle/>
          <a:p>
            <a:pPr>
              <a:buNone/>
            </a:pPr>
            <a:r>
              <a:rPr lang="en-US" sz="2000" dirty="0"/>
              <a:t>Following are its basic features:</a:t>
            </a:r>
          </a:p>
          <a:p>
            <a:r>
              <a:rPr lang="en-US" sz="2000" dirty="0"/>
              <a:t>Differentiated body structure- leaves, stems, </a:t>
            </a:r>
            <a:r>
              <a:rPr lang="en-US" sz="2000" dirty="0" err="1"/>
              <a:t>roots,etc</a:t>
            </a:r>
            <a:r>
              <a:rPr lang="en-US" sz="2000" dirty="0"/>
              <a:t>.</a:t>
            </a:r>
          </a:p>
          <a:p>
            <a:r>
              <a:rPr lang="en-US" sz="2000" dirty="0"/>
              <a:t>Vascular tissues present.</a:t>
            </a:r>
          </a:p>
          <a:p>
            <a:r>
              <a:rPr lang="en-US" sz="2000" dirty="0"/>
              <a:t>Reproduce through spores</a:t>
            </a:r>
          </a:p>
          <a:p>
            <a:r>
              <a:rPr lang="en-US" sz="2000" dirty="0"/>
              <a:t>Examples- </a:t>
            </a:r>
            <a:r>
              <a:rPr lang="en-US" sz="2000" dirty="0" err="1"/>
              <a:t>Marsilea</a:t>
            </a:r>
            <a:r>
              <a:rPr lang="en-US" sz="2000" dirty="0"/>
              <a:t>, fern, horsetails</a:t>
            </a:r>
          </a:p>
          <a:p>
            <a:pPr>
              <a:buNone/>
            </a:pPr>
            <a:endParaRPr lang="en-US" dirty="0"/>
          </a:p>
        </p:txBody>
      </p:sp>
      <p:pic>
        <p:nvPicPr>
          <p:cNvPr id="1026" name="Picture 2" descr="C:\Users\FNSCB\Desktop\814.png"/>
          <p:cNvPicPr>
            <a:picLocks noChangeAspect="1" noChangeArrowheads="1"/>
          </p:cNvPicPr>
          <p:nvPr/>
        </p:nvPicPr>
        <p:blipFill>
          <a:blip r:embed="rId2"/>
          <a:srcRect/>
          <a:stretch>
            <a:fillRect/>
          </a:stretch>
        </p:blipFill>
        <p:spPr bwMode="auto">
          <a:xfrm>
            <a:off x="685800" y="2819400"/>
            <a:ext cx="7162800" cy="3095625"/>
          </a:xfrm>
          <a:prstGeom prst="rect">
            <a:avLst/>
          </a:prstGeom>
          <a:noFill/>
        </p:spPr>
      </p:pic>
      <p:pic>
        <p:nvPicPr>
          <p:cNvPr id="5"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6629400" y="5715000"/>
            <a:ext cx="1774825" cy="88108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533400"/>
          </a:xfrm>
        </p:spPr>
        <p:txBody>
          <a:bodyPr>
            <a:normAutofit/>
          </a:bodyPr>
          <a:lstStyle/>
          <a:p>
            <a:r>
              <a:rPr lang="en-US" sz="2000" dirty="0">
                <a:solidFill>
                  <a:srgbClr val="FF0000"/>
                </a:solidFill>
              </a:rPr>
              <a:t>Division 4: Gymnosperms</a:t>
            </a:r>
          </a:p>
        </p:txBody>
      </p:sp>
      <p:sp>
        <p:nvSpPr>
          <p:cNvPr id="3" name="Content Placeholder 2"/>
          <p:cNvSpPr>
            <a:spLocks noGrp="1"/>
          </p:cNvSpPr>
          <p:nvPr>
            <p:ph idx="1"/>
          </p:nvPr>
        </p:nvSpPr>
        <p:spPr>
          <a:xfrm>
            <a:off x="0" y="838200"/>
            <a:ext cx="8991600" cy="5867400"/>
          </a:xfrm>
        </p:spPr>
        <p:txBody>
          <a:bodyPr>
            <a:normAutofit/>
          </a:bodyPr>
          <a:lstStyle/>
          <a:p>
            <a:pPr>
              <a:buNone/>
            </a:pPr>
            <a:r>
              <a:rPr lang="en-US" sz="1800" dirty="0"/>
              <a:t>Following are its basic features:</a:t>
            </a:r>
          </a:p>
          <a:p>
            <a:r>
              <a:rPr lang="en-US" sz="1800" dirty="0"/>
              <a:t>Differentiated body parts</a:t>
            </a:r>
          </a:p>
          <a:p>
            <a:r>
              <a:rPr lang="en-US" sz="1800" dirty="0"/>
              <a:t>Vascular tissues</a:t>
            </a:r>
          </a:p>
          <a:p>
            <a:r>
              <a:rPr lang="en-US" sz="1800" dirty="0"/>
              <a:t>Naked seeds without fruits or flowers</a:t>
            </a:r>
          </a:p>
          <a:p>
            <a:r>
              <a:rPr lang="en-US" sz="1800" dirty="0"/>
              <a:t>Perennial, evergreen and woody</a:t>
            </a:r>
          </a:p>
          <a:p>
            <a:r>
              <a:rPr lang="en-US" sz="1800" dirty="0"/>
              <a:t>Examples- Pines(deodar), </a:t>
            </a:r>
            <a:r>
              <a:rPr lang="en-US" sz="1800" dirty="0" err="1"/>
              <a:t>Cycus</a:t>
            </a:r>
            <a:r>
              <a:rPr lang="en-US" sz="1800" dirty="0"/>
              <a:t> , Ginkgo.</a:t>
            </a:r>
          </a:p>
          <a:p>
            <a:pPr>
              <a:buNone/>
            </a:pPr>
            <a:endParaRPr lang="en-US" sz="1800" dirty="0"/>
          </a:p>
          <a:p>
            <a:endParaRPr lang="en-US" sz="1800" dirty="0"/>
          </a:p>
        </p:txBody>
      </p:sp>
      <p:pic>
        <p:nvPicPr>
          <p:cNvPr id="2050" name="Picture 2" descr="C:\Users\FNSCB\Desktop\4852.png"/>
          <p:cNvPicPr>
            <a:picLocks noChangeAspect="1" noChangeArrowheads="1"/>
          </p:cNvPicPr>
          <p:nvPr/>
        </p:nvPicPr>
        <p:blipFill>
          <a:blip r:embed="rId2"/>
          <a:srcRect/>
          <a:stretch>
            <a:fillRect/>
          </a:stretch>
        </p:blipFill>
        <p:spPr bwMode="auto">
          <a:xfrm>
            <a:off x="228600" y="2819400"/>
            <a:ext cx="6553200" cy="3103404"/>
          </a:xfrm>
          <a:prstGeom prst="rect">
            <a:avLst/>
          </a:prstGeom>
          <a:noFill/>
        </p:spPr>
      </p:pic>
      <p:pic>
        <p:nvPicPr>
          <p:cNvPr id="5"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6629400" y="5715000"/>
            <a:ext cx="1774825" cy="88108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534400" cy="6324600"/>
          </a:xfrm>
        </p:spPr>
        <p:txBody>
          <a:bodyPr/>
          <a:lstStyle/>
          <a:p>
            <a:endParaRPr lang="en-US" sz="1800" dirty="0"/>
          </a:p>
          <a:p>
            <a:pPr>
              <a:buNone/>
            </a:pPr>
            <a:endParaRPr lang="en-US" sz="1800" dirty="0"/>
          </a:p>
          <a:p>
            <a:pPr>
              <a:buNone/>
            </a:pPr>
            <a:r>
              <a:rPr lang="en-US" sz="1800" dirty="0"/>
              <a:t>Also known as </a:t>
            </a:r>
            <a:r>
              <a:rPr lang="en-US" sz="1800" b="1" dirty="0"/>
              <a:t>Flower - bearing plants.</a:t>
            </a:r>
            <a:endParaRPr lang="en-US" sz="1800" dirty="0"/>
          </a:p>
          <a:p>
            <a:r>
              <a:rPr lang="en-US" sz="1800" dirty="0"/>
              <a:t>Later on flower becomes fruit.</a:t>
            </a:r>
          </a:p>
          <a:p>
            <a:r>
              <a:rPr lang="en-US" sz="1800" dirty="0"/>
              <a:t>Seeds are inside the fruit.</a:t>
            </a:r>
          </a:p>
          <a:p>
            <a:r>
              <a:rPr lang="en-US" sz="1800" dirty="0"/>
              <a:t>Embryos in seeds have structure called They are also called seed leaves because in many plants they emerge and become green when they germinate.</a:t>
            </a:r>
          </a:p>
          <a:p>
            <a:pPr>
              <a:buNone/>
            </a:pPr>
            <a:r>
              <a:rPr lang="en-US" sz="1800" dirty="0"/>
              <a:t>Angiosperms are further divided on the basis of number of cotyledons into two parts:</a:t>
            </a:r>
          </a:p>
          <a:p>
            <a:pPr>
              <a:buNone/>
            </a:pPr>
            <a:endParaRPr lang="en-US" dirty="0"/>
          </a:p>
        </p:txBody>
      </p:sp>
      <p:pic>
        <p:nvPicPr>
          <p:cNvPr id="4099" name="Picture 3"/>
          <p:cNvPicPr>
            <a:picLocks noChangeAspect="1" noChangeArrowheads="1"/>
          </p:cNvPicPr>
          <p:nvPr/>
        </p:nvPicPr>
        <p:blipFill>
          <a:blip r:embed="rId2"/>
          <a:srcRect/>
          <a:stretch>
            <a:fillRect/>
          </a:stretch>
        </p:blipFill>
        <p:spPr bwMode="auto">
          <a:xfrm>
            <a:off x="457200" y="3276600"/>
            <a:ext cx="5943600" cy="3005191"/>
          </a:xfrm>
          <a:prstGeom prst="rect">
            <a:avLst/>
          </a:prstGeom>
          <a:noFill/>
          <a:ln w="9525">
            <a:noFill/>
            <a:miter lim="800000"/>
            <a:headEnd/>
            <a:tailEnd/>
          </a:ln>
          <a:effectLst/>
        </p:spPr>
      </p:pic>
      <p:sp>
        <p:nvSpPr>
          <p:cNvPr id="7" name="Title 1"/>
          <p:cNvSpPr>
            <a:spLocks noGrp="1"/>
          </p:cNvSpPr>
          <p:nvPr>
            <p:ph type="title"/>
          </p:nvPr>
        </p:nvSpPr>
        <p:spPr>
          <a:xfrm>
            <a:off x="0" y="0"/>
            <a:ext cx="8686800" cy="685800"/>
          </a:xfrm>
        </p:spPr>
        <p:txBody>
          <a:bodyPr>
            <a:normAutofit/>
          </a:bodyPr>
          <a:lstStyle/>
          <a:p>
            <a:r>
              <a:rPr lang="en-US" sz="2000" dirty="0">
                <a:solidFill>
                  <a:srgbClr val="FF0000"/>
                </a:solidFill>
              </a:rPr>
              <a:t>Division 5: Angiosperms</a:t>
            </a:r>
          </a:p>
        </p:txBody>
      </p:sp>
      <p:pic>
        <p:nvPicPr>
          <p:cNvPr id="5"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6629400" y="5715000"/>
            <a:ext cx="1774825" cy="88108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srcRect/>
          <a:stretch>
            <a:fillRect/>
          </a:stretch>
        </p:blipFill>
        <p:spPr bwMode="auto">
          <a:xfrm>
            <a:off x="152400" y="0"/>
            <a:ext cx="7848600" cy="6858000"/>
          </a:xfrm>
          <a:prstGeom prst="rect">
            <a:avLst/>
          </a:prstGeom>
          <a:noFill/>
          <a:ln w="9525">
            <a:noFill/>
            <a:miter lim="800000"/>
            <a:headEnd/>
            <a:tailEnd/>
          </a:ln>
          <a:effectLst/>
        </p:spPr>
      </p:pic>
      <p:pic>
        <p:nvPicPr>
          <p:cNvPr id="3"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7086600" y="5976911"/>
            <a:ext cx="1774825" cy="88108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609600"/>
          </a:xfrm>
        </p:spPr>
        <p:txBody>
          <a:bodyPr>
            <a:normAutofit/>
          </a:bodyPr>
          <a:lstStyle/>
          <a:p>
            <a:r>
              <a:rPr lang="en-US" sz="2000" dirty="0">
                <a:solidFill>
                  <a:srgbClr val="FF0000"/>
                </a:solidFill>
              </a:rPr>
              <a:t>SYSTEM OF CLASSIFICATION</a:t>
            </a:r>
          </a:p>
        </p:txBody>
      </p:sp>
      <p:sp>
        <p:nvSpPr>
          <p:cNvPr id="3" name="Content Placeholder 2"/>
          <p:cNvSpPr>
            <a:spLocks noGrp="1"/>
          </p:cNvSpPr>
          <p:nvPr>
            <p:ph idx="1"/>
          </p:nvPr>
        </p:nvSpPr>
        <p:spPr>
          <a:xfrm>
            <a:off x="0" y="609600"/>
            <a:ext cx="8915400" cy="5791200"/>
          </a:xfrm>
        </p:spPr>
        <p:txBody>
          <a:bodyPr>
            <a:normAutofit/>
          </a:bodyPr>
          <a:lstStyle/>
          <a:p>
            <a:r>
              <a:rPr lang="en-US" sz="1800" dirty="0"/>
              <a:t>In order to make relevant groups to study the variety of life forms, we need to decide which characteristics decide more fundamental differences among organisms. This would create the main broad groups of organisms. Within these groups, smaller subgroups will be decided by less important characteristics.</a:t>
            </a:r>
          </a:p>
          <a:p>
            <a:r>
              <a:rPr lang="en-US" sz="1800" u="sng" dirty="0"/>
              <a:t>BASIS OF CLASSIFICATION-</a:t>
            </a:r>
          </a:p>
          <a:p>
            <a:pPr>
              <a:buNone/>
            </a:pPr>
            <a:r>
              <a:rPr lang="en-US" sz="1800" dirty="0"/>
              <a:t>       There are the certain features or properties used for the classification of living organisms which are known as </a:t>
            </a:r>
            <a:r>
              <a:rPr lang="en-US" sz="1800" b="1" dirty="0"/>
              <a:t>characteristics</a:t>
            </a:r>
            <a:r>
              <a:rPr lang="en-US" sz="1800" dirty="0"/>
              <a:t>.</a:t>
            </a:r>
          </a:p>
          <a:p>
            <a:pPr>
              <a:buNone/>
            </a:pPr>
            <a:r>
              <a:rPr lang="en-US" sz="1800" dirty="0"/>
              <a:t>       Organisms with same characteristics are placed in same groups.</a:t>
            </a:r>
          </a:p>
          <a:p>
            <a:r>
              <a:rPr lang="en-US" sz="1800" u="sng" dirty="0"/>
              <a:t> </a:t>
            </a:r>
            <a:r>
              <a:rPr lang="en-US" sz="1800" b="1" dirty="0"/>
              <a:t>Importance of classification:</a:t>
            </a:r>
            <a:endParaRPr lang="en-US" sz="1800" dirty="0"/>
          </a:p>
          <a:p>
            <a:r>
              <a:rPr lang="en-US" sz="1800" dirty="0"/>
              <a:t>It makes the study of wide variety of organisms easy and in systematic manner.</a:t>
            </a:r>
          </a:p>
          <a:p>
            <a:r>
              <a:rPr lang="en-US" sz="1800" dirty="0"/>
              <a:t>It helps to understand how the different organisms have evolved with time.</a:t>
            </a:r>
          </a:p>
          <a:p>
            <a:r>
              <a:rPr lang="en-US" sz="1800" dirty="0"/>
              <a:t>It helps to understand the inter-relationships among different groups of organisms.</a:t>
            </a:r>
          </a:p>
          <a:p>
            <a:r>
              <a:rPr lang="en-US" sz="1800" dirty="0"/>
              <a:t>It forms a base for the study of other biological sciences, like biogeography.</a:t>
            </a:r>
          </a:p>
          <a:p>
            <a:pPr>
              <a:buNone/>
            </a:pPr>
            <a:endParaRPr lang="en-US" sz="1800" dirty="0"/>
          </a:p>
        </p:txBody>
      </p:sp>
      <p:pic>
        <p:nvPicPr>
          <p:cNvPr id="4"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2" cstate="print"/>
          <a:srcRect/>
          <a:stretch>
            <a:fillRect/>
          </a:stretch>
        </p:blipFill>
        <p:spPr bwMode="auto">
          <a:xfrm>
            <a:off x="7010400" y="4800600"/>
            <a:ext cx="1774825" cy="88108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487362"/>
          </a:xfrm>
        </p:spPr>
        <p:txBody>
          <a:bodyPr>
            <a:normAutofit/>
          </a:bodyPr>
          <a:lstStyle/>
          <a:p>
            <a:r>
              <a:rPr lang="en-US" sz="2000" dirty="0">
                <a:solidFill>
                  <a:srgbClr val="FF0000"/>
                </a:solidFill>
              </a:rPr>
              <a:t>Kingdom 5: </a:t>
            </a:r>
            <a:r>
              <a:rPr lang="en-US" sz="2000" dirty="0" err="1">
                <a:solidFill>
                  <a:srgbClr val="FF0000"/>
                </a:solidFill>
              </a:rPr>
              <a:t>Animalia</a:t>
            </a:r>
            <a:endParaRPr lang="en-US" sz="2000"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a:bodyPr>
          <a:lstStyle/>
          <a:p>
            <a:pPr>
              <a:buNone/>
            </a:pPr>
            <a:r>
              <a:rPr lang="en-US" sz="1800" dirty="0"/>
              <a:t>Basis of classification of </a:t>
            </a:r>
            <a:r>
              <a:rPr lang="en-US" sz="1800" dirty="0" err="1"/>
              <a:t>Animalia</a:t>
            </a:r>
            <a:r>
              <a:rPr lang="en-US" sz="1800" dirty="0"/>
              <a:t> kingdom:</a:t>
            </a:r>
          </a:p>
          <a:p>
            <a:r>
              <a:rPr lang="en-US" sz="1800" b="1" dirty="0"/>
              <a:t>1. Symmetry:</a:t>
            </a:r>
            <a:endParaRPr lang="en-US" sz="1800" dirty="0"/>
          </a:p>
          <a:p>
            <a:r>
              <a:rPr lang="en-US" sz="1800" b="1" dirty="0" err="1"/>
              <a:t>i</a:t>
            </a:r>
            <a:r>
              <a:rPr lang="en-US" sz="1800" b="1" dirty="0"/>
              <a:t>)</a:t>
            </a:r>
            <a:r>
              <a:rPr lang="en-US" sz="1800" dirty="0"/>
              <a:t> Bilateral symmetry: it is when an organism can be divided into right and left halves, identical but mirror images, by a single vertical plane.</a:t>
            </a:r>
          </a:p>
          <a:p>
            <a:r>
              <a:rPr lang="en-US" sz="1800" b="1" dirty="0"/>
              <a:t>ii)</a:t>
            </a:r>
            <a:r>
              <a:rPr lang="en-US" sz="1800" dirty="0"/>
              <a:t> Radial symmetry: it is when an organism is equally spaced around a central point, like spokes on a bicycle wheel.</a:t>
            </a:r>
          </a:p>
          <a:p>
            <a:r>
              <a:rPr lang="en-US" sz="1800" b="1" dirty="0"/>
              <a:t>2.</a:t>
            </a:r>
            <a:r>
              <a:rPr lang="en-US" sz="1800" dirty="0"/>
              <a:t> </a:t>
            </a:r>
            <a:r>
              <a:rPr lang="en-US" sz="1800" b="1" dirty="0"/>
              <a:t>Germ layers : </a:t>
            </a:r>
            <a:r>
              <a:rPr lang="en-US" sz="1800" dirty="0"/>
              <a:t>in embryonic stages there are different layers of cells called germ cells. The three different types of germ cells are -</a:t>
            </a:r>
          </a:p>
          <a:p>
            <a:r>
              <a:rPr lang="en-US" sz="1800" dirty="0"/>
              <a:t>Ectoderm – It is the outermost layer which forms nail, hair, epidermis, etc.</a:t>
            </a:r>
          </a:p>
          <a:p>
            <a:r>
              <a:rPr lang="en-US" sz="1800" dirty="0"/>
              <a:t>Endoderm - It is the innermost layer which forms stomach, colon, urinary bladder, etc.</a:t>
            </a:r>
          </a:p>
          <a:p>
            <a:r>
              <a:rPr lang="en-US" sz="1800" dirty="0"/>
              <a:t>Mesoderm – It is the middle layer between ectoderm and endoderm which forms bones, cartilage, etc.</a:t>
            </a:r>
          </a:p>
          <a:p>
            <a:r>
              <a:rPr lang="en-US" sz="1800" dirty="0"/>
              <a:t>So, according to the number of germ layers present in embryonic stage, animal could be:</a:t>
            </a:r>
          </a:p>
          <a:p>
            <a:r>
              <a:rPr lang="en-US" sz="1800" dirty="0" err="1"/>
              <a:t>i</a:t>
            </a:r>
            <a:r>
              <a:rPr lang="en-US" sz="1800" dirty="0"/>
              <a:t>)  </a:t>
            </a:r>
            <a:r>
              <a:rPr lang="en-US" sz="1800" dirty="0" err="1"/>
              <a:t>Diploblastic</a:t>
            </a:r>
            <a:r>
              <a:rPr lang="en-US" sz="1800" dirty="0"/>
              <a:t> - organisms which derived from two embryonic germ layers (</a:t>
            </a:r>
            <a:r>
              <a:rPr lang="en-US" sz="1800" dirty="0" err="1"/>
              <a:t>ecto</a:t>
            </a:r>
            <a:r>
              <a:rPr lang="en-US" sz="1800" dirty="0"/>
              <a:t> and </a:t>
            </a:r>
            <a:r>
              <a:rPr lang="en-US" sz="1800" dirty="0" err="1"/>
              <a:t>endo</a:t>
            </a:r>
            <a:r>
              <a:rPr lang="en-US" sz="1800" dirty="0"/>
              <a:t>).</a:t>
            </a:r>
          </a:p>
          <a:p>
            <a:r>
              <a:rPr lang="en-US" sz="1800" dirty="0"/>
              <a:t>ii) </a:t>
            </a:r>
            <a:r>
              <a:rPr lang="en-US" sz="1800" dirty="0" err="1"/>
              <a:t>Triploblastic</a:t>
            </a:r>
            <a:r>
              <a:rPr lang="en-US" sz="1800" dirty="0"/>
              <a:t> - organisms which derived from all the three embryonic germ layers.</a:t>
            </a:r>
          </a:p>
          <a:p>
            <a:endParaRPr lang="en-US" sz="1800" dirty="0"/>
          </a:p>
          <a:p>
            <a:pPr>
              <a:buNone/>
            </a:pPr>
            <a:endParaRPr lang="en-US" sz="1800" dirty="0"/>
          </a:p>
        </p:txBody>
      </p:sp>
      <p:pic>
        <p:nvPicPr>
          <p:cNvPr id="4"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2" cstate="print"/>
          <a:srcRect/>
          <a:stretch>
            <a:fillRect/>
          </a:stretch>
        </p:blipFill>
        <p:spPr bwMode="auto">
          <a:xfrm>
            <a:off x="6629400" y="5715000"/>
            <a:ext cx="1774825" cy="88108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553200"/>
          </a:xfrm>
        </p:spPr>
        <p:txBody>
          <a:bodyPr>
            <a:normAutofit/>
          </a:bodyPr>
          <a:lstStyle/>
          <a:p>
            <a:endParaRPr lang="en-US" sz="1800" b="1" dirty="0"/>
          </a:p>
          <a:p>
            <a:pPr>
              <a:buNone/>
            </a:pPr>
            <a:r>
              <a:rPr lang="en-US" sz="1800" b="1" dirty="0"/>
              <a:t>3.</a:t>
            </a:r>
            <a:r>
              <a:rPr lang="en-US" sz="1800" dirty="0"/>
              <a:t> </a:t>
            </a:r>
            <a:r>
              <a:rPr lang="en-US" sz="1800" b="1" dirty="0" err="1"/>
              <a:t>Coelom</a:t>
            </a:r>
            <a:r>
              <a:rPr lang="en-US" sz="1800" b="1" dirty="0"/>
              <a:t>:</a:t>
            </a:r>
            <a:r>
              <a:rPr lang="en-US" sz="1800" dirty="0"/>
              <a:t> Body cavity or </a:t>
            </a:r>
            <a:r>
              <a:rPr lang="en-US" sz="1800" dirty="0" err="1"/>
              <a:t>coelom</a:t>
            </a:r>
            <a:r>
              <a:rPr lang="en-US" sz="1800" dirty="0"/>
              <a:t> is important for proper functioning of various organs. For example, heart which has to contract and expand needs some cavity or empty space, which is provided by the </a:t>
            </a:r>
            <a:r>
              <a:rPr lang="en-US" sz="1800" dirty="0" err="1"/>
              <a:t>coelom</a:t>
            </a:r>
            <a:r>
              <a:rPr lang="en-US" sz="1800" dirty="0"/>
              <a:t>.</a:t>
            </a:r>
          </a:p>
          <a:p>
            <a:r>
              <a:rPr lang="en-US" sz="1800" dirty="0"/>
              <a:t>On the basis of presence or absence of </a:t>
            </a:r>
            <a:r>
              <a:rPr lang="en-US" sz="1800" dirty="0" err="1"/>
              <a:t>coelom</a:t>
            </a:r>
            <a:r>
              <a:rPr lang="en-US" sz="1800" dirty="0"/>
              <a:t>, organisms are divided into:</a:t>
            </a:r>
          </a:p>
          <a:p>
            <a:r>
              <a:rPr lang="en-US" sz="1800" b="1" dirty="0" err="1"/>
              <a:t>i</a:t>
            </a:r>
            <a:r>
              <a:rPr lang="en-US" sz="1800" b="1" dirty="0"/>
              <a:t>) </a:t>
            </a:r>
            <a:r>
              <a:rPr lang="en-US" sz="1800" b="1" dirty="0" err="1"/>
              <a:t>Acoelomates</a:t>
            </a:r>
            <a:r>
              <a:rPr lang="en-US" sz="1800" b="1" dirty="0"/>
              <a:t> -</a:t>
            </a:r>
            <a:r>
              <a:rPr lang="en-US" sz="1800" dirty="0"/>
              <a:t> these are the simple organisms having no body cavity.</a:t>
            </a:r>
          </a:p>
          <a:p>
            <a:r>
              <a:rPr lang="en-US" sz="1800" b="1" dirty="0"/>
              <a:t>ii) </a:t>
            </a:r>
            <a:r>
              <a:rPr lang="en-US" sz="1800" b="1" dirty="0" err="1"/>
              <a:t>Coelomates</a:t>
            </a:r>
            <a:r>
              <a:rPr lang="en-US" sz="1800" b="1" dirty="0"/>
              <a:t> -</a:t>
            </a:r>
            <a:r>
              <a:rPr lang="en-US" sz="1800" dirty="0"/>
              <a:t> these are complex organisms having true cavity lined by mesoderm from all sides. These are further sub- divided into </a:t>
            </a:r>
            <a:r>
              <a:rPr lang="en-US" sz="1800" b="1" dirty="0" err="1"/>
              <a:t>schizocoelomates</a:t>
            </a:r>
            <a:r>
              <a:rPr lang="en-US" sz="1800" b="1" dirty="0"/>
              <a:t> or </a:t>
            </a:r>
            <a:r>
              <a:rPr lang="en-US" sz="1800" b="1" dirty="0" err="1"/>
              <a:t>protostomes</a:t>
            </a:r>
            <a:r>
              <a:rPr lang="en-US" sz="1800" b="1" dirty="0"/>
              <a:t> </a:t>
            </a:r>
            <a:r>
              <a:rPr lang="en-US" sz="1800" dirty="0"/>
              <a:t>(</a:t>
            </a:r>
            <a:r>
              <a:rPr lang="en-US" sz="1800" dirty="0" err="1"/>
              <a:t>coelom</a:t>
            </a:r>
            <a:r>
              <a:rPr lang="en-US" sz="1800" dirty="0"/>
              <a:t> formed due to splitting of mesoderm) and </a:t>
            </a:r>
            <a:r>
              <a:rPr lang="en-US" sz="1800" b="1" dirty="0" err="1"/>
              <a:t>enterocoelomates</a:t>
            </a:r>
            <a:r>
              <a:rPr lang="en-US" sz="1800" b="1" dirty="0"/>
              <a:t> or </a:t>
            </a:r>
            <a:r>
              <a:rPr lang="en-US" sz="1800" b="1" dirty="0" err="1"/>
              <a:t>deuterostomes</a:t>
            </a:r>
            <a:r>
              <a:rPr lang="en-US" sz="1800" dirty="0"/>
              <a:t>( </a:t>
            </a:r>
            <a:r>
              <a:rPr lang="en-US" sz="1800" dirty="0" err="1"/>
              <a:t>coelom</a:t>
            </a:r>
            <a:r>
              <a:rPr lang="en-US" sz="1800" dirty="0"/>
              <a:t> formed from pouches pinched off from endoderm)</a:t>
            </a:r>
          </a:p>
          <a:p>
            <a:r>
              <a:rPr lang="en-US" sz="1800" b="1" dirty="0"/>
              <a:t>iii) Pseudo </a:t>
            </a:r>
            <a:r>
              <a:rPr lang="en-US" sz="1800" b="1" dirty="0" err="1"/>
              <a:t>coelomate</a:t>
            </a:r>
            <a:r>
              <a:rPr lang="en-US" sz="1800" b="1" dirty="0"/>
              <a:t> -</a:t>
            </a:r>
            <a:r>
              <a:rPr lang="en-US" sz="1800" dirty="0"/>
              <a:t> these are organisms having false </a:t>
            </a:r>
            <a:r>
              <a:rPr lang="en-US" sz="1800" dirty="0" err="1"/>
              <a:t>coelom</a:t>
            </a:r>
            <a:r>
              <a:rPr lang="en-US" sz="1800" dirty="0"/>
              <a:t>. They have pouches of mesoderm scattered between endoderm and ectoderm.</a:t>
            </a:r>
          </a:p>
          <a:p>
            <a:r>
              <a:rPr lang="en-US" sz="1800" b="1" dirty="0"/>
              <a:t>4.</a:t>
            </a:r>
            <a:r>
              <a:rPr lang="en-US" sz="1800" dirty="0"/>
              <a:t> </a:t>
            </a:r>
            <a:r>
              <a:rPr lang="en-US" sz="1800" b="1" dirty="0"/>
              <a:t>Notochord:</a:t>
            </a:r>
            <a:r>
              <a:rPr lang="en-US" sz="1800" dirty="0"/>
              <a:t> it is a long rod like structure, which runs along the body between nervous tissues and gut and provides place for muscle to attach for ease of movement.</a:t>
            </a:r>
          </a:p>
          <a:p>
            <a:r>
              <a:rPr lang="en-US" sz="1800" dirty="0"/>
              <a:t>Organisms could be:</a:t>
            </a:r>
          </a:p>
          <a:p>
            <a:r>
              <a:rPr lang="en-US" sz="1800" dirty="0"/>
              <a:t>Without notochord</a:t>
            </a:r>
          </a:p>
          <a:p>
            <a:r>
              <a:rPr lang="en-US" sz="1800" dirty="0"/>
              <a:t>With Notochord</a:t>
            </a:r>
          </a:p>
          <a:p>
            <a:r>
              <a:rPr lang="en-US" sz="1800" dirty="0"/>
              <a:t>With Notochord in initial embryonic stages and vertebral column in adult phase.</a:t>
            </a:r>
          </a:p>
          <a:p>
            <a:pPr>
              <a:buNone/>
            </a:pPr>
            <a:endParaRPr lang="en-US" sz="1800" dirty="0"/>
          </a:p>
        </p:txBody>
      </p:sp>
      <p:pic>
        <p:nvPicPr>
          <p:cNvPr id="4"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2" cstate="print"/>
          <a:srcRect/>
          <a:stretch>
            <a:fillRect/>
          </a:stretch>
        </p:blipFill>
        <p:spPr bwMode="auto">
          <a:xfrm>
            <a:off x="6629400" y="5715000"/>
            <a:ext cx="1774825" cy="88108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200"/>
          </a:xfrm>
        </p:spPr>
        <p:txBody>
          <a:bodyPr>
            <a:normAutofit/>
          </a:bodyPr>
          <a:lstStyle/>
          <a:p>
            <a:r>
              <a:rPr lang="en-US" sz="2000" dirty="0">
                <a:solidFill>
                  <a:srgbClr val="FF0000"/>
                </a:solidFill>
              </a:rPr>
              <a:t>Phylum 1: </a:t>
            </a:r>
            <a:r>
              <a:rPr lang="en-US" sz="2000" dirty="0" err="1">
                <a:solidFill>
                  <a:srgbClr val="FF0000"/>
                </a:solidFill>
              </a:rPr>
              <a:t>Porifera</a:t>
            </a:r>
            <a:r>
              <a:rPr lang="en-US" sz="2000" dirty="0">
                <a:solidFill>
                  <a:srgbClr val="FF0000"/>
                </a:solidFill>
              </a:rPr>
              <a:t> or sponges</a:t>
            </a:r>
          </a:p>
        </p:txBody>
      </p:sp>
      <p:sp>
        <p:nvSpPr>
          <p:cNvPr id="3" name="Content Placeholder 2"/>
          <p:cNvSpPr>
            <a:spLocks noGrp="1"/>
          </p:cNvSpPr>
          <p:nvPr>
            <p:ph idx="1"/>
          </p:nvPr>
        </p:nvSpPr>
        <p:spPr>
          <a:xfrm>
            <a:off x="152400" y="457200"/>
            <a:ext cx="8763000" cy="5668963"/>
          </a:xfrm>
        </p:spPr>
        <p:txBody>
          <a:bodyPr/>
          <a:lstStyle/>
          <a:p>
            <a:pPr>
              <a:buNone/>
            </a:pPr>
            <a:r>
              <a:rPr lang="en-US" sz="1800" dirty="0"/>
              <a:t>Following are its basic features:</a:t>
            </a:r>
          </a:p>
          <a:p>
            <a:r>
              <a:rPr lang="en-US" sz="1800" dirty="0"/>
              <a:t>Cellular level of organization.</a:t>
            </a:r>
          </a:p>
          <a:p>
            <a:r>
              <a:rPr lang="en-US" sz="1800" dirty="0"/>
              <a:t>Non motile animals.</a:t>
            </a:r>
          </a:p>
          <a:p>
            <a:r>
              <a:rPr lang="en-US" sz="1800" dirty="0"/>
              <a:t>Holes on body which led to a canal system for circulation of water and food.</a:t>
            </a:r>
          </a:p>
          <a:p>
            <a:r>
              <a:rPr lang="en-US" sz="1800" dirty="0"/>
              <a:t>Hard outside layer called as skeletons.</a:t>
            </a:r>
          </a:p>
          <a:p>
            <a:r>
              <a:rPr lang="en-US" sz="1800" dirty="0"/>
              <a:t>Examples – </a:t>
            </a:r>
            <a:r>
              <a:rPr lang="en-US" sz="1800" dirty="0" err="1"/>
              <a:t>Sycon</a:t>
            </a:r>
            <a:r>
              <a:rPr lang="en-US" sz="1800" dirty="0"/>
              <a:t> ,  </a:t>
            </a:r>
            <a:r>
              <a:rPr lang="en-US" sz="1800" dirty="0" err="1"/>
              <a:t>Spongilla</a:t>
            </a:r>
            <a:r>
              <a:rPr lang="en-US" sz="1800" dirty="0"/>
              <a:t> ,  </a:t>
            </a:r>
            <a:r>
              <a:rPr lang="en-US" sz="1800" dirty="0" err="1"/>
              <a:t>Euplectelia</a:t>
            </a:r>
            <a:r>
              <a:rPr lang="en-US" sz="1800" dirty="0"/>
              <a:t> .</a:t>
            </a:r>
          </a:p>
          <a:p>
            <a:pPr>
              <a:buNone/>
            </a:pPr>
            <a:endParaRPr lang="en-US" sz="1800" dirty="0"/>
          </a:p>
          <a:p>
            <a:endParaRPr lang="en-US" dirty="0"/>
          </a:p>
        </p:txBody>
      </p:sp>
      <p:pic>
        <p:nvPicPr>
          <p:cNvPr id="5122" name="Picture 2" descr="C:\Users\FNSCB\Desktop\7141.png"/>
          <p:cNvPicPr>
            <a:picLocks noChangeAspect="1" noChangeArrowheads="1"/>
          </p:cNvPicPr>
          <p:nvPr/>
        </p:nvPicPr>
        <p:blipFill>
          <a:blip r:embed="rId2"/>
          <a:srcRect/>
          <a:stretch>
            <a:fillRect/>
          </a:stretch>
        </p:blipFill>
        <p:spPr bwMode="auto">
          <a:xfrm>
            <a:off x="533400" y="2743200"/>
            <a:ext cx="7391400" cy="3276600"/>
          </a:xfrm>
          <a:prstGeom prst="rect">
            <a:avLst/>
          </a:prstGeom>
          <a:noFill/>
        </p:spPr>
      </p:pic>
      <p:pic>
        <p:nvPicPr>
          <p:cNvPr id="5"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6781800" y="5715000"/>
            <a:ext cx="1774825" cy="88108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a:bodyPr>
          <a:lstStyle/>
          <a:p>
            <a:r>
              <a:rPr lang="en-US" sz="2000" dirty="0">
                <a:solidFill>
                  <a:srgbClr val="FF0000"/>
                </a:solidFill>
              </a:rPr>
              <a:t>Phylum 2: </a:t>
            </a:r>
            <a:r>
              <a:rPr lang="en-US" sz="2000" dirty="0" err="1">
                <a:solidFill>
                  <a:srgbClr val="FF0000"/>
                </a:solidFill>
              </a:rPr>
              <a:t>Coelenterata</a:t>
            </a:r>
            <a:endParaRPr lang="en-US" sz="2000" dirty="0">
              <a:solidFill>
                <a:srgbClr val="FF0000"/>
              </a:solidFill>
            </a:endParaRPr>
          </a:p>
        </p:txBody>
      </p:sp>
      <p:sp>
        <p:nvSpPr>
          <p:cNvPr id="3" name="Content Placeholder 2"/>
          <p:cNvSpPr>
            <a:spLocks noGrp="1"/>
          </p:cNvSpPr>
          <p:nvPr>
            <p:ph idx="1"/>
          </p:nvPr>
        </p:nvSpPr>
        <p:spPr>
          <a:xfrm>
            <a:off x="304800" y="457200"/>
            <a:ext cx="8610600" cy="5668963"/>
          </a:xfrm>
        </p:spPr>
        <p:txBody>
          <a:bodyPr/>
          <a:lstStyle/>
          <a:p>
            <a:pPr>
              <a:buNone/>
            </a:pPr>
            <a:r>
              <a:rPr lang="en-US" sz="1800" dirty="0"/>
              <a:t>Following are its basic features:</a:t>
            </a:r>
          </a:p>
          <a:p>
            <a:r>
              <a:rPr lang="en-US" sz="1800" dirty="0"/>
              <a:t>Tissue level of organization</a:t>
            </a:r>
          </a:p>
          <a:p>
            <a:r>
              <a:rPr lang="en-US" sz="1800" dirty="0"/>
              <a:t>No </a:t>
            </a:r>
            <a:r>
              <a:rPr lang="en-US" sz="1800" dirty="0" err="1"/>
              <a:t>coelom</a:t>
            </a:r>
            <a:endParaRPr lang="en-US" sz="1800" dirty="0"/>
          </a:p>
          <a:p>
            <a:r>
              <a:rPr lang="en-US" sz="1800" dirty="0"/>
              <a:t>Radial symmetry, </a:t>
            </a:r>
            <a:r>
              <a:rPr lang="en-US" sz="1800" dirty="0" err="1"/>
              <a:t>Diploblastics</a:t>
            </a:r>
            <a:endParaRPr lang="en-US" sz="1800" dirty="0"/>
          </a:p>
          <a:p>
            <a:r>
              <a:rPr lang="en-US" sz="1800" dirty="0"/>
              <a:t>Hollow gut</a:t>
            </a:r>
          </a:p>
          <a:p>
            <a:r>
              <a:rPr lang="en-US" sz="1800" dirty="0"/>
              <a:t>Can move from one place to another.</a:t>
            </a:r>
          </a:p>
          <a:p>
            <a:r>
              <a:rPr lang="en-US" sz="1800" dirty="0"/>
              <a:t>Examples: hydra, sea anemone, jelly fish( solitary) ; corals (colonies)</a:t>
            </a:r>
          </a:p>
          <a:p>
            <a:pPr>
              <a:buNone/>
            </a:pPr>
            <a:endParaRPr lang="en-US" sz="1800" dirty="0"/>
          </a:p>
          <a:p>
            <a:pPr>
              <a:buNone/>
            </a:pPr>
            <a:br>
              <a:rPr lang="en-US" dirty="0"/>
            </a:br>
            <a:endParaRPr lang="en-US" dirty="0"/>
          </a:p>
        </p:txBody>
      </p:sp>
      <p:pic>
        <p:nvPicPr>
          <p:cNvPr id="6146" name="Picture 2" descr="C:\Users\FNSCB\Desktop\954.png"/>
          <p:cNvPicPr>
            <a:picLocks noChangeAspect="1" noChangeArrowheads="1"/>
          </p:cNvPicPr>
          <p:nvPr/>
        </p:nvPicPr>
        <p:blipFill>
          <a:blip r:embed="rId2"/>
          <a:srcRect/>
          <a:stretch>
            <a:fillRect/>
          </a:stretch>
        </p:blipFill>
        <p:spPr bwMode="auto">
          <a:xfrm>
            <a:off x="609600" y="2895600"/>
            <a:ext cx="7391400" cy="3048000"/>
          </a:xfrm>
          <a:prstGeom prst="rect">
            <a:avLst/>
          </a:prstGeom>
          <a:noFill/>
        </p:spPr>
      </p:pic>
      <p:pic>
        <p:nvPicPr>
          <p:cNvPr id="5"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6934200" y="5791200"/>
            <a:ext cx="1774825" cy="88108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639762"/>
          </a:xfrm>
        </p:spPr>
        <p:txBody>
          <a:bodyPr>
            <a:normAutofit/>
          </a:bodyPr>
          <a:lstStyle/>
          <a:p>
            <a:r>
              <a:rPr lang="en-US" sz="2000" dirty="0">
                <a:solidFill>
                  <a:srgbClr val="FF0000"/>
                </a:solidFill>
              </a:rPr>
              <a:t>Phylum 3: Ctenophores</a:t>
            </a:r>
          </a:p>
        </p:txBody>
      </p:sp>
      <p:sp>
        <p:nvSpPr>
          <p:cNvPr id="3" name="Content Placeholder 2"/>
          <p:cNvSpPr>
            <a:spLocks noGrp="1"/>
          </p:cNvSpPr>
          <p:nvPr>
            <p:ph idx="1"/>
          </p:nvPr>
        </p:nvSpPr>
        <p:spPr>
          <a:xfrm>
            <a:off x="0" y="762000"/>
            <a:ext cx="8991600" cy="5943600"/>
          </a:xfrm>
        </p:spPr>
        <p:txBody>
          <a:bodyPr/>
          <a:lstStyle/>
          <a:p>
            <a:pPr>
              <a:buNone/>
            </a:pPr>
            <a:r>
              <a:rPr lang="en-US" sz="1800" dirty="0"/>
              <a:t>Following are its basic features:</a:t>
            </a:r>
          </a:p>
          <a:p>
            <a:r>
              <a:rPr lang="en-US" sz="1800" dirty="0"/>
              <a:t>Tissue level of organization</a:t>
            </a:r>
          </a:p>
          <a:p>
            <a:r>
              <a:rPr lang="en-US" sz="1800" dirty="0"/>
              <a:t>No </a:t>
            </a:r>
            <a:r>
              <a:rPr lang="en-US" sz="1800" dirty="0" err="1"/>
              <a:t>coelom</a:t>
            </a:r>
            <a:r>
              <a:rPr lang="en-US" sz="1800" dirty="0"/>
              <a:t> present</a:t>
            </a:r>
          </a:p>
          <a:p>
            <a:r>
              <a:rPr lang="en-US" sz="1800" dirty="0"/>
              <a:t>Radial symmetry, </a:t>
            </a:r>
            <a:r>
              <a:rPr lang="en-US" sz="1800" dirty="0" err="1"/>
              <a:t>Diploblastic</a:t>
            </a:r>
            <a:endParaRPr lang="en-US" sz="1800" dirty="0"/>
          </a:p>
          <a:p>
            <a:r>
              <a:rPr lang="en-US" sz="1800" dirty="0"/>
              <a:t>Have Comb plates for locomotion</a:t>
            </a:r>
          </a:p>
          <a:p>
            <a:r>
              <a:rPr lang="en-US" sz="1800" dirty="0"/>
              <a:t>Aquatic</a:t>
            </a:r>
          </a:p>
          <a:p>
            <a:r>
              <a:rPr lang="en-US" sz="1800" dirty="0"/>
              <a:t>Examples- </a:t>
            </a:r>
            <a:r>
              <a:rPr lang="en-US" sz="1800" dirty="0" err="1"/>
              <a:t>Pleurobrachia</a:t>
            </a:r>
            <a:endParaRPr lang="en-US" sz="1800" dirty="0"/>
          </a:p>
          <a:p>
            <a:pPr>
              <a:buNone/>
            </a:pPr>
            <a:endParaRPr lang="en-US" sz="1800" dirty="0"/>
          </a:p>
          <a:p>
            <a:pPr>
              <a:buNone/>
            </a:pPr>
            <a:r>
              <a:rPr lang="en-US" sz="1800" dirty="0"/>
              <a:t> </a:t>
            </a:r>
          </a:p>
          <a:p>
            <a:pPr>
              <a:buNone/>
            </a:pPr>
            <a:endParaRPr lang="en-US" sz="1800" dirty="0"/>
          </a:p>
        </p:txBody>
      </p:sp>
      <p:pic>
        <p:nvPicPr>
          <p:cNvPr id="7170" name="Picture 2" descr="C:\Users\FNSCB\Desktop\7441.png"/>
          <p:cNvPicPr>
            <a:picLocks noChangeAspect="1" noChangeArrowheads="1"/>
          </p:cNvPicPr>
          <p:nvPr/>
        </p:nvPicPr>
        <p:blipFill>
          <a:blip r:embed="rId2"/>
          <a:srcRect/>
          <a:stretch>
            <a:fillRect/>
          </a:stretch>
        </p:blipFill>
        <p:spPr bwMode="auto">
          <a:xfrm>
            <a:off x="1600200" y="3352800"/>
            <a:ext cx="4953000" cy="2724150"/>
          </a:xfrm>
          <a:prstGeom prst="rect">
            <a:avLst/>
          </a:prstGeom>
          <a:noFill/>
        </p:spPr>
      </p:pic>
      <p:pic>
        <p:nvPicPr>
          <p:cNvPr id="5"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6629400" y="5715000"/>
            <a:ext cx="1774825" cy="88108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09600"/>
          </a:xfrm>
        </p:spPr>
        <p:txBody>
          <a:bodyPr>
            <a:normAutofit/>
          </a:bodyPr>
          <a:lstStyle/>
          <a:p>
            <a:r>
              <a:rPr lang="en-US" sz="2000" dirty="0">
                <a:solidFill>
                  <a:srgbClr val="FF0000"/>
                </a:solidFill>
              </a:rPr>
              <a:t>Phylum 4: </a:t>
            </a:r>
            <a:r>
              <a:rPr lang="en-US" sz="2000" dirty="0" err="1">
                <a:solidFill>
                  <a:srgbClr val="FF0000"/>
                </a:solidFill>
              </a:rPr>
              <a:t>Platyhelminthes</a:t>
            </a:r>
            <a:endParaRPr lang="en-US" sz="2000" dirty="0">
              <a:solidFill>
                <a:srgbClr val="FF0000"/>
              </a:solidFill>
            </a:endParaRPr>
          </a:p>
        </p:txBody>
      </p:sp>
      <p:sp>
        <p:nvSpPr>
          <p:cNvPr id="3" name="Content Placeholder 2"/>
          <p:cNvSpPr>
            <a:spLocks noGrp="1"/>
          </p:cNvSpPr>
          <p:nvPr>
            <p:ph idx="1"/>
          </p:nvPr>
        </p:nvSpPr>
        <p:spPr>
          <a:xfrm>
            <a:off x="152400" y="685800"/>
            <a:ext cx="8839200" cy="5440363"/>
          </a:xfrm>
        </p:spPr>
        <p:txBody>
          <a:bodyPr>
            <a:normAutofit/>
          </a:bodyPr>
          <a:lstStyle/>
          <a:p>
            <a:pPr>
              <a:buNone/>
            </a:pPr>
            <a:r>
              <a:rPr lang="en-US" sz="1800" dirty="0"/>
              <a:t>Following are its basic features:</a:t>
            </a:r>
          </a:p>
          <a:p>
            <a:r>
              <a:rPr lang="en-US" sz="1800" dirty="0"/>
              <a:t>Also called </a:t>
            </a:r>
            <a:r>
              <a:rPr lang="en-US" sz="1800" b="1" dirty="0"/>
              <a:t>flat worms.</a:t>
            </a:r>
            <a:endParaRPr lang="en-US" sz="1800" dirty="0"/>
          </a:p>
          <a:p>
            <a:r>
              <a:rPr lang="en-US" sz="1800" dirty="0"/>
              <a:t>No </a:t>
            </a:r>
            <a:r>
              <a:rPr lang="en-US" sz="1800" dirty="0" err="1"/>
              <a:t>coelom</a:t>
            </a:r>
            <a:r>
              <a:rPr lang="en-US" sz="1800" dirty="0"/>
              <a:t> present</a:t>
            </a:r>
          </a:p>
          <a:p>
            <a:r>
              <a:rPr lang="en-US" sz="1800" dirty="0"/>
              <a:t>Bilateral symmetry, </a:t>
            </a:r>
            <a:r>
              <a:rPr lang="en-US" sz="1800" dirty="0" err="1"/>
              <a:t>Triploblastic</a:t>
            </a:r>
            <a:endParaRPr lang="en-US" sz="1800" dirty="0"/>
          </a:p>
          <a:p>
            <a:r>
              <a:rPr lang="en-US" sz="1800" dirty="0"/>
              <a:t>Free living or parasite</a:t>
            </a:r>
          </a:p>
          <a:p>
            <a:r>
              <a:rPr lang="en-US" sz="1800" dirty="0"/>
              <a:t>Digestive cavity has one opening for both ingestion and </a:t>
            </a:r>
            <a:r>
              <a:rPr lang="en-US" sz="1800" dirty="0" err="1"/>
              <a:t>egestion</a:t>
            </a:r>
            <a:r>
              <a:rPr lang="en-US" sz="1800" dirty="0"/>
              <a:t>.</a:t>
            </a:r>
          </a:p>
          <a:p>
            <a:r>
              <a:rPr lang="en-US" sz="1800" dirty="0"/>
              <a:t>Example - </a:t>
            </a:r>
            <a:r>
              <a:rPr lang="en-US" sz="1800" dirty="0" err="1"/>
              <a:t>Planaria</a:t>
            </a:r>
            <a:r>
              <a:rPr lang="en-US" sz="1800" dirty="0"/>
              <a:t> (free living), Liver fluke (parasitic).</a:t>
            </a:r>
          </a:p>
          <a:p>
            <a:pPr>
              <a:buNone/>
            </a:pPr>
            <a:endParaRPr lang="en-US" sz="1800" dirty="0"/>
          </a:p>
        </p:txBody>
      </p:sp>
      <p:pic>
        <p:nvPicPr>
          <p:cNvPr id="8194" name="Picture 2" descr="C:\Users\FNSCB\Desktop\989.png"/>
          <p:cNvPicPr>
            <a:picLocks noChangeAspect="1" noChangeArrowheads="1"/>
          </p:cNvPicPr>
          <p:nvPr/>
        </p:nvPicPr>
        <p:blipFill>
          <a:blip r:embed="rId2"/>
          <a:srcRect/>
          <a:stretch>
            <a:fillRect/>
          </a:stretch>
        </p:blipFill>
        <p:spPr bwMode="auto">
          <a:xfrm>
            <a:off x="533400" y="3048000"/>
            <a:ext cx="7467600" cy="2733675"/>
          </a:xfrm>
          <a:prstGeom prst="rect">
            <a:avLst/>
          </a:prstGeom>
          <a:noFill/>
        </p:spPr>
      </p:pic>
      <p:pic>
        <p:nvPicPr>
          <p:cNvPr id="5"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6781800" y="5638800"/>
            <a:ext cx="1774825" cy="88108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r>
              <a:rPr lang="en-US" sz="2000" dirty="0">
                <a:solidFill>
                  <a:srgbClr val="FF0000"/>
                </a:solidFill>
              </a:rPr>
              <a:t>Phylum 5: </a:t>
            </a:r>
            <a:r>
              <a:rPr lang="en-US" sz="2000" dirty="0" err="1">
                <a:solidFill>
                  <a:srgbClr val="FF0000"/>
                </a:solidFill>
              </a:rPr>
              <a:t>Nematoda</a:t>
            </a:r>
            <a:endParaRPr lang="en-US" sz="2000" dirty="0">
              <a:solidFill>
                <a:srgbClr val="FF0000"/>
              </a:solidFill>
            </a:endParaRPr>
          </a:p>
        </p:txBody>
      </p:sp>
      <p:sp>
        <p:nvSpPr>
          <p:cNvPr id="3" name="Content Placeholder 2"/>
          <p:cNvSpPr>
            <a:spLocks noGrp="1"/>
          </p:cNvSpPr>
          <p:nvPr>
            <p:ph idx="1"/>
          </p:nvPr>
        </p:nvSpPr>
        <p:spPr>
          <a:xfrm>
            <a:off x="152400" y="609600"/>
            <a:ext cx="8839200" cy="5516563"/>
          </a:xfrm>
        </p:spPr>
        <p:txBody>
          <a:bodyPr>
            <a:normAutofit/>
          </a:bodyPr>
          <a:lstStyle/>
          <a:p>
            <a:pPr>
              <a:buNone/>
            </a:pPr>
            <a:r>
              <a:rPr lang="en-US" sz="1800" dirty="0"/>
              <a:t>Following are its basic features:</a:t>
            </a:r>
          </a:p>
          <a:p>
            <a:r>
              <a:rPr lang="en-US" sz="1800" dirty="0"/>
              <a:t>False </a:t>
            </a:r>
            <a:r>
              <a:rPr lang="en-US" sz="1800" dirty="0" err="1"/>
              <a:t>coelom</a:t>
            </a:r>
            <a:endParaRPr lang="en-US" sz="1800" dirty="0"/>
          </a:p>
          <a:p>
            <a:r>
              <a:rPr lang="en-US" sz="1800" dirty="0"/>
              <a:t>Bilateral symmetry, </a:t>
            </a:r>
            <a:r>
              <a:rPr lang="en-US" sz="1800" dirty="0" err="1"/>
              <a:t>Triploblastic</a:t>
            </a:r>
            <a:endParaRPr lang="en-US" sz="1800" dirty="0"/>
          </a:p>
          <a:p>
            <a:r>
              <a:rPr lang="en-US" sz="1800" dirty="0"/>
              <a:t>Cylindrical</a:t>
            </a:r>
          </a:p>
          <a:p>
            <a:r>
              <a:rPr lang="en-US" sz="1800" dirty="0"/>
              <a:t>Many are parasitic worms living inside human body, and can cause various diseases, like Filarial worm causes elephantiasis, Round worms and Pin worms live in human intestine.</a:t>
            </a:r>
          </a:p>
          <a:p>
            <a:r>
              <a:rPr lang="en-US" sz="1800" dirty="0"/>
              <a:t>Example - </a:t>
            </a:r>
            <a:r>
              <a:rPr lang="en-US" sz="1800" dirty="0" err="1"/>
              <a:t>Ascaris</a:t>
            </a:r>
            <a:r>
              <a:rPr lang="en-US" sz="1800" dirty="0"/>
              <a:t>, </a:t>
            </a:r>
            <a:r>
              <a:rPr lang="en-US" sz="1800" dirty="0" err="1"/>
              <a:t>Wulchereria</a:t>
            </a:r>
            <a:r>
              <a:rPr lang="en-US" sz="1800" dirty="0"/>
              <a:t>.</a:t>
            </a:r>
          </a:p>
          <a:p>
            <a:pPr>
              <a:buNone/>
            </a:pPr>
            <a:br>
              <a:rPr lang="en-US" dirty="0"/>
            </a:br>
            <a:endParaRPr lang="en-US" dirty="0"/>
          </a:p>
        </p:txBody>
      </p:sp>
      <p:pic>
        <p:nvPicPr>
          <p:cNvPr id="9218" name="Picture 2" descr="C:\Users\FNSCB\Desktop\509.png"/>
          <p:cNvPicPr>
            <a:picLocks noChangeAspect="1" noChangeArrowheads="1"/>
          </p:cNvPicPr>
          <p:nvPr/>
        </p:nvPicPr>
        <p:blipFill>
          <a:blip r:embed="rId2"/>
          <a:srcRect/>
          <a:stretch>
            <a:fillRect/>
          </a:stretch>
        </p:blipFill>
        <p:spPr bwMode="auto">
          <a:xfrm>
            <a:off x="228600" y="2971800"/>
            <a:ext cx="6806424" cy="2895600"/>
          </a:xfrm>
          <a:prstGeom prst="rect">
            <a:avLst/>
          </a:prstGeom>
          <a:noFill/>
        </p:spPr>
      </p:pic>
      <p:pic>
        <p:nvPicPr>
          <p:cNvPr id="5"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6705600" y="5638800"/>
            <a:ext cx="1774825" cy="88108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200"/>
          </a:xfrm>
        </p:spPr>
        <p:txBody>
          <a:bodyPr>
            <a:normAutofit/>
          </a:bodyPr>
          <a:lstStyle/>
          <a:p>
            <a:r>
              <a:rPr lang="en-US" sz="2000" dirty="0">
                <a:solidFill>
                  <a:srgbClr val="FF0000"/>
                </a:solidFill>
              </a:rPr>
              <a:t>Phylum 6: </a:t>
            </a:r>
            <a:r>
              <a:rPr lang="en-US" sz="2000" dirty="0" err="1">
                <a:solidFill>
                  <a:srgbClr val="FF0000"/>
                </a:solidFill>
              </a:rPr>
              <a:t>Mollusca</a:t>
            </a:r>
            <a:endParaRPr lang="en-US" sz="2000" dirty="0">
              <a:solidFill>
                <a:srgbClr val="FF0000"/>
              </a:solidFill>
            </a:endParaRPr>
          </a:p>
        </p:txBody>
      </p:sp>
      <p:sp>
        <p:nvSpPr>
          <p:cNvPr id="3" name="Content Placeholder 2"/>
          <p:cNvSpPr>
            <a:spLocks noGrp="1"/>
          </p:cNvSpPr>
          <p:nvPr>
            <p:ph idx="1"/>
          </p:nvPr>
        </p:nvSpPr>
        <p:spPr>
          <a:xfrm>
            <a:off x="0" y="685800"/>
            <a:ext cx="8686800" cy="5440363"/>
          </a:xfrm>
        </p:spPr>
        <p:txBody>
          <a:bodyPr>
            <a:normAutofit/>
          </a:bodyPr>
          <a:lstStyle/>
          <a:p>
            <a:pPr>
              <a:buNone/>
            </a:pPr>
            <a:r>
              <a:rPr lang="en-US" sz="1800" dirty="0"/>
              <a:t>Following are its basic features:</a:t>
            </a:r>
          </a:p>
          <a:p>
            <a:r>
              <a:rPr lang="en-US" sz="1800" dirty="0" err="1"/>
              <a:t>Coelom</a:t>
            </a:r>
            <a:r>
              <a:rPr lang="en-US" sz="1800" dirty="0"/>
              <a:t> present</a:t>
            </a:r>
          </a:p>
          <a:p>
            <a:r>
              <a:rPr lang="en-US" sz="1800" dirty="0" err="1"/>
              <a:t>Triploblastic</a:t>
            </a:r>
            <a:r>
              <a:rPr lang="en-US" sz="1800" dirty="0"/>
              <a:t>, bilateral symmetry</a:t>
            </a:r>
          </a:p>
          <a:p>
            <a:r>
              <a:rPr lang="en-US" sz="1800" dirty="0"/>
              <a:t>Soft bodies sometimes covered with shell</a:t>
            </a:r>
          </a:p>
          <a:p>
            <a:r>
              <a:rPr lang="en-US" sz="1800" dirty="0"/>
              <a:t>Generally not segmented</a:t>
            </a:r>
          </a:p>
          <a:p>
            <a:r>
              <a:rPr lang="en-US" sz="1800" dirty="0"/>
              <a:t>No appendages present</a:t>
            </a:r>
          </a:p>
          <a:p>
            <a:r>
              <a:rPr lang="en-US" sz="1800" dirty="0"/>
              <a:t>Muscular foot for movement</a:t>
            </a:r>
          </a:p>
          <a:p>
            <a:r>
              <a:rPr lang="en-US" sz="1800" dirty="0"/>
              <a:t>Shell is present</a:t>
            </a:r>
          </a:p>
          <a:p>
            <a:r>
              <a:rPr lang="en-US" sz="1800" dirty="0"/>
              <a:t>Kidney like organ for excretion</a:t>
            </a:r>
          </a:p>
          <a:p>
            <a:r>
              <a:rPr lang="en-US" sz="1800" dirty="0"/>
              <a:t>Examples - </a:t>
            </a:r>
            <a:r>
              <a:rPr lang="en-US" sz="1800" dirty="0" err="1"/>
              <a:t>Chiton</a:t>
            </a:r>
            <a:r>
              <a:rPr lang="en-US" sz="1800" dirty="0"/>
              <a:t>, Octopus, </a:t>
            </a:r>
            <a:r>
              <a:rPr lang="en-US" sz="1800" dirty="0" err="1"/>
              <a:t>Pila</a:t>
            </a:r>
            <a:r>
              <a:rPr lang="en-US" sz="1800" dirty="0"/>
              <a:t>, </a:t>
            </a:r>
            <a:r>
              <a:rPr lang="en-US" sz="1800" dirty="0" err="1"/>
              <a:t>Unio</a:t>
            </a:r>
            <a:r>
              <a:rPr lang="en-US" sz="1800" dirty="0"/>
              <a:t>.</a:t>
            </a:r>
          </a:p>
          <a:p>
            <a:pPr>
              <a:buNone/>
            </a:pPr>
            <a:endParaRPr lang="en-US" dirty="0"/>
          </a:p>
        </p:txBody>
      </p:sp>
      <p:pic>
        <p:nvPicPr>
          <p:cNvPr id="10242" name="Picture 2" descr="C:\Users\FNSCB\Desktop\580.png"/>
          <p:cNvPicPr>
            <a:picLocks noChangeAspect="1" noChangeArrowheads="1"/>
          </p:cNvPicPr>
          <p:nvPr/>
        </p:nvPicPr>
        <p:blipFill>
          <a:blip r:embed="rId2"/>
          <a:srcRect/>
          <a:stretch>
            <a:fillRect/>
          </a:stretch>
        </p:blipFill>
        <p:spPr bwMode="auto">
          <a:xfrm>
            <a:off x="0" y="4038600"/>
            <a:ext cx="6400800" cy="2590800"/>
          </a:xfrm>
          <a:prstGeom prst="rect">
            <a:avLst/>
          </a:prstGeom>
          <a:noFill/>
        </p:spPr>
      </p:pic>
      <p:pic>
        <p:nvPicPr>
          <p:cNvPr id="5"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6629400" y="5715000"/>
            <a:ext cx="1774825" cy="88108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563562"/>
          </a:xfrm>
        </p:spPr>
        <p:txBody>
          <a:bodyPr>
            <a:normAutofit/>
          </a:bodyPr>
          <a:lstStyle/>
          <a:p>
            <a:r>
              <a:rPr lang="en-US" sz="2000" dirty="0">
                <a:solidFill>
                  <a:srgbClr val="FF0000"/>
                </a:solidFill>
              </a:rPr>
              <a:t>Phylum 7: </a:t>
            </a:r>
            <a:r>
              <a:rPr lang="en-US" sz="2000" dirty="0" err="1">
                <a:solidFill>
                  <a:srgbClr val="FF0000"/>
                </a:solidFill>
              </a:rPr>
              <a:t>Annelida</a:t>
            </a:r>
            <a:endParaRPr lang="en-US" sz="2000" dirty="0">
              <a:solidFill>
                <a:srgbClr val="FF0000"/>
              </a:solidFill>
            </a:endParaRPr>
          </a:p>
        </p:txBody>
      </p:sp>
      <p:sp>
        <p:nvSpPr>
          <p:cNvPr id="3" name="Content Placeholder 2"/>
          <p:cNvSpPr>
            <a:spLocks noGrp="1"/>
          </p:cNvSpPr>
          <p:nvPr>
            <p:ph idx="1"/>
          </p:nvPr>
        </p:nvSpPr>
        <p:spPr>
          <a:xfrm>
            <a:off x="304800" y="457200"/>
            <a:ext cx="8610600" cy="5668963"/>
          </a:xfrm>
        </p:spPr>
        <p:txBody>
          <a:bodyPr>
            <a:normAutofit/>
          </a:bodyPr>
          <a:lstStyle/>
          <a:p>
            <a:pPr>
              <a:buNone/>
            </a:pPr>
            <a:r>
              <a:rPr lang="en-US" sz="1800" dirty="0"/>
              <a:t>Following are its basic features:</a:t>
            </a:r>
          </a:p>
          <a:p>
            <a:r>
              <a:rPr lang="en-US" sz="1800" dirty="0"/>
              <a:t>Second largest phylum</a:t>
            </a:r>
          </a:p>
          <a:p>
            <a:r>
              <a:rPr lang="en-US" sz="1800" dirty="0" err="1"/>
              <a:t>Coelom</a:t>
            </a:r>
            <a:r>
              <a:rPr lang="en-US" sz="1800" dirty="0"/>
              <a:t> present</a:t>
            </a:r>
          </a:p>
          <a:p>
            <a:r>
              <a:rPr lang="en-US" sz="1800" dirty="0"/>
              <a:t>Bilateral, </a:t>
            </a:r>
            <a:r>
              <a:rPr lang="en-US" sz="1800" dirty="0" err="1"/>
              <a:t>triploblastic</a:t>
            </a:r>
            <a:endParaRPr lang="en-US" sz="1800" dirty="0"/>
          </a:p>
          <a:p>
            <a:r>
              <a:rPr lang="en-US" sz="1800" dirty="0"/>
              <a:t>Segmented ( segments specialized for different functions)</a:t>
            </a:r>
          </a:p>
          <a:p>
            <a:r>
              <a:rPr lang="en-US" sz="1800" dirty="0"/>
              <a:t>Water or land</a:t>
            </a:r>
          </a:p>
          <a:p>
            <a:r>
              <a:rPr lang="en-US" sz="1800" dirty="0"/>
              <a:t>Extensive Organ differentiation</a:t>
            </a:r>
          </a:p>
          <a:p>
            <a:r>
              <a:rPr lang="en-US" sz="1800" dirty="0"/>
              <a:t>Examples - Earthworm, Leech, </a:t>
            </a:r>
            <a:r>
              <a:rPr lang="en-US" sz="1800" dirty="0" err="1"/>
              <a:t>Nereis</a:t>
            </a:r>
            <a:r>
              <a:rPr lang="en-US" sz="1800" dirty="0"/>
              <a:t> </a:t>
            </a:r>
          </a:p>
          <a:p>
            <a:pPr>
              <a:buNone/>
            </a:pPr>
            <a:endParaRPr lang="en-US" sz="1800" dirty="0"/>
          </a:p>
          <a:p>
            <a:pPr>
              <a:buNone/>
            </a:pPr>
            <a:endParaRPr lang="en-US" sz="1800" dirty="0"/>
          </a:p>
        </p:txBody>
      </p:sp>
      <p:pic>
        <p:nvPicPr>
          <p:cNvPr id="11266" name="Picture 2" descr="C:\Users\FNSCB\Desktop\7881.png"/>
          <p:cNvPicPr>
            <a:picLocks noChangeAspect="1" noChangeArrowheads="1"/>
          </p:cNvPicPr>
          <p:nvPr/>
        </p:nvPicPr>
        <p:blipFill>
          <a:blip r:embed="rId2"/>
          <a:srcRect/>
          <a:stretch>
            <a:fillRect/>
          </a:stretch>
        </p:blipFill>
        <p:spPr bwMode="auto">
          <a:xfrm>
            <a:off x="152400" y="3124200"/>
            <a:ext cx="6553200" cy="2819400"/>
          </a:xfrm>
          <a:prstGeom prst="rect">
            <a:avLst/>
          </a:prstGeom>
          <a:noFill/>
        </p:spPr>
      </p:pic>
      <p:pic>
        <p:nvPicPr>
          <p:cNvPr id="5"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6629400" y="5715000"/>
            <a:ext cx="1774825" cy="88108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rmAutofit/>
          </a:bodyPr>
          <a:lstStyle/>
          <a:p>
            <a:r>
              <a:rPr lang="en-US" sz="2000" dirty="0">
                <a:solidFill>
                  <a:srgbClr val="FF0000"/>
                </a:solidFill>
              </a:rPr>
              <a:t>Phylum 8: </a:t>
            </a:r>
            <a:r>
              <a:rPr lang="en-US" sz="2000" dirty="0" err="1">
                <a:solidFill>
                  <a:srgbClr val="FF0000"/>
                </a:solidFill>
              </a:rPr>
              <a:t>Arthropoda</a:t>
            </a:r>
            <a:endParaRPr lang="en-US" sz="2000" dirty="0">
              <a:solidFill>
                <a:srgbClr val="FF0000"/>
              </a:solidFill>
            </a:endParaRPr>
          </a:p>
        </p:txBody>
      </p:sp>
      <p:sp>
        <p:nvSpPr>
          <p:cNvPr id="3" name="Content Placeholder 2"/>
          <p:cNvSpPr>
            <a:spLocks noGrp="1"/>
          </p:cNvSpPr>
          <p:nvPr>
            <p:ph idx="1"/>
          </p:nvPr>
        </p:nvSpPr>
        <p:spPr>
          <a:xfrm>
            <a:off x="0" y="533400"/>
            <a:ext cx="9144000" cy="6324600"/>
          </a:xfrm>
        </p:spPr>
        <p:txBody>
          <a:bodyPr>
            <a:normAutofit/>
          </a:bodyPr>
          <a:lstStyle/>
          <a:p>
            <a:pPr>
              <a:buNone/>
            </a:pPr>
            <a:r>
              <a:rPr lang="en-US" sz="1800" dirty="0"/>
              <a:t>Following are the basic features:</a:t>
            </a:r>
          </a:p>
          <a:p>
            <a:r>
              <a:rPr lang="en-US" sz="1800" dirty="0"/>
              <a:t>Largest phylum (consist of 80%of species)</a:t>
            </a:r>
          </a:p>
          <a:p>
            <a:r>
              <a:rPr lang="en-US" sz="1800" dirty="0"/>
              <a:t>Generally known as insects.</a:t>
            </a:r>
          </a:p>
          <a:p>
            <a:r>
              <a:rPr lang="en-US" sz="1800" dirty="0" err="1"/>
              <a:t>Coelom</a:t>
            </a:r>
            <a:r>
              <a:rPr lang="en-US" sz="1800" dirty="0"/>
              <a:t> present</a:t>
            </a:r>
          </a:p>
          <a:p>
            <a:r>
              <a:rPr lang="en-US" sz="1800" dirty="0"/>
              <a:t>Bilateral, </a:t>
            </a:r>
            <a:r>
              <a:rPr lang="en-US" sz="1800" dirty="0" err="1"/>
              <a:t>triploblastic</a:t>
            </a:r>
            <a:endParaRPr lang="en-US" sz="1800" dirty="0"/>
          </a:p>
          <a:p>
            <a:r>
              <a:rPr lang="en-US" sz="1800" dirty="0"/>
              <a:t>Segmented, sometimes fused</a:t>
            </a:r>
          </a:p>
          <a:p>
            <a:r>
              <a:rPr lang="en-US" sz="1800" dirty="0"/>
              <a:t>Tough </a:t>
            </a:r>
            <a:r>
              <a:rPr lang="en-US" sz="1800" dirty="0" err="1"/>
              <a:t>exo</a:t>
            </a:r>
            <a:r>
              <a:rPr lang="en-US" sz="1800" dirty="0"/>
              <a:t>-skeleton of chitin</a:t>
            </a:r>
          </a:p>
          <a:p>
            <a:r>
              <a:rPr lang="en-US" sz="1800" dirty="0"/>
              <a:t>Joint appendages like feet, antenna</a:t>
            </a:r>
          </a:p>
          <a:p>
            <a:r>
              <a:rPr lang="en-US" sz="1800" dirty="0"/>
              <a:t>Example- Prawn, Scorpio, Cockroach, Housefly, Butterfly, Spider.</a:t>
            </a:r>
          </a:p>
          <a:p>
            <a:pPr>
              <a:buNone/>
            </a:pPr>
            <a:endParaRPr lang="en-US" sz="1800" dirty="0"/>
          </a:p>
          <a:p>
            <a:pPr>
              <a:buNone/>
            </a:pPr>
            <a:endParaRPr lang="en-US" sz="1800" dirty="0"/>
          </a:p>
        </p:txBody>
      </p:sp>
      <p:pic>
        <p:nvPicPr>
          <p:cNvPr id="12290" name="Picture 2" descr="C:\Users\FNSCB\Desktop\453.png"/>
          <p:cNvPicPr>
            <a:picLocks noChangeAspect="1" noChangeArrowheads="1"/>
          </p:cNvPicPr>
          <p:nvPr/>
        </p:nvPicPr>
        <p:blipFill>
          <a:blip r:embed="rId2"/>
          <a:srcRect/>
          <a:stretch>
            <a:fillRect/>
          </a:stretch>
        </p:blipFill>
        <p:spPr bwMode="auto">
          <a:xfrm>
            <a:off x="457200" y="3505200"/>
            <a:ext cx="6400800" cy="2514600"/>
          </a:xfrm>
          <a:prstGeom prst="rect">
            <a:avLst/>
          </a:prstGeom>
          <a:noFill/>
        </p:spPr>
      </p:pic>
      <p:pic>
        <p:nvPicPr>
          <p:cNvPr id="5"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6629400" y="5715000"/>
            <a:ext cx="1774825" cy="88108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000" dirty="0">
                <a:solidFill>
                  <a:srgbClr val="FF0000"/>
                </a:solidFill>
              </a:rPr>
              <a:t>Classification and Evolution</a:t>
            </a:r>
          </a:p>
        </p:txBody>
      </p:sp>
      <p:sp>
        <p:nvSpPr>
          <p:cNvPr id="3" name="Content Placeholder 2"/>
          <p:cNvSpPr>
            <a:spLocks noGrp="1"/>
          </p:cNvSpPr>
          <p:nvPr>
            <p:ph idx="1"/>
          </p:nvPr>
        </p:nvSpPr>
        <p:spPr>
          <a:xfrm>
            <a:off x="533400" y="990600"/>
            <a:ext cx="8153400" cy="5135563"/>
          </a:xfrm>
        </p:spPr>
        <p:txBody>
          <a:bodyPr>
            <a:normAutofit/>
          </a:bodyPr>
          <a:lstStyle/>
          <a:p>
            <a:r>
              <a:rPr lang="en-US" sz="1800" dirty="0"/>
              <a:t>All living things are identified and </a:t>
            </a:r>
            <a:r>
              <a:rPr lang="en-US" sz="1800" dirty="0" err="1"/>
              <a:t>categorised</a:t>
            </a:r>
            <a:r>
              <a:rPr lang="en-US" sz="1800" dirty="0"/>
              <a:t> on the basis of their body design in form and function. Some characteristics are likely to make more wide-ranging changes in body design than others.</a:t>
            </a:r>
          </a:p>
          <a:p>
            <a:r>
              <a:rPr lang="en-US" sz="1800" dirty="0"/>
              <a:t>Classification of life forms will be closely related to their evolution. What is evolution? Most life forms that we see today have arisen by an accumulation of changes in body design that allow the organism possessing them to survive better. Charles Darwin first described this idea of evolution in 1859 in his book, The Origin of species.</a:t>
            </a:r>
          </a:p>
          <a:p>
            <a:r>
              <a:rPr lang="en-US" sz="1800" dirty="0"/>
              <a:t>Some are ‘older’ organisms, while some are ‘younger’ organisms. Since there is a possibility that complexity in design will increase over evolutionary time, it may not be wrong to say that older organisms are simpler, while  younger organisms are more complex.</a:t>
            </a:r>
          </a:p>
        </p:txBody>
      </p:sp>
      <p:pic>
        <p:nvPicPr>
          <p:cNvPr id="4"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2" cstate="print"/>
          <a:srcRect/>
          <a:stretch>
            <a:fillRect/>
          </a:stretch>
        </p:blipFill>
        <p:spPr bwMode="auto">
          <a:xfrm>
            <a:off x="7315200" y="4495800"/>
            <a:ext cx="1774825" cy="881089"/>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sz="2000" dirty="0">
                <a:solidFill>
                  <a:srgbClr val="FF0000"/>
                </a:solidFill>
              </a:rPr>
              <a:t>Phylum 9: </a:t>
            </a:r>
            <a:r>
              <a:rPr lang="en-US" sz="2000" dirty="0" err="1">
                <a:solidFill>
                  <a:srgbClr val="FF0000"/>
                </a:solidFill>
              </a:rPr>
              <a:t>Echinodermata</a:t>
            </a:r>
            <a:endParaRPr lang="en-US" sz="2000"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a:bodyPr>
          <a:lstStyle/>
          <a:p>
            <a:pPr>
              <a:buNone/>
            </a:pPr>
            <a:r>
              <a:rPr lang="en-US" sz="1800" dirty="0"/>
              <a:t>Following are its basic features:</a:t>
            </a:r>
          </a:p>
          <a:p>
            <a:r>
              <a:rPr lang="en-US" sz="1800" dirty="0"/>
              <a:t>Spiny skin, Marine</a:t>
            </a:r>
          </a:p>
          <a:p>
            <a:r>
              <a:rPr lang="en-US" sz="1800" dirty="0"/>
              <a:t>No notochord</a:t>
            </a:r>
          </a:p>
          <a:p>
            <a:r>
              <a:rPr lang="en-US" sz="1800" dirty="0" err="1"/>
              <a:t>Coelom</a:t>
            </a:r>
            <a:r>
              <a:rPr lang="en-US" sz="1800" dirty="0"/>
              <a:t> present , bilateral symmetry, </a:t>
            </a:r>
            <a:r>
              <a:rPr lang="en-US" sz="1800" dirty="0" err="1"/>
              <a:t>triploblastic</a:t>
            </a:r>
            <a:endParaRPr lang="en-US" sz="1800" dirty="0"/>
          </a:p>
          <a:p>
            <a:r>
              <a:rPr lang="en-US" sz="1800" dirty="0"/>
              <a:t>Endoskeleton of calcium carbonate.</a:t>
            </a:r>
          </a:p>
          <a:p>
            <a:r>
              <a:rPr lang="en-US" sz="1800" dirty="0"/>
              <a:t>Water vascular system for locomotion.</a:t>
            </a:r>
          </a:p>
          <a:p>
            <a:r>
              <a:rPr lang="en-US" sz="1800" dirty="0"/>
              <a:t>Bilateral symmetry before birth and radial symmetry after birth.</a:t>
            </a:r>
          </a:p>
          <a:p>
            <a:r>
              <a:rPr lang="en-US" sz="1800" dirty="0"/>
              <a:t>Example- </a:t>
            </a:r>
            <a:r>
              <a:rPr lang="en-US" sz="1800" dirty="0" err="1"/>
              <a:t>Antedon</a:t>
            </a:r>
            <a:r>
              <a:rPr lang="en-US" sz="1800" dirty="0"/>
              <a:t>, Sea cucumber, Star fish, Echinus.</a:t>
            </a:r>
          </a:p>
          <a:p>
            <a:pPr>
              <a:buNone/>
            </a:pPr>
            <a:endParaRPr lang="en-US" sz="1800" dirty="0"/>
          </a:p>
          <a:p>
            <a:pPr>
              <a:buNone/>
            </a:pPr>
            <a:endParaRPr lang="en-US" sz="1800" dirty="0"/>
          </a:p>
        </p:txBody>
      </p:sp>
      <p:pic>
        <p:nvPicPr>
          <p:cNvPr id="13314" name="Picture 2" descr="C:\Users\FNSCB\Desktop\4441.png"/>
          <p:cNvPicPr>
            <a:picLocks noChangeAspect="1" noChangeArrowheads="1"/>
          </p:cNvPicPr>
          <p:nvPr/>
        </p:nvPicPr>
        <p:blipFill>
          <a:blip r:embed="rId2"/>
          <a:srcRect/>
          <a:stretch>
            <a:fillRect/>
          </a:stretch>
        </p:blipFill>
        <p:spPr bwMode="auto">
          <a:xfrm>
            <a:off x="0" y="3276600"/>
            <a:ext cx="6858000" cy="2590800"/>
          </a:xfrm>
          <a:prstGeom prst="rect">
            <a:avLst/>
          </a:prstGeom>
          <a:noFill/>
        </p:spPr>
      </p:pic>
      <p:pic>
        <p:nvPicPr>
          <p:cNvPr id="5"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6629400" y="5715000"/>
            <a:ext cx="1774825" cy="881089"/>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sz="2000" dirty="0">
                <a:solidFill>
                  <a:srgbClr val="FF0000"/>
                </a:solidFill>
              </a:rPr>
              <a:t>Phylum 10: </a:t>
            </a:r>
            <a:r>
              <a:rPr lang="en-US" sz="2000" dirty="0" err="1">
                <a:solidFill>
                  <a:srgbClr val="FF0000"/>
                </a:solidFill>
              </a:rPr>
              <a:t>Chordata</a:t>
            </a:r>
            <a:endParaRPr lang="en-US" sz="2000" dirty="0">
              <a:solidFill>
                <a:srgbClr val="FF0000"/>
              </a:solidFill>
            </a:endParaRPr>
          </a:p>
        </p:txBody>
      </p:sp>
      <p:sp>
        <p:nvSpPr>
          <p:cNvPr id="3" name="Content Placeholder 2"/>
          <p:cNvSpPr>
            <a:spLocks noGrp="1"/>
          </p:cNvSpPr>
          <p:nvPr>
            <p:ph idx="1"/>
          </p:nvPr>
        </p:nvSpPr>
        <p:spPr>
          <a:xfrm>
            <a:off x="0" y="685800"/>
            <a:ext cx="9144000" cy="6172200"/>
          </a:xfrm>
        </p:spPr>
        <p:txBody>
          <a:bodyPr>
            <a:noAutofit/>
          </a:bodyPr>
          <a:lstStyle/>
          <a:p>
            <a:pPr>
              <a:buNone/>
            </a:pPr>
            <a:r>
              <a:rPr lang="en-US" sz="1800" dirty="0"/>
              <a:t>Following are its basic features:</a:t>
            </a:r>
          </a:p>
          <a:p>
            <a:r>
              <a:rPr lang="en-US" sz="1800" dirty="0"/>
              <a:t>Bilateral symmetry, </a:t>
            </a:r>
            <a:r>
              <a:rPr lang="en-US" sz="1800" dirty="0" err="1"/>
              <a:t>Triploblastic</a:t>
            </a:r>
            <a:endParaRPr lang="en-US" sz="1800" dirty="0"/>
          </a:p>
          <a:p>
            <a:r>
              <a:rPr lang="en-US" sz="1800" dirty="0" err="1"/>
              <a:t>Coelom</a:t>
            </a:r>
            <a:r>
              <a:rPr lang="en-US" sz="1800" dirty="0"/>
              <a:t> present</a:t>
            </a:r>
          </a:p>
          <a:p>
            <a:r>
              <a:rPr lang="en-US" sz="1800" dirty="0"/>
              <a:t>Notochord</a:t>
            </a:r>
          </a:p>
          <a:p>
            <a:r>
              <a:rPr lang="en-US" sz="1800" dirty="0"/>
              <a:t>Gills present at some phase of life.</a:t>
            </a:r>
          </a:p>
          <a:p>
            <a:r>
              <a:rPr lang="en-US" sz="1800" dirty="0"/>
              <a:t>Dorsal nerve chord</a:t>
            </a:r>
          </a:p>
          <a:p>
            <a:r>
              <a:rPr lang="en-US" sz="1800" dirty="0"/>
              <a:t>Post anal tail present at some stage of life, For example, present in humans in embryonic stages.</a:t>
            </a:r>
          </a:p>
          <a:p>
            <a:r>
              <a:rPr lang="en-US" sz="1800" dirty="0"/>
              <a:t>Subdivided into two</a:t>
            </a:r>
          </a:p>
          <a:p>
            <a:pPr>
              <a:buNone/>
            </a:pPr>
            <a:endParaRPr lang="en-US" sz="1800" dirty="0"/>
          </a:p>
          <a:p>
            <a:r>
              <a:rPr lang="en-US" sz="1800" b="1" dirty="0"/>
              <a:t>(a) </a:t>
            </a:r>
            <a:r>
              <a:rPr lang="en-US" sz="1800" b="1" dirty="0" err="1"/>
              <a:t>Prochordata</a:t>
            </a:r>
            <a:r>
              <a:rPr lang="en-US" sz="1800" dirty="0"/>
              <a:t> -</a:t>
            </a:r>
          </a:p>
          <a:p>
            <a:r>
              <a:rPr lang="en-US" sz="1800" dirty="0"/>
              <a:t>Notochord at some stage of life</a:t>
            </a:r>
          </a:p>
          <a:p>
            <a:r>
              <a:rPr lang="en-US" sz="1800" dirty="0"/>
              <a:t>Marine</a:t>
            </a:r>
          </a:p>
          <a:p>
            <a:r>
              <a:rPr lang="en-US" sz="1800" dirty="0"/>
              <a:t>Example- </a:t>
            </a:r>
            <a:r>
              <a:rPr lang="en-US" sz="1800" i="1" dirty="0" err="1"/>
              <a:t>Herdmania</a:t>
            </a:r>
            <a:r>
              <a:rPr lang="en-US" sz="1800" i="1" dirty="0"/>
              <a:t>, Amphioxus, </a:t>
            </a:r>
            <a:r>
              <a:rPr lang="en-US" sz="1800" i="1" dirty="0" err="1"/>
              <a:t>Balanoglossus</a:t>
            </a:r>
            <a:endParaRPr lang="en-US" sz="1800" i="1" dirty="0"/>
          </a:p>
          <a:p>
            <a:pPr>
              <a:buNone/>
            </a:pPr>
            <a:endParaRPr lang="en-US" sz="1800" dirty="0"/>
          </a:p>
          <a:p>
            <a:pPr>
              <a:buNone/>
            </a:pPr>
            <a:endParaRPr lang="en-US" sz="1800" dirty="0"/>
          </a:p>
          <a:p>
            <a:pPr>
              <a:buNone/>
            </a:pPr>
            <a:endParaRPr lang="en-US" sz="1800" dirty="0"/>
          </a:p>
          <a:p>
            <a:pPr>
              <a:buNone/>
            </a:pPr>
            <a:endParaRPr lang="en-US" sz="1800" dirty="0"/>
          </a:p>
        </p:txBody>
      </p:sp>
      <p:pic>
        <p:nvPicPr>
          <p:cNvPr id="5"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2" cstate="print"/>
          <a:srcRect/>
          <a:stretch>
            <a:fillRect/>
          </a:stretch>
        </p:blipFill>
        <p:spPr bwMode="auto">
          <a:xfrm>
            <a:off x="6629400" y="5715000"/>
            <a:ext cx="1774825" cy="88108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828800" y="228600"/>
            <a:ext cx="4724400" cy="6324600"/>
          </a:xfrm>
          <a:prstGeom prst="rect">
            <a:avLst/>
          </a:prstGeom>
          <a:noFill/>
          <a:ln w="9525">
            <a:noFill/>
            <a:miter lim="800000"/>
            <a:headEnd/>
            <a:tailEnd/>
          </a:ln>
          <a:effectLst/>
        </p:spPr>
      </p:pic>
      <p:pic>
        <p:nvPicPr>
          <p:cNvPr id="5"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6629400" y="5715000"/>
            <a:ext cx="1774825" cy="881089"/>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normAutofit/>
          </a:bodyPr>
          <a:lstStyle/>
          <a:p>
            <a:endParaRPr lang="en-US" sz="1800" b="1" dirty="0"/>
          </a:p>
          <a:p>
            <a:endParaRPr lang="en-US" sz="1800" b="1" dirty="0"/>
          </a:p>
          <a:p>
            <a:endParaRPr lang="en-US" sz="1800" b="1" dirty="0"/>
          </a:p>
          <a:p>
            <a:r>
              <a:rPr lang="en-US" sz="1800" b="1" dirty="0"/>
              <a:t>(b) Vertebrata </a:t>
            </a:r>
            <a:r>
              <a:rPr lang="en-US" sz="1800" dirty="0"/>
              <a:t>-</a:t>
            </a:r>
          </a:p>
          <a:p>
            <a:r>
              <a:rPr lang="en-US" sz="1800" dirty="0"/>
              <a:t>Vertebrates are bilaterally symmetrical</a:t>
            </a:r>
          </a:p>
          <a:p>
            <a:r>
              <a:rPr lang="en-US" sz="1800" dirty="0"/>
              <a:t>Notochord converted to vertebral column</a:t>
            </a:r>
          </a:p>
          <a:p>
            <a:r>
              <a:rPr lang="en-US" sz="1800" dirty="0"/>
              <a:t>2,3,4 chambered heart</a:t>
            </a:r>
          </a:p>
          <a:p>
            <a:r>
              <a:rPr lang="en-US" sz="1800" dirty="0"/>
              <a:t>Organs like kidney for excretion</a:t>
            </a:r>
          </a:p>
          <a:p>
            <a:r>
              <a:rPr lang="en-US" sz="1800" dirty="0"/>
              <a:t> Are </a:t>
            </a:r>
            <a:r>
              <a:rPr lang="en-US" sz="1800" dirty="0" err="1"/>
              <a:t>triploblastic</a:t>
            </a:r>
            <a:r>
              <a:rPr lang="en-US" sz="1800" dirty="0"/>
              <a:t> </a:t>
            </a:r>
          </a:p>
          <a:p>
            <a:r>
              <a:rPr lang="en-US" sz="1800" dirty="0"/>
              <a:t> Have paired gill pouches </a:t>
            </a:r>
          </a:p>
          <a:p>
            <a:r>
              <a:rPr lang="en-US" sz="1800" dirty="0"/>
              <a:t>Are </a:t>
            </a:r>
            <a:r>
              <a:rPr lang="en-US" sz="1800" dirty="0" err="1"/>
              <a:t>coelomate</a:t>
            </a:r>
            <a:r>
              <a:rPr lang="en-US" sz="1800" dirty="0"/>
              <a:t>.</a:t>
            </a:r>
          </a:p>
          <a:p>
            <a:endParaRPr lang="en-US" sz="1800" dirty="0"/>
          </a:p>
          <a:p>
            <a:r>
              <a:rPr lang="en-US" sz="1800" dirty="0"/>
              <a:t>Example- humans(4 chambered), frog( 3 chambered), fishes(2 chambered)</a:t>
            </a:r>
          </a:p>
          <a:p>
            <a:r>
              <a:rPr lang="en-US" sz="1800" b="1" dirty="0"/>
              <a:t>Vertebrates</a:t>
            </a:r>
            <a:r>
              <a:rPr lang="en-US" sz="1800" dirty="0"/>
              <a:t> are divided into five classes namely Pisces , </a:t>
            </a:r>
            <a:r>
              <a:rPr lang="en-US" sz="1800" dirty="0" err="1"/>
              <a:t>Amphibia</a:t>
            </a:r>
            <a:r>
              <a:rPr lang="en-US" sz="1800" dirty="0"/>
              <a:t> ,  </a:t>
            </a:r>
            <a:r>
              <a:rPr lang="en-US" sz="1800" dirty="0" err="1"/>
              <a:t>Reptillia</a:t>
            </a:r>
            <a:r>
              <a:rPr lang="en-US" sz="1800" dirty="0"/>
              <a:t> , Aves and </a:t>
            </a:r>
            <a:r>
              <a:rPr lang="en-US" sz="1800" dirty="0" err="1"/>
              <a:t>Mammalia</a:t>
            </a:r>
            <a:r>
              <a:rPr lang="en-US" sz="1800" dirty="0"/>
              <a:t>.</a:t>
            </a:r>
          </a:p>
          <a:p>
            <a:pPr>
              <a:buNone/>
            </a:pPr>
            <a:endParaRPr lang="en-US" sz="1800" dirty="0"/>
          </a:p>
        </p:txBody>
      </p:sp>
      <p:pic>
        <p:nvPicPr>
          <p:cNvPr id="4"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2" cstate="print"/>
          <a:srcRect/>
          <a:stretch>
            <a:fillRect/>
          </a:stretch>
        </p:blipFill>
        <p:spPr bwMode="auto">
          <a:xfrm>
            <a:off x="6629400" y="5715000"/>
            <a:ext cx="1774825" cy="88108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0" y="228601"/>
            <a:ext cx="4497388" cy="533400"/>
          </a:xfrm>
        </p:spPr>
        <p:txBody>
          <a:bodyPr/>
          <a:lstStyle/>
          <a:p>
            <a:r>
              <a:rPr lang="en-US" b="0" dirty="0"/>
              <a:t>        Cartilaginous  fishes</a:t>
            </a:r>
          </a:p>
        </p:txBody>
      </p:sp>
      <p:pic>
        <p:nvPicPr>
          <p:cNvPr id="3074" name="Picture 2"/>
          <p:cNvPicPr>
            <a:picLocks noGrp="1" noChangeAspect="1" noChangeArrowheads="1"/>
          </p:cNvPicPr>
          <p:nvPr>
            <p:ph sz="half" idx="2"/>
          </p:nvPr>
        </p:nvPicPr>
        <p:blipFill>
          <a:blip r:embed="rId2"/>
          <a:stretch>
            <a:fillRect/>
          </a:stretch>
        </p:blipFill>
        <p:spPr bwMode="auto">
          <a:xfrm>
            <a:off x="381001" y="685800"/>
            <a:ext cx="3693354" cy="5440363"/>
          </a:xfrm>
          <a:prstGeom prst="rect">
            <a:avLst/>
          </a:prstGeom>
          <a:noFill/>
          <a:ln w="9525">
            <a:solidFill>
              <a:schemeClr val="tx1"/>
            </a:solidFill>
            <a:miter lim="800000"/>
            <a:headEnd/>
            <a:tailEnd/>
          </a:ln>
          <a:effectLst/>
        </p:spPr>
      </p:pic>
      <p:sp>
        <p:nvSpPr>
          <p:cNvPr id="9" name="Text Placeholder 8"/>
          <p:cNvSpPr>
            <a:spLocks noGrp="1"/>
          </p:cNvSpPr>
          <p:nvPr>
            <p:ph type="body" sz="quarter" idx="3"/>
          </p:nvPr>
        </p:nvSpPr>
        <p:spPr>
          <a:xfrm>
            <a:off x="4572000" y="228601"/>
            <a:ext cx="4114801" cy="533400"/>
          </a:xfrm>
        </p:spPr>
        <p:txBody>
          <a:bodyPr/>
          <a:lstStyle/>
          <a:p>
            <a:r>
              <a:rPr lang="en-US" b="0" dirty="0"/>
              <a:t>         Bony fishes</a:t>
            </a:r>
          </a:p>
        </p:txBody>
      </p:sp>
      <p:pic>
        <p:nvPicPr>
          <p:cNvPr id="3075" name="Picture 3"/>
          <p:cNvPicPr>
            <a:picLocks noGrp="1" noChangeAspect="1" noChangeArrowheads="1"/>
          </p:cNvPicPr>
          <p:nvPr>
            <p:ph sz="quarter" idx="4"/>
          </p:nvPr>
        </p:nvPicPr>
        <p:blipFill>
          <a:blip r:embed="rId3"/>
          <a:srcRect/>
          <a:stretch>
            <a:fillRect/>
          </a:stretch>
        </p:blipFill>
        <p:spPr bwMode="auto">
          <a:xfrm>
            <a:off x="4500667" y="762000"/>
            <a:ext cx="4033733" cy="5364163"/>
          </a:xfrm>
          <a:prstGeom prst="rect">
            <a:avLst/>
          </a:prstGeom>
          <a:noFill/>
          <a:ln w="9525">
            <a:solidFill>
              <a:schemeClr val="tx1"/>
            </a:solidFill>
            <a:miter lim="800000"/>
            <a:headEnd/>
            <a:tailEnd/>
          </a:ln>
          <a:effectLst/>
        </p:spPr>
      </p:pic>
      <p:pic>
        <p:nvPicPr>
          <p:cNvPr id="12"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4" cstate="print"/>
          <a:srcRect/>
          <a:stretch>
            <a:fillRect/>
          </a:stretch>
        </p:blipFill>
        <p:spPr bwMode="auto">
          <a:xfrm>
            <a:off x="7010400" y="5791200"/>
            <a:ext cx="1774825" cy="881089"/>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000" dirty="0">
                <a:solidFill>
                  <a:srgbClr val="FF0000"/>
                </a:solidFill>
              </a:rPr>
              <a:t>AMPHIBIA</a:t>
            </a:r>
          </a:p>
        </p:txBody>
      </p:sp>
      <p:sp>
        <p:nvSpPr>
          <p:cNvPr id="8" name="Content Placeholder 7"/>
          <p:cNvSpPr>
            <a:spLocks noGrp="1"/>
          </p:cNvSpPr>
          <p:nvPr>
            <p:ph sz="half" idx="1"/>
          </p:nvPr>
        </p:nvSpPr>
        <p:spPr>
          <a:xfrm>
            <a:off x="381000" y="1447800"/>
            <a:ext cx="4114800" cy="4678363"/>
          </a:xfrm>
        </p:spPr>
        <p:txBody>
          <a:bodyPr>
            <a:normAutofit/>
          </a:bodyPr>
          <a:lstStyle/>
          <a:p>
            <a:r>
              <a:rPr lang="en-US" sz="1800" dirty="0"/>
              <a:t>These animals differ from the fish in the lack of scales, in having mucus glands in the skin, and a three-chambered heart. Respiration is through either gills or lungs. They lay eggs. These animals are found both in water and on land.</a:t>
            </a:r>
          </a:p>
          <a:p>
            <a:endParaRPr lang="en-US" sz="1800" dirty="0"/>
          </a:p>
          <a:p>
            <a:endParaRPr lang="en-US" sz="1800" dirty="0"/>
          </a:p>
          <a:p>
            <a:endParaRPr lang="en-US" sz="1800" dirty="0"/>
          </a:p>
          <a:p>
            <a:endParaRPr lang="en-US" sz="1800" dirty="0"/>
          </a:p>
          <a:p>
            <a:endParaRPr lang="en-US" sz="1800" dirty="0"/>
          </a:p>
          <a:p>
            <a:pPr>
              <a:buNone/>
            </a:pPr>
            <a:r>
              <a:rPr lang="en-US" sz="1800" dirty="0"/>
              <a:t>      </a:t>
            </a:r>
          </a:p>
        </p:txBody>
      </p:sp>
      <p:pic>
        <p:nvPicPr>
          <p:cNvPr id="4100" name="Picture 4"/>
          <p:cNvPicPr>
            <a:picLocks noGrp="1" noChangeAspect="1" noChangeArrowheads="1"/>
          </p:cNvPicPr>
          <p:nvPr>
            <p:ph sz="half" idx="2"/>
          </p:nvPr>
        </p:nvPicPr>
        <p:blipFill>
          <a:blip r:embed="rId2"/>
          <a:srcRect/>
          <a:stretch>
            <a:fillRect/>
          </a:stretch>
        </p:blipFill>
        <p:spPr bwMode="auto">
          <a:xfrm>
            <a:off x="4605488" y="1600200"/>
            <a:ext cx="4233712" cy="4648200"/>
          </a:xfrm>
          <a:prstGeom prst="rect">
            <a:avLst/>
          </a:prstGeom>
          <a:noFill/>
          <a:ln w="9525">
            <a:noFill/>
            <a:miter lim="800000"/>
            <a:headEnd/>
            <a:tailEnd/>
          </a:ln>
          <a:effectLst/>
        </p:spPr>
      </p:pic>
      <p:pic>
        <p:nvPicPr>
          <p:cNvPr id="13"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6934200" y="5715000"/>
            <a:ext cx="1774825" cy="881089"/>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639762"/>
          </a:xfrm>
        </p:spPr>
        <p:txBody>
          <a:bodyPr>
            <a:normAutofit/>
          </a:bodyPr>
          <a:lstStyle/>
          <a:p>
            <a:r>
              <a:rPr lang="en-US" sz="2000" dirty="0">
                <a:solidFill>
                  <a:srgbClr val="FF0000"/>
                </a:solidFill>
              </a:rPr>
              <a:t>REPTILIA</a:t>
            </a:r>
          </a:p>
        </p:txBody>
      </p:sp>
      <p:sp>
        <p:nvSpPr>
          <p:cNvPr id="6" name="Content Placeholder 5"/>
          <p:cNvSpPr>
            <a:spLocks noGrp="1"/>
          </p:cNvSpPr>
          <p:nvPr>
            <p:ph sz="half" idx="1"/>
          </p:nvPr>
        </p:nvSpPr>
        <p:spPr>
          <a:xfrm>
            <a:off x="228600" y="1066800"/>
            <a:ext cx="4267200" cy="5334000"/>
          </a:xfrm>
        </p:spPr>
        <p:txBody>
          <a:bodyPr>
            <a:normAutofit/>
          </a:bodyPr>
          <a:lstStyle/>
          <a:p>
            <a:pPr>
              <a:buNone/>
            </a:pPr>
            <a:r>
              <a:rPr lang="en-US" sz="1800" dirty="0"/>
              <a:t>       </a:t>
            </a:r>
          </a:p>
          <a:p>
            <a:pPr>
              <a:buNone/>
            </a:pPr>
            <a:endParaRPr lang="en-US" sz="1800" dirty="0"/>
          </a:p>
          <a:p>
            <a:pPr>
              <a:buNone/>
            </a:pPr>
            <a:r>
              <a:rPr lang="en-US" sz="1800" dirty="0"/>
              <a:t>      These animals are cold-blooded, have scales and breathe through lungs. While most of them have a three-chambered heart, crocodiles have four heart chambers. They lay eggs with tough coverings and do not need to lay their eggs in water, unlike amphibians.</a:t>
            </a:r>
          </a:p>
        </p:txBody>
      </p:sp>
      <p:pic>
        <p:nvPicPr>
          <p:cNvPr id="5123" name="Picture 3"/>
          <p:cNvPicPr>
            <a:picLocks noGrp="1" noChangeAspect="1" noChangeArrowheads="1"/>
          </p:cNvPicPr>
          <p:nvPr>
            <p:ph sz="half" idx="2"/>
          </p:nvPr>
        </p:nvPicPr>
        <p:blipFill>
          <a:blip r:embed="rId2"/>
          <a:srcRect/>
          <a:stretch>
            <a:fillRect/>
          </a:stretch>
        </p:blipFill>
        <p:spPr bwMode="auto">
          <a:xfrm>
            <a:off x="4419600" y="1066800"/>
            <a:ext cx="4025503" cy="5181600"/>
          </a:xfrm>
          <a:prstGeom prst="rect">
            <a:avLst/>
          </a:prstGeom>
          <a:noFill/>
          <a:ln w="9525">
            <a:noFill/>
            <a:miter lim="800000"/>
            <a:headEnd/>
            <a:tailEnd/>
          </a:ln>
          <a:effectLst/>
        </p:spPr>
      </p:pic>
      <p:pic>
        <p:nvPicPr>
          <p:cNvPr id="8"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6858000" y="5791200"/>
            <a:ext cx="1774825" cy="881089"/>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639762"/>
          </a:xfrm>
        </p:spPr>
        <p:txBody>
          <a:bodyPr>
            <a:normAutofit/>
          </a:bodyPr>
          <a:lstStyle/>
          <a:p>
            <a:r>
              <a:rPr lang="en-US" sz="2000" dirty="0">
                <a:solidFill>
                  <a:srgbClr val="FF0000"/>
                </a:solidFill>
              </a:rPr>
              <a:t>AVES</a:t>
            </a:r>
          </a:p>
        </p:txBody>
      </p:sp>
      <p:sp>
        <p:nvSpPr>
          <p:cNvPr id="3" name="Content Placeholder 2"/>
          <p:cNvSpPr>
            <a:spLocks noGrp="1"/>
          </p:cNvSpPr>
          <p:nvPr>
            <p:ph sz="half" idx="1"/>
          </p:nvPr>
        </p:nvSpPr>
        <p:spPr>
          <a:xfrm>
            <a:off x="152400" y="838200"/>
            <a:ext cx="4343400" cy="5287963"/>
          </a:xfrm>
        </p:spPr>
        <p:txBody>
          <a:bodyPr>
            <a:normAutofit/>
          </a:bodyPr>
          <a:lstStyle/>
          <a:p>
            <a:pPr>
              <a:buNone/>
            </a:pPr>
            <a:endParaRPr lang="en-US" sz="1800" dirty="0"/>
          </a:p>
          <a:p>
            <a:pPr>
              <a:buNone/>
            </a:pPr>
            <a:endParaRPr lang="en-US" sz="1800" dirty="0"/>
          </a:p>
          <a:p>
            <a:pPr>
              <a:buNone/>
            </a:pPr>
            <a:r>
              <a:rPr lang="en-US" sz="1800" dirty="0"/>
              <a:t>       These are warm-blooded animals and have a four-chambered heart. They lay eggs. There is an outside covering of feathers, and two forelimbs are modified for flight. They breathe through lungs. All birds fall in this category</a:t>
            </a:r>
          </a:p>
        </p:txBody>
      </p:sp>
      <p:pic>
        <p:nvPicPr>
          <p:cNvPr id="6146" name="Picture 2"/>
          <p:cNvPicPr>
            <a:picLocks noGrp="1" noChangeAspect="1" noChangeArrowheads="1"/>
          </p:cNvPicPr>
          <p:nvPr>
            <p:ph sz="half" idx="2"/>
          </p:nvPr>
        </p:nvPicPr>
        <p:blipFill>
          <a:blip r:embed="rId2"/>
          <a:srcRect/>
          <a:stretch>
            <a:fillRect/>
          </a:stretch>
        </p:blipFill>
        <p:spPr bwMode="auto">
          <a:xfrm>
            <a:off x="4800600" y="838200"/>
            <a:ext cx="3657600" cy="5287963"/>
          </a:xfrm>
          <a:prstGeom prst="rect">
            <a:avLst/>
          </a:prstGeom>
          <a:noFill/>
          <a:ln w="9525">
            <a:noFill/>
            <a:miter lim="800000"/>
            <a:headEnd/>
            <a:tailEnd/>
          </a:ln>
          <a:effectLst/>
        </p:spPr>
      </p:pic>
      <p:pic>
        <p:nvPicPr>
          <p:cNvPr id="6"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6934200" y="5715000"/>
            <a:ext cx="1774825" cy="881089"/>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487362"/>
          </a:xfrm>
        </p:spPr>
        <p:txBody>
          <a:bodyPr>
            <a:normAutofit/>
          </a:bodyPr>
          <a:lstStyle/>
          <a:p>
            <a:r>
              <a:rPr lang="en-US" sz="2000" dirty="0">
                <a:solidFill>
                  <a:srgbClr val="FF0000"/>
                </a:solidFill>
              </a:rPr>
              <a:t>MAMMALIA</a:t>
            </a:r>
          </a:p>
        </p:txBody>
      </p:sp>
      <p:sp>
        <p:nvSpPr>
          <p:cNvPr id="3" name="Content Placeholder 2"/>
          <p:cNvSpPr>
            <a:spLocks noGrp="1"/>
          </p:cNvSpPr>
          <p:nvPr>
            <p:ph sz="half" idx="1"/>
          </p:nvPr>
        </p:nvSpPr>
        <p:spPr>
          <a:xfrm>
            <a:off x="152400" y="838200"/>
            <a:ext cx="4343400" cy="5287963"/>
          </a:xfrm>
        </p:spPr>
        <p:txBody>
          <a:bodyPr>
            <a:normAutofit/>
          </a:bodyPr>
          <a:lstStyle/>
          <a:p>
            <a:pPr>
              <a:buNone/>
            </a:pPr>
            <a:r>
              <a:rPr lang="en-US" sz="1800" dirty="0"/>
              <a:t>       </a:t>
            </a:r>
          </a:p>
          <a:p>
            <a:pPr>
              <a:buNone/>
            </a:pPr>
            <a:endParaRPr lang="en-US" sz="1800" dirty="0"/>
          </a:p>
          <a:p>
            <a:pPr>
              <a:buNone/>
            </a:pPr>
            <a:endParaRPr lang="en-US" sz="1800" dirty="0"/>
          </a:p>
          <a:p>
            <a:pPr>
              <a:buNone/>
            </a:pPr>
            <a:r>
              <a:rPr lang="en-US" sz="1800" dirty="0"/>
              <a:t>       Mammals are warm-blooded animals with four-chambered hearts. They have mammary glands for the production of milk to nourish their young. Their skin has hairs as well as sweat and oil glands. Most mammals familiar to us produce live young ones. However, a few of them, like the platypus and the echidna lay eggs, and some, like kangaroos give birth to very poorly developed young ones.</a:t>
            </a:r>
          </a:p>
        </p:txBody>
      </p:sp>
      <p:pic>
        <p:nvPicPr>
          <p:cNvPr id="7170" name="Picture 2"/>
          <p:cNvPicPr>
            <a:picLocks noGrp="1" noChangeAspect="1" noChangeArrowheads="1"/>
          </p:cNvPicPr>
          <p:nvPr>
            <p:ph sz="half" idx="2"/>
          </p:nvPr>
        </p:nvPicPr>
        <p:blipFill>
          <a:blip r:embed="rId2"/>
          <a:srcRect/>
          <a:stretch>
            <a:fillRect/>
          </a:stretch>
        </p:blipFill>
        <p:spPr bwMode="auto">
          <a:xfrm>
            <a:off x="4343400" y="1066800"/>
            <a:ext cx="4495800" cy="4419600"/>
          </a:xfrm>
          <a:prstGeom prst="rect">
            <a:avLst/>
          </a:prstGeom>
          <a:noFill/>
          <a:ln w="9525">
            <a:noFill/>
            <a:miter lim="800000"/>
            <a:headEnd/>
            <a:tailEnd/>
          </a:ln>
          <a:effectLst/>
        </p:spPr>
      </p:pic>
      <p:pic>
        <p:nvPicPr>
          <p:cNvPr id="6"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6629400" y="5715000"/>
            <a:ext cx="1774825" cy="881089"/>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5821363"/>
          </a:xfrm>
        </p:spPr>
        <p:txBody>
          <a:bodyPr>
            <a:normAutofit/>
          </a:bodyPr>
          <a:lstStyle/>
          <a:p>
            <a:pPr>
              <a:buNone/>
            </a:pPr>
            <a:r>
              <a:rPr lang="en-US" sz="1800" dirty="0">
                <a:solidFill>
                  <a:srgbClr val="FF0000"/>
                </a:solidFill>
              </a:rPr>
              <a:t>Following are some common features of the five classes of vertebrates:</a:t>
            </a:r>
          </a:p>
          <a:p>
            <a:pPr>
              <a:buNone/>
            </a:pPr>
            <a:endParaRPr lang="en-US" sz="1800" dirty="0">
              <a:solidFill>
                <a:srgbClr val="FF0000"/>
              </a:solidFill>
            </a:endParaRPr>
          </a:p>
        </p:txBody>
      </p:sp>
      <p:pic>
        <p:nvPicPr>
          <p:cNvPr id="15362" name="Picture 2" descr="C:\Users\FNSCB\Desktop\1411.png"/>
          <p:cNvPicPr>
            <a:picLocks noChangeAspect="1" noChangeArrowheads="1"/>
          </p:cNvPicPr>
          <p:nvPr/>
        </p:nvPicPr>
        <p:blipFill>
          <a:blip r:embed="rId2"/>
          <a:srcRect/>
          <a:stretch>
            <a:fillRect/>
          </a:stretch>
        </p:blipFill>
        <p:spPr bwMode="auto">
          <a:xfrm>
            <a:off x="762000" y="576262"/>
            <a:ext cx="7924800" cy="5705475"/>
          </a:xfrm>
          <a:prstGeom prst="rect">
            <a:avLst/>
          </a:prstGeom>
          <a:noFill/>
        </p:spPr>
      </p:pic>
      <p:pic>
        <p:nvPicPr>
          <p:cNvPr id="4"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7162800" y="5715000"/>
            <a:ext cx="1774825" cy="88108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solidFill>
                  <a:srgbClr val="FF0000"/>
                </a:solidFill>
              </a:rPr>
              <a:t>Classification system</a:t>
            </a:r>
            <a:br>
              <a:rPr lang="en-US" sz="2000" dirty="0">
                <a:solidFill>
                  <a:srgbClr val="FF0000"/>
                </a:solidFill>
              </a:rPr>
            </a:br>
            <a:endParaRPr lang="en-US" sz="2000" dirty="0">
              <a:solidFill>
                <a:srgbClr val="FF0000"/>
              </a:solidFill>
            </a:endParaRPr>
          </a:p>
        </p:txBody>
      </p:sp>
      <p:sp>
        <p:nvSpPr>
          <p:cNvPr id="3" name="Content Placeholder 2"/>
          <p:cNvSpPr>
            <a:spLocks noGrp="1"/>
          </p:cNvSpPr>
          <p:nvPr>
            <p:ph idx="1"/>
          </p:nvPr>
        </p:nvSpPr>
        <p:spPr>
          <a:xfrm>
            <a:off x="457200" y="838200"/>
            <a:ext cx="8229600" cy="5287963"/>
          </a:xfrm>
        </p:spPr>
        <p:txBody>
          <a:bodyPr>
            <a:normAutofit/>
          </a:bodyPr>
          <a:lstStyle/>
          <a:p>
            <a:r>
              <a:rPr lang="en-US" sz="1900" dirty="0"/>
              <a:t>1. </a:t>
            </a:r>
            <a:r>
              <a:rPr lang="en-US" sz="1900" b="1" dirty="0"/>
              <a:t>Two kingdom classifications:  </a:t>
            </a:r>
            <a:r>
              <a:rPr lang="en-US" sz="1900" dirty="0" err="1"/>
              <a:t>Carolus</a:t>
            </a:r>
            <a:r>
              <a:rPr lang="en-US" sz="1900" dirty="0"/>
              <a:t> Linnaeus in 1758 classified the living organisms into two groups as plants and animals.</a:t>
            </a:r>
          </a:p>
          <a:p>
            <a:endParaRPr lang="en-US" sz="1900" dirty="0"/>
          </a:p>
          <a:p>
            <a:pPr>
              <a:buNone/>
            </a:pPr>
            <a:endParaRPr lang="en-US" sz="1900" dirty="0"/>
          </a:p>
          <a:p>
            <a:r>
              <a:rPr lang="en-US" sz="1900" dirty="0"/>
              <a:t>2. </a:t>
            </a:r>
            <a:r>
              <a:rPr lang="en-US" sz="1900" b="1" dirty="0"/>
              <a:t>Five kingdom classification:</a:t>
            </a:r>
            <a:r>
              <a:rPr lang="en-US" sz="1900" dirty="0"/>
              <a:t> H. Whittaker in 1959 further classified the organisms into five kingdoms as Kingdom </a:t>
            </a:r>
            <a:r>
              <a:rPr lang="en-US" sz="1900" dirty="0" err="1"/>
              <a:t>Monera</a:t>
            </a:r>
            <a:r>
              <a:rPr lang="en-US" sz="1900" dirty="0"/>
              <a:t>, Kingdom </a:t>
            </a:r>
            <a:r>
              <a:rPr lang="en-US" sz="1900" dirty="0" err="1"/>
              <a:t>Protista</a:t>
            </a:r>
            <a:r>
              <a:rPr lang="en-US" sz="1900" dirty="0"/>
              <a:t>, Kingdom Fungi, Kingdom </a:t>
            </a:r>
            <a:r>
              <a:rPr lang="en-US" sz="1900" dirty="0" err="1"/>
              <a:t>Plantae</a:t>
            </a:r>
            <a:r>
              <a:rPr lang="en-US" sz="1900" dirty="0"/>
              <a:t>, and kingdom </a:t>
            </a:r>
            <a:r>
              <a:rPr lang="en-US" sz="1900" dirty="0" err="1"/>
              <a:t>Animalia</a:t>
            </a:r>
            <a:r>
              <a:rPr lang="en-US" sz="1900" dirty="0"/>
              <a:t>.</a:t>
            </a:r>
          </a:p>
          <a:p>
            <a:r>
              <a:rPr lang="en-US" sz="1800" dirty="0"/>
              <a:t> Carl </a:t>
            </a:r>
            <a:r>
              <a:rPr lang="en-US" sz="1800" dirty="0" err="1"/>
              <a:t>Woese</a:t>
            </a:r>
            <a:r>
              <a:rPr lang="en-US" sz="1800" dirty="0"/>
              <a:t> in 1977 further divided kingdom </a:t>
            </a:r>
            <a:r>
              <a:rPr lang="en-US" sz="1800" dirty="0" err="1"/>
              <a:t>Monera</a:t>
            </a:r>
            <a:r>
              <a:rPr lang="en-US" sz="1800" dirty="0"/>
              <a:t> into </a:t>
            </a:r>
            <a:r>
              <a:rPr lang="en-US" sz="1800" dirty="0" err="1"/>
              <a:t>archaebacteria</a:t>
            </a:r>
            <a:r>
              <a:rPr lang="en-US" sz="1800" dirty="0"/>
              <a:t> (or </a:t>
            </a:r>
            <a:r>
              <a:rPr lang="en-US" sz="1800" dirty="0" err="1"/>
              <a:t>Archae</a:t>
            </a:r>
            <a:r>
              <a:rPr lang="en-US" sz="1800" dirty="0"/>
              <a:t>) and </a:t>
            </a:r>
            <a:r>
              <a:rPr lang="en-US" sz="1800" dirty="0" err="1"/>
              <a:t>Eubacteria</a:t>
            </a:r>
            <a:r>
              <a:rPr lang="en-US" sz="1800" dirty="0"/>
              <a:t> (or Bacteria).</a:t>
            </a:r>
          </a:p>
          <a:p>
            <a:pPr>
              <a:buNone/>
            </a:pPr>
            <a:br>
              <a:rPr lang="en-US" dirty="0"/>
            </a:br>
            <a:endParaRPr lang="en-US" dirty="0"/>
          </a:p>
        </p:txBody>
      </p:sp>
      <p:pic>
        <p:nvPicPr>
          <p:cNvPr id="4"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2" cstate="print"/>
          <a:srcRect/>
          <a:stretch>
            <a:fillRect/>
          </a:stretch>
        </p:blipFill>
        <p:spPr bwMode="auto">
          <a:xfrm>
            <a:off x="6629400" y="5715000"/>
            <a:ext cx="1774825" cy="881089"/>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534400" cy="5211763"/>
          </a:xfrm>
        </p:spPr>
        <p:txBody>
          <a:bodyPr>
            <a:normAutofit/>
          </a:bodyPr>
          <a:lstStyle/>
          <a:p>
            <a:pPr>
              <a:buNone/>
            </a:pPr>
            <a:r>
              <a:rPr lang="en-US" sz="1800" dirty="0">
                <a:solidFill>
                  <a:srgbClr val="FF0000"/>
                </a:solidFill>
              </a:rPr>
              <a:t>      Note -</a:t>
            </a:r>
          </a:p>
          <a:p>
            <a:r>
              <a:rPr lang="en-US" sz="1800" b="1" dirty="0"/>
              <a:t>Warm blooded organism:</a:t>
            </a:r>
            <a:r>
              <a:rPr lang="en-US" sz="1800" dirty="0"/>
              <a:t> these are organisms which maintain same body temperature irrespective of outside temperature. Example – humans. Human’s body temperature is approximately 37</a:t>
            </a:r>
            <a:r>
              <a:rPr lang="en-US" sz="1800" baseline="30000" dirty="0"/>
              <a:t>0</a:t>
            </a:r>
            <a:r>
              <a:rPr lang="en-US" sz="1800" dirty="0"/>
              <a:t>.</a:t>
            </a:r>
          </a:p>
          <a:p>
            <a:r>
              <a:rPr lang="en-US" sz="1800" b="1" dirty="0"/>
              <a:t>Cold blooded organisms:</a:t>
            </a:r>
            <a:r>
              <a:rPr lang="en-US" sz="1800" dirty="0"/>
              <a:t> these are organisms which changes their body temperature as per surrounding temperature. Example – frog</a:t>
            </a:r>
          </a:p>
          <a:p>
            <a:r>
              <a:rPr lang="en-US" sz="1800" dirty="0"/>
              <a:t>Fishes are divided into two on the basis of skeleton:</a:t>
            </a:r>
          </a:p>
          <a:p>
            <a:r>
              <a:rPr lang="en-US" sz="1800" dirty="0" err="1"/>
              <a:t>i</a:t>
            </a:r>
            <a:r>
              <a:rPr lang="en-US" sz="1800" dirty="0"/>
              <a:t>) Fishes with bony skeleton called </a:t>
            </a:r>
            <a:r>
              <a:rPr lang="en-US" sz="1800" b="1" dirty="0"/>
              <a:t>bony fishes</a:t>
            </a:r>
            <a:r>
              <a:rPr lang="en-US" sz="1800" dirty="0"/>
              <a:t>. Example- Tuna.</a:t>
            </a:r>
          </a:p>
          <a:p>
            <a:r>
              <a:rPr lang="en-US" sz="1800" dirty="0"/>
              <a:t>ii) Fishes with cartilage skeleton called </a:t>
            </a:r>
            <a:r>
              <a:rPr lang="en-US" sz="1800" b="1" dirty="0"/>
              <a:t>Cartilaginous fishes</a:t>
            </a:r>
            <a:r>
              <a:rPr lang="en-US" sz="1800" dirty="0"/>
              <a:t>. Example – Shark</a:t>
            </a:r>
          </a:p>
          <a:p>
            <a:pPr>
              <a:buNone/>
            </a:pPr>
            <a:endParaRPr lang="en-US" sz="1800" dirty="0"/>
          </a:p>
        </p:txBody>
      </p:sp>
      <p:pic>
        <p:nvPicPr>
          <p:cNvPr id="4"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2" cstate="print"/>
          <a:srcRect/>
          <a:stretch>
            <a:fillRect/>
          </a:stretch>
        </p:blipFill>
        <p:spPr bwMode="auto">
          <a:xfrm>
            <a:off x="6629400" y="5715000"/>
            <a:ext cx="1774825" cy="881089"/>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srcRect/>
          <a:stretch>
            <a:fillRect/>
          </a:stretch>
        </p:blipFill>
        <p:spPr bwMode="auto">
          <a:xfrm>
            <a:off x="457200" y="304800"/>
            <a:ext cx="8001000" cy="6248400"/>
          </a:xfrm>
          <a:prstGeom prst="rect">
            <a:avLst/>
          </a:prstGeom>
          <a:noFill/>
          <a:ln w="9525">
            <a:noFill/>
            <a:miter lim="800000"/>
            <a:headEnd/>
            <a:tailEnd/>
          </a:ln>
          <a:effectLst/>
        </p:spPr>
      </p:pic>
      <p:pic>
        <p:nvPicPr>
          <p:cNvPr id="3"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7696200" y="5992462"/>
            <a:ext cx="1447800" cy="718741"/>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endParaRPr lang="en-US" dirty="0"/>
          </a:p>
        </p:txBody>
      </p:sp>
      <p:sp>
        <p:nvSpPr>
          <p:cNvPr id="28675" name="Content Placeholder 3"/>
          <p:cNvSpPr>
            <a:spLocks noGrp="1"/>
          </p:cNvSpPr>
          <p:nvPr>
            <p:ph idx="1"/>
          </p:nvPr>
        </p:nvSpPr>
        <p:spPr/>
        <p:txBody>
          <a:bodyPr>
            <a:normAutofit lnSpcReduction="10000"/>
          </a:bodyPr>
          <a:lstStyle/>
          <a:p>
            <a:pPr>
              <a:buFont typeface="Arial" charset="0"/>
              <a:buNone/>
            </a:pPr>
            <a:r>
              <a:rPr lang="en-US" b="1" dirty="0"/>
              <a:t>                          </a:t>
            </a:r>
          </a:p>
          <a:p>
            <a:pPr>
              <a:buFont typeface="Arial" charset="0"/>
              <a:buNone/>
            </a:pPr>
            <a:endParaRPr lang="en-US" b="1" dirty="0"/>
          </a:p>
          <a:p>
            <a:pPr>
              <a:buFont typeface="Arial" charset="0"/>
              <a:buNone/>
            </a:pPr>
            <a:r>
              <a:rPr lang="en-US" sz="4800" b="1" dirty="0"/>
              <a:t>                 </a:t>
            </a:r>
            <a:r>
              <a:rPr lang="en-US" sz="4000" b="1" dirty="0"/>
              <a:t>THANKING YOU</a:t>
            </a:r>
            <a:endParaRPr lang="en-US" sz="4000" dirty="0"/>
          </a:p>
          <a:p>
            <a:pPr>
              <a:buFont typeface="Arial" charset="0"/>
              <a:buNone/>
            </a:pPr>
            <a:r>
              <a:rPr lang="en-US" sz="4000" b="1">
                <a:solidFill>
                  <a:srgbClr val="FF0000"/>
                </a:solidFill>
              </a:rPr>
              <a:t>         ODM </a:t>
            </a:r>
            <a:r>
              <a:rPr lang="en-US" sz="4000" b="1" dirty="0">
                <a:solidFill>
                  <a:srgbClr val="FF0000"/>
                </a:solidFill>
              </a:rPr>
              <a:t>EDUCATIONAL GROUP</a:t>
            </a:r>
            <a:endParaRPr lang="en-US" sz="4000" dirty="0">
              <a:solidFill>
                <a:srgbClr val="FF0000"/>
              </a:solidFill>
            </a:endParaRPr>
          </a:p>
          <a:p>
            <a:pPr>
              <a:buFont typeface="Arial" charset="0"/>
              <a:buNone/>
            </a:pPr>
            <a:br>
              <a:rPr lang="en-US" dirty="0"/>
            </a:br>
            <a:endParaRPr lang="en-US" dirty="0"/>
          </a:p>
          <a:p>
            <a:pPr>
              <a:buFont typeface="Arial" charset="0"/>
              <a:buNone/>
            </a:pPr>
            <a:br>
              <a:rPr lang="en-US" dirty="0"/>
            </a:br>
            <a:endParaRPr lang="en-US" dirty="0"/>
          </a:p>
        </p:txBody>
      </p:sp>
      <p:pic>
        <p:nvPicPr>
          <p:cNvPr id="28676" name="Picture 5"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2"/>
          <a:srcRect/>
          <a:stretch>
            <a:fillRect/>
          </a:stretch>
        </p:blipFill>
        <p:spPr bwMode="auto">
          <a:xfrm>
            <a:off x="6705600" y="5629275"/>
            <a:ext cx="2003425" cy="8667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458200" cy="6126163"/>
          </a:xfrm>
        </p:spPr>
        <p:txBody>
          <a:bodyPr>
            <a:normAutofit/>
          </a:bodyPr>
          <a:lstStyle/>
          <a:p>
            <a:pPr>
              <a:buNone/>
            </a:pPr>
            <a:r>
              <a:rPr lang="en-US" sz="1800" dirty="0">
                <a:solidFill>
                  <a:srgbClr val="FF0000"/>
                </a:solidFill>
              </a:rPr>
              <a:t>     Hierarchy of classification</a:t>
            </a:r>
          </a:p>
          <a:p>
            <a:r>
              <a:rPr lang="en-US" sz="1800" dirty="0"/>
              <a:t>Linnaeus proposed a classification system by arranging organisms into taxonomic groups at different levels according to the characteristics they have. The groups or the levels from top to bottom are:</a:t>
            </a:r>
          </a:p>
          <a:p>
            <a:r>
              <a:rPr lang="en-US" sz="1800" dirty="0"/>
              <a:t>Kingdom</a:t>
            </a:r>
          </a:p>
          <a:p>
            <a:r>
              <a:rPr lang="en-US" sz="1800" dirty="0"/>
              <a:t>Phylum(Animals) / Division(Plants)</a:t>
            </a:r>
          </a:p>
          <a:p>
            <a:r>
              <a:rPr lang="en-US" sz="1800" dirty="0"/>
              <a:t>Class</a:t>
            </a:r>
          </a:p>
          <a:p>
            <a:r>
              <a:rPr lang="en-US" sz="1800" dirty="0"/>
              <a:t>Order</a:t>
            </a:r>
          </a:p>
          <a:p>
            <a:r>
              <a:rPr lang="en-US" sz="1800" dirty="0"/>
              <a:t>Family</a:t>
            </a:r>
          </a:p>
          <a:p>
            <a:r>
              <a:rPr lang="en-US" sz="1800" dirty="0"/>
              <a:t>Genus</a:t>
            </a:r>
          </a:p>
          <a:p>
            <a:r>
              <a:rPr lang="en-US" sz="1800" dirty="0"/>
              <a:t>Species</a:t>
            </a:r>
          </a:p>
          <a:p>
            <a:r>
              <a:rPr lang="en-US" sz="1800" b="1" dirty="0"/>
              <a:t>Species: </a:t>
            </a:r>
            <a:r>
              <a:rPr lang="en-US" sz="1800" dirty="0"/>
              <a:t> A species is a group of living beings which can reproduce among themselves and keep their population alive.</a:t>
            </a:r>
          </a:p>
        </p:txBody>
      </p:sp>
      <p:pic>
        <p:nvPicPr>
          <p:cNvPr id="4"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2" cstate="print"/>
          <a:srcRect/>
          <a:stretch>
            <a:fillRect/>
          </a:stretch>
        </p:blipFill>
        <p:spPr bwMode="auto">
          <a:xfrm>
            <a:off x="6629400" y="5715000"/>
            <a:ext cx="1774825" cy="88108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686800" cy="5973763"/>
          </a:xfrm>
        </p:spPr>
        <p:txBody>
          <a:bodyPr/>
          <a:lstStyle/>
          <a:p>
            <a:r>
              <a:rPr lang="en-US" sz="1800" dirty="0">
                <a:solidFill>
                  <a:srgbClr val="FF0000"/>
                </a:solidFill>
              </a:rPr>
              <a:t>Hierarchical naming of Human</a:t>
            </a:r>
          </a:p>
          <a:p>
            <a:pPr>
              <a:buNone/>
            </a:pPr>
            <a:br>
              <a:rPr lang="en-US" b="1" dirty="0"/>
            </a:br>
            <a:endParaRPr lang="en-US" dirty="0"/>
          </a:p>
        </p:txBody>
      </p:sp>
      <p:pic>
        <p:nvPicPr>
          <p:cNvPr id="1026" name="Picture 2" descr="C:\Users\ODMPC015\Desktop\2812.png"/>
          <p:cNvPicPr>
            <a:picLocks noChangeAspect="1" noChangeArrowheads="1"/>
          </p:cNvPicPr>
          <p:nvPr/>
        </p:nvPicPr>
        <p:blipFill>
          <a:blip r:embed="rId2"/>
          <a:srcRect/>
          <a:stretch>
            <a:fillRect/>
          </a:stretch>
        </p:blipFill>
        <p:spPr bwMode="auto">
          <a:xfrm>
            <a:off x="457200" y="533400"/>
            <a:ext cx="5257800" cy="2124075"/>
          </a:xfrm>
          <a:prstGeom prst="rect">
            <a:avLst/>
          </a:prstGeom>
          <a:noFill/>
        </p:spPr>
      </p:pic>
      <p:sp>
        <p:nvSpPr>
          <p:cNvPr id="5" name="Rectangle 4"/>
          <p:cNvSpPr/>
          <p:nvPr/>
        </p:nvSpPr>
        <p:spPr>
          <a:xfrm>
            <a:off x="0" y="3244334"/>
            <a:ext cx="6139833" cy="369332"/>
          </a:xfrm>
          <a:prstGeom prst="rect">
            <a:avLst/>
          </a:prstGeom>
        </p:spPr>
        <p:txBody>
          <a:bodyPr wrap="square">
            <a:spAutoFit/>
          </a:bodyPr>
          <a:lstStyle/>
          <a:p>
            <a:r>
              <a:rPr lang="en-US" dirty="0"/>
              <a:t>   The Five kingdom classification</a:t>
            </a:r>
          </a:p>
        </p:txBody>
      </p:sp>
      <p:pic>
        <p:nvPicPr>
          <p:cNvPr id="1027" name="Picture 3" descr="C:\Users\ODMPC015\Desktop\566.png"/>
          <p:cNvPicPr>
            <a:picLocks noChangeAspect="1" noChangeArrowheads="1"/>
          </p:cNvPicPr>
          <p:nvPr/>
        </p:nvPicPr>
        <p:blipFill>
          <a:blip r:embed="rId3"/>
          <a:srcRect/>
          <a:stretch>
            <a:fillRect/>
          </a:stretch>
        </p:blipFill>
        <p:spPr bwMode="auto">
          <a:xfrm>
            <a:off x="1143000" y="3657600"/>
            <a:ext cx="3581400" cy="2839930"/>
          </a:xfrm>
          <a:prstGeom prst="rect">
            <a:avLst/>
          </a:prstGeom>
          <a:noFill/>
        </p:spPr>
      </p:pic>
      <p:pic>
        <p:nvPicPr>
          <p:cNvPr id="6"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4" cstate="print"/>
          <a:srcRect/>
          <a:stretch>
            <a:fillRect/>
          </a:stretch>
        </p:blipFill>
        <p:spPr bwMode="auto">
          <a:xfrm>
            <a:off x="6911975" y="5430757"/>
            <a:ext cx="1774825" cy="88108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19200"/>
          </a:xfrm>
        </p:spPr>
        <p:txBody>
          <a:bodyPr>
            <a:noAutofit/>
          </a:bodyPr>
          <a:lstStyle/>
          <a:p>
            <a:r>
              <a:rPr lang="en-US" sz="2000" dirty="0">
                <a:solidFill>
                  <a:srgbClr val="FF0000"/>
                </a:solidFill>
              </a:rPr>
              <a:t>Major characteristics considered for classifying  organisms into five major kingdoms     </a:t>
            </a:r>
            <a:endParaRPr lang="en-US" sz="2000" dirty="0"/>
          </a:p>
        </p:txBody>
      </p:sp>
      <p:sp>
        <p:nvSpPr>
          <p:cNvPr id="3" name="Content Placeholder 2"/>
          <p:cNvSpPr>
            <a:spLocks noGrp="1"/>
          </p:cNvSpPr>
          <p:nvPr>
            <p:ph idx="1"/>
          </p:nvPr>
        </p:nvSpPr>
        <p:spPr>
          <a:xfrm>
            <a:off x="0" y="914400"/>
            <a:ext cx="9144000" cy="5211763"/>
          </a:xfrm>
        </p:spPr>
        <p:txBody>
          <a:bodyPr>
            <a:normAutofit/>
          </a:bodyPr>
          <a:lstStyle/>
          <a:p>
            <a:pPr>
              <a:buNone/>
            </a:pPr>
            <a:endParaRPr lang="en-US" dirty="0"/>
          </a:p>
          <a:p>
            <a:pPr>
              <a:buNone/>
            </a:pPr>
            <a:r>
              <a:rPr lang="en-US" sz="1800" b="1" dirty="0"/>
              <a:t>1. Type of cellular organization - </a:t>
            </a:r>
            <a:endParaRPr lang="en-US" sz="1800" dirty="0"/>
          </a:p>
          <a:p>
            <a:pPr>
              <a:buNone/>
            </a:pPr>
            <a:r>
              <a:rPr lang="en-US" sz="1800" dirty="0"/>
              <a:t>       a) Prokaryotic cells: These are primitive and incomplete cells without well – defined nucleus.</a:t>
            </a:r>
          </a:p>
          <a:p>
            <a:pPr>
              <a:buNone/>
            </a:pPr>
            <a:r>
              <a:rPr lang="en-US" sz="1800" dirty="0"/>
              <a:t>       b) Eukaryotic cells: These are advanced and complete cells with well – defined nucleus.</a:t>
            </a:r>
          </a:p>
          <a:p>
            <a:pPr>
              <a:buNone/>
            </a:pPr>
            <a:endParaRPr lang="en-US" sz="1800" dirty="0"/>
          </a:p>
          <a:p>
            <a:pPr>
              <a:buNone/>
            </a:pPr>
            <a:r>
              <a:rPr lang="en-US" sz="1800" b="1" dirty="0"/>
              <a:t> 2. Body organization –</a:t>
            </a:r>
            <a:endParaRPr lang="en-US" sz="1800" dirty="0"/>
          </a:p>
          <a:p>
            <a:pPr>
              <a:buNone/>
            </a:pPr>
            <a:r>
              <a:rPr lang="en-US" sz="1800" dirty="0"/>
              <a:t>       a) Unicellular organisms: These are organisms made up of single cell with all activities performed by the single cell.</a:t>
            </a:r>
          </a:p>
          <a:p>
            <a:pPr>
              <a:buNone/>
            </a:pPr>
            <a:r>
              <a:rPr lang="en-US" sz="1800" dirty="0"/>
              <a:t>       b) </a:t>
            </a:r>
            <a:r>
              <a:rPr lang="en-US" sz="1800" dirty="0" err="1"/>
              <a:t>Multicellular</a:t>
            </a:r>
            <a:r>
              <a:rPr lang="en-US" sz="1800" dirty="0"/>
              <a:t> organisms: These are organisms made up of large number of cells with different functions performed by different cells.</a:t>
            </a:r>
          </a:p>
          <a:p>
            <a:pPr>
              <a:buNone/>
            </a:pPr>
            <a:endParaRPr lang="en-US" sz="1800" dirty="0"/>
          </a:p>
          <a:p>
            <a:pPr>
              <a:buNone/>
            </a:pPr>
            <a:r>
              <a:rPr lang="en-US" sz="1800" b="1" dirty="0"/>
              <a:t>  3. Mode of obtaining food -</a:t>
            </a:r>
            <a:endParaRPr lang="en-US" sz="1800" dirty="0"/>
          </a:p>
          <a:p>
            <a:pPr>
              <a:buNone/>
            </a:pPr>
            <a:r>
              <a:rPr lang="en-US" sz="1800" dirty="0"/>
              <a:t>       a) </a:t>
            </a:r>
            <a:r>
              <a:rPr lang="en-US" sz="1800" dirty="0" err="1"/>
              <a:t>Autotrophs</a:t>
            </a:r>
            <a:r>
              <a:rPr lang="en-US" sz="1800" dirty="0"/>
              <a:t>: These are the organisms that make their own food by photosynthesis.</a:t>
            </a:r>
          </a:p>
          <a:p>
            <a:pPr>
              <a:buNone/>
            </a:pPr>
            <a:r>
              <a:rPr lang="en-US" sz="1800" dirty="0"/>
              <a:t>       b) </a:t>
            </a:r>
            <a:r>
              <a:rPr lang="en-US" sz="1800" dirty="0" err="1"/>
              <a:t>Heterotrophs</a:t>
            </a:r>
            <a:r>
              <a:rPr lang="en-US" sz="1800" dirty="0"/>
              <a:t>: These are the organisms which depend on other organisms for food.</a:t>
            </a:r>
          </a:p>
        </p:txBody>
      </p:sp>
      <p:pic>
        <p:nvPicPr>
          <p:cNvPr id="4"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2" cstate="print"/>
          <a:srcRect/>
          <a:stretch>
            <a:fillRect/>
          </a:stretch>
        </p:blipFill>
        <p:spPr bwMode="auto">
          <a:xfrm>
            <a:off x="6944510" y="5685618"/>
            <a:ext cx="1774825" cy="88108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457200"/>
          </a:xfrm>
        </p:spPr>
        <p:txBody>
          <a:bodyPr>
            <a:normAutofit/>
          </a:bodyPr>
          <a:lstStyle/>
          <a:p>
            <a:r>
              <a:rPr lang="en-US" sz="2000" dirty="0">
                <a:solidFill>
                  <a:srgbClr val="FF0000"/>
                </a:solidFill>
              </a:rPr>
              <a:t>BINOMIAL NOMENCLATURE</a:t>
            </a:r>
          </a:p>
        </p:txBody>
      </p:sp>
      <p:sp>
        <p:nvSpPr>
          <p:cNvPr id="3" name="Content Placeholder 2"/>
          <p:cNvSpPr>
            <a:spLocks noGrp="1"/>
          </p:cNvSpPr>
          <p:nvPr>
            <p:ph idx="1"/>
          </p:nvPr>
        </p:nvSpPr>
        <p:spPr>
          <a:xfrm>
            <a:off x="0" y="762000"/>
            <a:ext cx="8991600" cy="5943600"/>
          </a:xfrm>
        </p:spPr>
        <p:txBody>
          <a:bodyPr>
            <a:normAutofit/>
          </a:bodyPr>
          <a:lstStyle/>
          <a:p>
            <a:endParaRPr lang="en-US" sz="1800" b="1" dirty="0"/>
          </a:p>
          <a:p>
            <a:pPr>
              <a:buNone/>
            </a:pPr>
            <a:endParaRPr lang="en-US" sz="1800" b="1" dirty="0"/>
          </a:p>
          <a:p>
            <a:r>
              <a:rPr lang="en-US" sz="1800" b="1" dirty="0"/>
              <a:t>Nomenclature</a:t>
            </a:r>
            <a:r>
              <a:rPr lang="en-US" sz="1800" dirty="0"/>
              <a:t> - An organism can have different names in different languages. This creates confusion in naming organism. So, a scientific name is needed which is same in all languages. Binomial nomenclature system given by </a:t>
            </a:r>
            <a:r>
              <a:rPr lang="en-US" sz="1800" dirty="0" err="1"/>
              <a:t>Carolus</a:t>
            </a:r>
            <a:r>
              <a:rPr lang="en-US" sz="1800" dirty="0"/>
              <a:t> Linnaeus is used for naming different organisms.</a:t>
            </a:r>
          </a:p>
          <a:p>
            <a:pPr>
              <a:buNone/>
            </a:pPr>
            <a:endParaRPr lang="en-US" sz="1800" dirty="0"/>
          </a:p>
          <a:p>
            <a:r>
              <a:rPr lang="en-US" sz="1800" dirty="0"/>
              <a:t>Following are some conventions in writing the scientific names:</a:t>
            </a:r>
          </a:p>
          <a:p>
            <a:r>
              <a:rPr lang="en-US" sz="1800" dirty="0"/>
              <a:t>Genus should be written followed by the species.</a:t>
            </a:r>
          </a:p>
          <a:p>
            <a:r>
              <a:rPr lang="en-US" sz="1800" dirty="0"/>
              <a:t>First letter of the genus should be capital and that of the species should be in small letter.</a:t>
            </a:r>
          </a:p>
          <a:p>
            <a:r>
              <a:rPr lang="en-US" sz="1800" dirty="0"/>
              <a:t>When printed the name should be written in italics and when written with hands genus and species should be underlined separately.</a:t>
            </a:r>
          </a:p>
          <a:p>
            <a:r>
              <a:rPr lang="en-US" sz="1800" dirty="0"/>
              <a:t>Example – </a:t>
            </a:r>
            <a:r>
              <a:rPr lang="en-US" sz="1800" i="1" dirty="0"/>
              <a:t>Homo sapiens</a:t>
            </a:r>
            <a:r>
              <a:rPr lang="en-US" sz="1800" dirty="0"/>
              <a:t> for humans, </a:t>
            </a:r>
            <a:r>
              <a:rPr lang="en-US" sz="1800" i="1" dirty="0" err="1"/>
              <a:t>Panthera</a:t>
            </a:r>
            <a:r>
              <a:rPr lang="en-US" sz="1800" i="1" dirty="0"/>
              <a:t> </a:t>
            </a:r>
            <a:r>
              <a:rPr lang="en-US" sz="1800" i="1" dirty="0" err="1"/>
              <a:t>tigris</a:t>
            </a:r>
            <a:r>
              <a:rPr lang="en-US" sz="1800" dirty="0"/>
              <a:t> for tiger.</a:t>
            </a:r>
          </a:p>
        </p:txBody>
      </p:sp>
      <p:pic>
        <p:nvPicPr>
          <p:cNvPr id="4"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2" cstate="print"/>
          <a:srcRect/>
          <a:stretch>
            <a:fillRect/>
          </a:stretch>
        </p:blipFill>
        <p:spPr bwMode="auto">
          <a:xfrm>
            <a:off x="6629400" y="5715000"/>
            <a:ext cx="1774825" cy="88108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715962"/>
          </a:xfrm>
        </p:spPr>
        <p:txBody>
          <a:bodyPr>
            <a:normAutofit/>
          </a:bodyPr>
          <a:lstStyle/>
          <a:p>
            <a:r>
              <a:rPr lang="en-US" sz="2000" b="1" dirty="0"/>
              <a:t> </a:t>
            </a:r>
            <a:r>
              <a:rPr lang="en-US" sz="2000" dirty="0">
                <a:solidFill>
                  <a:srgbClr val="FF0000"/>
                </a:solidFill>
              </a:rPr>
              <a:t>Kingdom 1: </a:t>
            </a:r>
            <a:r>
              <a:rPr lang="en-US" sz="2000" dirty="0" err="1">
                <a:solidFill>
                  <a:srgbClr val="FF0000"/>
                </a:solidFill>
              </a:rPr>
              <a:t>Monera</a:t>
            </a:r>
            <a:endParaRPr lang="en-US" sz="2000" dirty="0">
              <a:solidFill>
                <a:srgbClr val="FF0000"/>
              </a:solidFill>
            </a:endParaRPr>
          </a:p>
        </p:txBody>
      </p:sp>
      <p:sp>
        <p:nvSpPr>
          <p:cNvPr id="3" name="Content Placeholder 2"/>
          <p:cNvSpPr>
            <a:spLocks noGrp="1"/>
          </p:cNvSpPr>
          <p:nvPr>
            <p:ph idx="1"/>
          </p:nvPr>
        </p:nvSpPr>
        <p:spPr>
          <a:xfrm>
            <a:off x="381000" y="914400"/>
            <a:ext cx="8305800" cy="5211763"/>
          </a:xfrm>
        </p:spPr>
        <p:txBody>
          <a:bodyPr>
            <a:normAutofit/>
          </a:bodyPr>
          <a:lstStyle/>
          <a:p>
            <a:pPr>
              <a:buNone/>
            </a:pPr>
            <a:r>
              <a:rPr lang="en-US" sz="1800" dirty="0"/>
              <a:t>Following are its basic features</a:t>
            </a:r>
          </a:p>
          <a:p>
            <a:r>
              <a:rPr lang="en-US" sz="1800" dirty="0"/>
              <a:t>Prokaryotic, Unicellular.</a:t>
            </a:r>
          </a:p>
          <a:p>
            <a:r>
              <a:rPr lang="en-US" sz="1800" dirty="0"/>
              <a:t>   Can be autotrophic or heterotrophic.</a:t>
            </a:r>
          </a:p>
          <a:p>
            <a:r>
              <a:rPr lang="en-US" sz="1800" dirty="0"/>
              <a:t>   May or may not have cell wall.</a:t>
            </a:r>
          </a:p>
          <a:p>
            <a:r>
              <a:rPr lang="en-US" sz="1800" dirty="0"/>
              <a:t>   Examples- Anabaena and Bacteria (heterotrophic), </a:t>
            </a:r>
            <a:r>
              <a:rPr lang="en-US" sz="1800" dirty="0" err="1"/>
              <a:t>Cyano</a:t>
            </a:r>
            <a:r>
              <a:rPr lang="en-US" sz="1800" dirty="0"/>
              <a:t>-bacteria or Blue green algae (autotrophic).</a:t>
            </a:r>
          </a:p>
          <a:p>
            <a:pPr>
              <a:buNone/>
            </a:pPr>
            <a:r>
              <a:rPr lang="en-US" b="1" dirty="0"/>
              <a:t>   </a:t>
            </a:r>
            <a:endParaRPr lang="en-US" dirty="0"/>
          </a:p>
          <a:p>
            <a:endParaRPr lang="en-US" dirty="0"/>
          </a:p>
        </p:txBody>
      </p:sp>
      <p:pic>
        <p:nvPicPr>
          <p:cNvPr id="1026" name="Picture 2" descr="C:\Users\FNSCB\Desktop\347.png"/>
          <p:cNvPicPr>
            <a:picLocks noChangeAspect="1" noChangeArrowheads="1"/>
          </p:cNvPicPr>
          <p:nvPr/>
        </p:nvPicPr>
        <p:blipFill>
          <a:blip r:embed="rId2"/>
          <a:srcRect/>
          <a:stretch>
            <a:fillRect/>
          </a:stretch>
        </p:blipFill>
        <p:spPr bwMode="auto">
          <a:xfrm>
            <a:off x="457200" y="2819400"/>
            <a:ext cx="7391400" cy="3200400"/>
          </a:xfrm>
          <a:prstGeom prst="rect">
            <a:avLst/>
          </a:prstGeom>
          <a:noFill/>
        </p:spPr>
      </p:pic>
      <p:pic>
        <p:nvPicPr>
          <p:cNvPr id="5" name="Picture 2" descr="https://lh6.googleusercontent.com/4sdW2sq7oAFLtRv-fygcfRsKi54VwU7fOTW7tCnOkUaYOYiBTv72q8jFPRgq4C9qXtwFyQFdvpl-87pSUvtiU7PFd-9jAQ8j5WZXHvDWdN7y78oRBYVFWsaTxfo3FqgcU4bP7FZGf_3IbIWK0g"/>
          <p:cNvPicPr>
            <a:picLocks noChangeAspect="1" noChangeArrowheads="1"/>
          </p:cNvPicPr>
          <p:nvPr/>
        </p:nvPicPr>
        <p:blipFill>
          <a:blip r:embed="rId3" cstate="print"/>
          <a:srcRect/>
          <a:stretch>
            <a:fillRect/>
          </a:stretch>
        </p:blipFill>
        <p:spPr bwMode="auto">
          <a:xfrm>
            <a:off x="6858000" y="5791200"/>
            <a:ext cx="1774825" cy="88108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TotalTime>
  <Words>2710</Words>
  <Application>Microsoft Office PowerPoint</Application>
  <PresentationFormat>On-screen Show (4:3)</PresentationFormat>
  <Paragraphs>318</Paragraphs>
  <Slides>42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DIVERSITY  IN LIVING ORGANISMS </vt:lpstr>
      <vt:lpstr>SYSTEM OF CLASSIFICATION</vt:lpstr>
      <vt:lpstr>Classification and Evolution</vt:lpstr>
      <vt:lpstr>Classification system </vt:lpstr>
      <vt:lpstr>PowerPoint Presentation</vt:lpstr>
      <vt:lpstr>PowerPoint Presentation</vt:lpstr>
      <vt:lpstr>Major characteristics considered for classifying  organisms into five major kingdoms     </vt:lpstr>
      <vt:lpstr>BINOMIAL NOMENCLATURE</vt:lpstr>
      <vt:lpstr> Kingdom 1: Monera</vt:lpstr>
      <vt:lpstr>Kingdom 2 : Protista  </vt:lpstr>
      <vt:lpstr>Kingdom 3: Fungi</vt:lpstr>
      <vt:lpstr>Kingdom 4: Plantae</vt:lpstr>
      <vt:lpstr>PowerPoint Presentation</vt:lpstr>
      <vt:lpstr>Division 1: Thallophta</vt:lpstr>
      <vt:lpstr>Division 2: Bryophyte</vt:lpstr>
      <vt:lpstr>Division 3: Pteridophyta</vt:lpstr>
      <vt:lpstr>Division 4: Gymnosperms</vt:lpstr>
      <vt:lpstr>Division 5: Angiosperms</vt:lpstr>
      <vt:lpstr>PowerPoint Presentation</vt:lpstr>
      <vt:lpstr>Kingdom 5: Animalia</vt:lpstr>
      <vt:lpstr>PowerPoint Presentation</vt:lpstr>
      <vt:lpstr>Phylum 1: Porifera or sponges</vt:lpstr>
      <vt:lpstr>Phylum 2: Coelenterata</vt:lpstr>
      <vt:lpstr>Phylum 3: Ctenophores</vt:lpstr>
      <vt:lpstr>Phylum 4: Platyhelminthes</vt:lpstr>
      <vt:lpstr>Phylum 5: Nematoda</vt:lpstr>
      <vt:lpstr>Phylum 6: Mollusca</vt:lpstr>
      <vt:lpstr>Phylum 7: Annelida</vt:lpstr>
      <vt:lpstr>Phylum 8: Arthropoda</vt:lpstr>
      <vt:lpstr>Phylum 9: Echinodermata</vt:lpstr>
      <vt:lpstr>Phylum 10: Chordata</vt:lpstr>
      <vt:lpstr>PowerPoint Presentation</vt:lpstr>
      <vt:lpstr>PowerPoint Presentation</vt:lpstr>
      <vt:lpstr>PowerPoint Presentation</vt:lpstr>
      <vt:lpstr>AMPHIBIA</vt:lpstr>
      <vt:lpstr>REPTILIA</vt:lpstr>
      <vt:lpstr>AVES</vt:lpstr>
      <vt:lpstr>MAMMALIA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ODMPC015</dc:creator>
  <cp:lastModifiedBy>DEBASHISH BALA</cp:lastModifiedBy>
  <cp:revision>117</cp:revision>
  <dcterms:created xsi:type="dcterms:W3CDTF">2020-07-02T08:44:54Z</dcterms:created>
  <dcterms:modified xsi:type="dcterms:W3CDTF">2022-11-19T07:06:50Z</dcterms:modified>
</cp:coreProperties>
</file>