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90" r:id="rId3"/>
    <p:sldId id="293" r:id="rId4"/>
    <p:sldId id="292" r:id="rId5"/>
    <p:sldId id="257" r:id="rId6"/>
    <p:sldId id="270" r:id="rId7"/>
    <p:sldId id="266" r:id="rId8"/>
    <p:sldId id="294" r:id="rId9"/>
    <p:sldId id="261" r:id="rId10"/>
    <p:sldId id="295" r:id="rId11"/>
    <p:sldId id="281" r:id="rId12"/>
    <p:sldId id="288" r:id="rId13"/>
    <p:sldId id="259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8" d="100"/>
          <a:sy n="98" d="100"/>
        </p:scale>
        <p:origin x="1018" y="2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05580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321153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 written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6349142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 written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634914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67033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26948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1872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5452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12375" y="310775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ONLINE TEACHING : CLASS-XI</a:t>
            </a:r>
            <a:endParaRPr lang="en-US" sz="30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lang="en-US"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94660" y="1276175"/>
            <a:ext cx="8201247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SUBJECT 			: </a:t>
            </a:r>
            <a:r>
              <a:rPr lang="en-IN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ENGLISH CORE -301</a:t>
            </a:r>
          </a:p>
          <a:p>
            <a:pPr lvl="0"/>
            <a:endParaRPr lang="en-IN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IN" sz="2500" b="1" dirty="0">
                <a:latin typeface="Calibri" panose="020F0502020204030204" pitchFamily="34" charset="0"/>
                <a:cs typeface="Calibri" panose="020F0502020204030204" pitchFamily="34" charset="0"/>
              </a:rPr>
              <a:t>CHAPTER NUMBER		:  6 (HORNBILL)</a:t>
            </a:r>
          </a:p>
          <a:p>
            <a:pPr lvl="0"/>
            <a:endParaRPr lang="en-IN"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" sz="2500" b="1" dirty="0">
                <a:latin typeface="Calibri" panose="020F0502020204030204" pitchFamily="34" charset="0"/>
                <a:cs typeface="Calibri" panose="020F0502020204030204" pitchFamily="34" charset="0"/>
              </a:rPr>
              <a:t>CHAPTER NAME 		:</a:t>
            </a:r>
            <a:r>
              <a:rPr lang="en-IN" sz="2500" b="1" dirty="0">
                <a:latin typeface="Calibri" panose="020F0502020204030204" pitchFamily="34" charset="0"/>
                <a:cs typeface="Calibri" panose="020F0502020204030204" pitchFamily="34" charset="0"/>
              </a:rPr>
              <a:t> THE BROWNING VERSION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EEEA8-4A53-4BCB-BEE6-A2279BC55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85518"/>
            <a:ext cx="8520600" cy="422483"/>
          </a:xfrm>
        </p:spPr>
        <p:txBody>
          <a:bodyPr/>
          <a:lstStyle/>
          <a:p>
            <a:pPr algn="ctr"/>
            <a:r>
              <a:rPr lang="en-IN" sz="2200" b="1" dirty="0">
                <a:solidFill>
                  <a:srgbClr val="FF0000"/>
                </a:solidFill>
              </a:rPr>
              <a:t>Frank-Taplow Conversation… continues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AD1B5E-C097-4B03-821E-F6E9FE2B9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429" y="591080"/>
            <a:ext cx="8091540" cy="3416400"/>
          </a:xfrm>
        </p:spPr>
        <p:txBody>
          <a:bodyPr/>
          <a:lstStyle/>
          <a:p>
            <a:pPr marL="265176" lvl="0" indent="-265176" algn="just">
              <a:lnSpc>
                <a:spcPct val="150000"/>
              </a:lnSpc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sz="1400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Frank points out that Mr. Crocker-Harris is late and the student has a chance to play Golf . </a:t>
            </a:r>
          </a:p>
          <a:p>
            <a:pPr marL="265176" lvl="0" indent="-265176" algn="just">
              <a:lnSpc>
                <a:spcPct val="150000"/>
              </a:lnSpc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sz="1400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Taplow  gets shocked at Frank’s eerie suggestion ; refuses to leave  due to his fear of  the strict teacher </a:t>
            </a:r>
          </a:p>
          <a:p>
            <a:pPr marL="265176" lvl="0" indent="-265176" algn="just">
              <a:lnSpc>
                <a:spcPct val="150000"/>
              </a:lnSpc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sz="1400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Frank envies Mr. Crocker-Harris  for the control he  has over his students .</a:t>
            </a:r>
          </a:p>
          <a:p>
            <a:pPr marL="265176" lvl="0" indent="-265176" algn="just">
              <a:lnSpc>
                <a:spcPct val="150000"/>
              </a:lnSpc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sz="1400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Taplow  tells Frank about his impressions of  Andrew  , who , according to him , is not a sadist  even though he is tough, a hard taskmaster  without compassion for students if found neglecting their studies .</a:t>
            </a:r>
          </a:p>
          <a:p>
            <a:pPr marL="265176" lvl="0" indent="-265176" algn="just">
              <a:lnSpc>
                <a:spcPct val="150000"/>
              </a:lnSpc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sz="1400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While Taplow  narrates an  incident of a classical joke cracked by  Mr. Crocker-Harris  , Millie Crocker-Harris ( who dislikes her husband –Andrew  and is in affair with Frank )  appears and suggests  Taplow  to go away for  a quarter  of an hour and  come back later trying to convince the boy that her husband is at the Bursar’s who may take quite some time to get back .</a:t>
            </a:r>
          </a:p>
          <a:p>
            <a:pPr marL="265176" lvl="0" indent="-265176" algn="just">
              <a:lnSpc>
                <a:spcPct val="150000"/>
              </a:lnSpc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sz="1400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Millie assures Taplow  to take the blame on herself and hands him  a prescription asking him to take it to a chemist and get it filled .Helpless Taplow  accepts her proposal and leaves .</a:t>
            </a:r>
          </a:p>
          <a:p>
            <a:pPr marL="114300" indent="0">
              <a:buNone/>
            </a:pPr>
            <a:endParaRPr lang="en-IN" dirty="0"/>
          </a:p>
        </p:txBody>
      </p:sp>
      <p:pic>
        <p:nvPicPr>
          <p:cNvPr id="5" name="Google Shape;69;p15">
            <a:extLst>
              <a:ext uri="{FF2B5EF4-FFF2-40B4-BE49-F238E27FC236}">
                <a16:creationId xmlns:a16="http://schemas.microsoft.com/office/drawing/2014/main" id="{57FE0633-2AA9-4945-9406-A1515767B9B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0056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1702053" y="649094"/>
            <a:ext cx="5816348" cy="3813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50000"/>
              </a:lnSpc>
              <a:buSzPts val="2200"/>
            </a:pPr>
            <a:r>
              <a:rPr lang="en-GB" sz="18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Meaning of New/ Difficult Words: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Get carried away– get excited and lose control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Cut—go away without permission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Sadist—a person who gets pleasure from inflicting pain or suffering on others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shrivelled up –having no feelings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Shrivel someone up –reduce someone’s feelings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 run—normal group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Cape—a shawl or stole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Infinitely—very much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Relieved—pleased/feeling relief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Frantically—in a hurried way</a:t>
            </a:r>
          </a:p>
        </p:txBody>
      </p:sp>
    </p:spTree>
    <p:extLst>
      <p:ext uri="{BB962C8B-B14F-4D97-AF65-F5344CB8AC3E}">
        <p14:creationId xmlns:p14="http://schemas.microsoft.com/office/powerpoint/2010/main" val="3783953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758092" y="17875"/>
            <a:ext cx="7784123" cy="5107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18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Check up your comprehension clarity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1.Who is Andrew Crocker-Harris 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2.Who is Taplow ? Where does he meet  Frank 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What do you learn about  Taplow  from the initial conversation  with Frank 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Why does Taplow  say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Mr.Crocker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Harris  can not be a sadist ? 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 Which course/ subject  does  Taplow  prefer and why 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6.Why does  Taplow  have to stay back at School on the last day of the term 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7. Why would  Taplow  not get any comfort  as mentioned by Frank 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8. What does  Mr. Frank consider  to be bad luck 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9. Why does  Taplow  say that  Mr. Crocker- Harris  is hardly human 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How , according to Taplow , is Mr. Crocker- Harris different from the other Teachers 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11. Why do you think , Frank envies  Mr. Crocker- Harris  ? What possible reasons make him so unique 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12. Why is Millie hateful to  Mr. Crocker- Harris 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13. Why does Mr Frank ask Taplow to ‘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cut’?How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does Taplow react?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14. Mr Crocker-Harris is not a sadist. Still his students are scared of him. Comment.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15. “But those sort of rules don’t apply to the Crock...”What sort of rules is the speaker talking about?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16. What kind of a teacher and a human being is Mr. Crocker-Harris, according to Taplow?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17. What happened when Mr. Crocker-Harris made one of his classical jokes?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18. Who is Mr. Crocker-Harris? How was he different from other masters?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does Taplow react to Millie Crocker-Harris’ arrival?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19. Who is Millie Crocker-Harris?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did Mr. Frank and Taplow react to the sudden arrival of Millie Crocker-Harris?</a:t>
            </a: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20. Compare and contrast Mr. Frank and Mr. Crocker-Harris.</a:t>
            </a:r>
          </a:p>
        </p:txBody>
      </p:sp>
    </p:spTree>
    <p:extLst>
      <p:ext uri="{BB962C8B-B14F-4D97-AF65-F5344CB8AC3E}">
        <p14:creationId xmlns:p14="http://schemas.microsoft.com/office/powerpoint/2010/main" val="3275201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27850" y="139907"/>
            <a:ext cx="8688300" cy="44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GB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 TO THE AUTHOR- Sir Terence </a:t>
            </a:r>
            <a:r>
              <a:rPr lang="en-GB" sz="2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Mervyn</a:t>
            </a:r>
            <a:r>
              <a:rPr lang="en-GB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Rattigan </a:t>
            </a:r>
          </a:p>
          <a:p>
            <a:pPr lvl="0">
              <a:buSzPts val="1800"/>
            </a:pPr>
            <a:endParaRPr lang="en-GB" sz="2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SzPts val="1800"/>
            </a:pPr>
            <a:r>
              <a:rPr lang="en-GB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>
              <a:buSzPts val="1800"/>
            </a:pPr>
            <a:br>
              <a:rPr lang="en-GB" sz="1800" dirty="0"/>
            </a:br>
            <a:endParaRPr lang="en-GB" sz="1800" b="1" dirty="0"/>
          </a:p>
        </p:txBody>
      </p:sp>
      <p:sp>
        <p:nvSpPr>
          <p:cNvPr id="64" name="Google Shape;64;p14"/>
          <p:cNvSpPr txBox="1"/>
          <p:nvPr/>
        </p:nvSpPr>
        <p:spPr>
          <a:xfrm>
            <a:off x="227849" y="580071"/>
            <a:ext cx="8841575" cy="4315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 Sir Terence Rattigan was a celebrated British dramatist . He was one of England’s 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most popular mid-twentieth dramatists  whose literary works are typically set in an upper-middle class background .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-He was born on 10 June , 1911 in London , the son of a career diplomat and 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serial philanderer. 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-As a member of the lower upper-middle class in the inter-war period , the young 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Rattigan received a first- rate education  at Harrow and Trinity College , Oxford .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-At 25 , Rattigan  achieved  his first success as a playwright with the light comedy 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“ French Without Tears”  which was a smash in the West End. 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 For his commendable contributions to the world of English literature , Rattigan 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was honoured with many prestigious awards such as- Academy Awards, USA-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(Oscar Nominee-1959), BAFTA Film Award, Best Screenplay Winner’s Award 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 The Cannes Film Festival) , New York Film Critics Circle Award ,WGA Award, USA 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-The story “ The Browning Version ” is a popular literary work of art by Rattigan  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seen by many as one of his best works , and first performed on 8 September ,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1948 at the Phoenix Theatre , London . 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-This literary work  that claims to be one of his best one-acts  ever written by  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Rattigan cemented his reputation as a serious and mature playwright . 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42369" y="4078497"/>
            <a:ext cx="1847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  <p:pic>
        <p:nvPicPr>
          <p:cNvPr id="28678" name="Picture 6" descr="NPG x134932; Terence Rattigan - Portrait - National Portrait Galler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95143" y="1163295"/>
            <a:ext cx="2406146" cy="31126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0" y="77078"/>
            <a:ext cx="9144000" cy="441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22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Introduction to the Story</a:t>
            </a:r>
          </a:p>
          <a:p>
            <a:pPr lvl="0">
              <a:buSzPts val="2200"/>
            </a:pPr>
            <a:endParaRPr lang="en-GB" sz="2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SzPts val="2200"/>
            </a:pPr>
            <a:endParaRPr lang="en-GB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SzPts val="2200"/>
            </a:pPr>
            <a:endParaRPr lang="en-GB" sz="2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689429" y="620110"/>
            <a:ext cx="7794171" cy="4056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story “ The Browning Version ” is a short one-act play written by the noted British  playwright highlighting the attitude of a teenaged student towards his Teacher .</a:t>
            </a: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story is an excerpt from Rattigan’s  play “ The Browning Version ”- an adaptation of the famous Agamemnon’s tragedy  written by Aeschylus as it describes how the poor husband –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Mr.Crocker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Harris is deceived and betrayed like Aeschylus , by his wife . </a:t>
            </a: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story highlights the attitude and concern of a teenager for his Teacher .</a:t>
            </a: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play presents a striking  contrast between two Teachers having different characteristics .</a:t>
            </a: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one-act play , the narrative is confined to just one setting – a sitting room at a School in the home of the Teacher of Classics –Mr. Andrew Crocker-Harris and Millie Crocker-Harris , where Andrew’s teenaged student- Taplow comes complying to his Teacher’s order to stay for an extra hour to make amends for his missed class .</a:t>
            </a: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, while waiting for the Teacher- Andrew , Taplow is found interacting with the Science Teacher – Mr. Frank Hunter</a:t>
            </a:r>
          </a:p>
        </p:txBody>
      </p:sp>
    </p:spTree>
    <p:extLst>
      <p:ext uri="{BB962C8B-B14F-4D97-AF65-F5344CB8AC3E}">
        <p14:creationId xmlns:p14="http://schemas.microsoft.com/office/powerpoint/2010/main" val="1116990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0" y="130626"/>
            <a:ext cx="9144000" cy="478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22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Setting and the Background of the Story.....</a:t>
            </a:r>
          </a:p>
          <a:p>
            <a:pPr lvl="0">
              <a:buSzPts val="2200"/>
            </a:pPr>
            <a:endParaRPr lang="en-GB" sz="12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endParaRPr sz="1200" i="0" u="none" strike="noStrike" cap="none" dirty="0">
              <a:solidFill>
                <a:schemeClr val="tx1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714213" y="181429"/>
            <a:ext cx="7841958" cy="4316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endParaRPr lang="en-GB" b="1" u="sng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play is set in a British Public  School for the boys of South England .</a:t>
            </a: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story begins in the sitting room of a flat spacious and cheerfully decorated ,a little dark and gloomy.</a:t>
            </a: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the on-site home of the Teacher Andrew Crocker-Harris and his resentful wife- Millie , provided to them as part of Andrew’s employment at a private school  for boys in the South of England .</a:t>
            </a: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It’s between six and seven p.m. in July , and the final day of employment  for Andrew  a traditionally  moulded  Teacher of Classics  at the school before he moves –on the doctor’s advice –to a less strenuous job elsewhere .</a:t>
            </a: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Andrew is disliked by his colleagues , students and even by  his unfaithful wife –Millie – youthful and vivacious – into an affair with his colleague – Frank Hunter.</a:t>
            </a: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John  Taplow  , a schoolboy aged sixteen comes to meet his Teacher –Andrew , as ordered by him to stay for an extra hour to make amend for the class he had missed because of his sickness . </a:t>
            </a: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On finding Taplow waiting for Andrew , Frank starts a conversation with him</a:t>
            </a: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</a:t>
            </a: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990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510020"/>
            <a:ext cx="8688300" cy="45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1800"/>
            </a:pPr>
            <a:r>
              <a:rPr lang="en-GB" sz="22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THEME</a:t>
            </a:r>
          </a:p>
          <a:p>
            <a:pPr lvl="0">
              <a:buSzPts val="1800"/>
            </a:pPr>
            <a:endParaRPr lang="en-GB" sz="2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SzPts val="1800"/>
            </a:pPr>
            <a:endParaRPr lang="en-GB" sz="12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1800"/>
            </a:pPr>
            <a:endParaRPr lang="en-GB" sz="2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SzPts val="1800"/>
            </a:pPr>
            <a:endParaRPr lang="en-GB" sz="1800" b="1" dirty="0"/>
          </a:p>
        </p:txBody>
      </p:sp>
      <p:sp>
        <p:nvSpPr>
          <p:cNvPr id="64" name="Google Shape;64;p14"/>
          <p:cNvSpPr txBox="1"/>
          <p:nvPr/>
        </p:nvSpPr>
        <p:spPr>
          <a:xfrm>
            <a:off x="2928790" y="1310375"/>
            <a:ext cx="3791325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Ideas of Success and Failure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Love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Care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Generosity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Discipline  and Strictness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Respect and Obedience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Envy/ Jealousy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Commitment 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Glory of Teacher- Student Relationship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Betrayal / Deception</a:t>
            </a:r>
          </a:p>
          <a:p>
            <a:pPr lvl="0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Apathy and Passivity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-19749"/>
            <a:ext cx="8688300" cy="555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1800"/>
            </a:pPr>
            <a:r>
              <a:rPr lang="en-GB" sz="22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CHARACTERS PORTRAYED IN THE STORY</a:t>
            </a:r>
          </a:p>
          <a:p>
            <a:pPr lvl="0">
              <a:buSzPts val="1800"/>
            </a:pPr>
            <a:endParaRPr lang="en-GB" sz="2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558800" y="536029"/>
            <a:ext cx="8026400" cy="4365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Andrew Crocker- Harris : The protagonist of the play-a taciturn , middle-aged Teacher of Classics- a strict disciplinarian –a traditionally moulded  man of method and principle – with academic brilliance – an influential teacher having a strong hold over his students – away from flattery--with firm determination not to compromise on he rules and regulations to suffice sentiments of his students   </a:t>
            </a:r>
          </a:p>
          <a:p>
            <a:pPr lvl="0" algn="just">
              <a:buSzPts val="18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algn="just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John Taplow : A sixteen year old boy –  a teenager ,lower fifth grade student ( who prefers Science to Literature) in the School where Andrew and Frank teach . Despite his feelings that Andrew is a  traditionally moulded human with a strong sense of discipline , Taplow  expresses his feelings of love and respect for him .</a:t>
            </a:r>
          </a:p>
          <a:p>
            <a:pPr lvl="0" algn="just">
              <a:buSzPts val="18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algn="just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Frank Hunter : A ruggedly built young man with the confident bearing of a popular schoolmaster . A teacher of Science , showing better understanding of students’ behaviour. A rival of Andrew , Frank is found envious of him and satirises him  for his emotional satisfaction . He grows an affair with Andrew’s 30 year-old  youthful and vivacious wife- Millie .</a:t>
            </a:r>
          </a:p>
          <a:p>
            <a:pPr lvl="0" algn="just">
              <a:buSzPts val="1800"/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algn="just">
              <a:buSzPts val="1800"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Millie Crocker- Harris : The unfaithful wife of Andrew Crocker-Harris .Bitter about her husband’s  professional inefficiency and failure in their marital life , she has been involved in a desultory affair with Andrew’s rival- Frank Hunter. She is found to be cruelly reactive to Andrew’s emotional display .</a:t>
            </a:r>
            <a:endParaRPr lang="en-GB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440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3" y="101177"/>
            <a:ext cx="8688300" cy="441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1800" b="1" u="sng" kern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(Pages -50-52)</a:t>
            </a:r>
          </a:p>
        </p:txBody>
      </p:sp>
      <p:sp>
        <p:nvSpPr>
          <p:cNvPr id="71" name="Google Shape;71;p15"/>
          <p:cNvSpPr txBox="1"/>
          <p:nvPr/>
        </p:nvSpPr>
        <p:spPr>
          <a:xfrm>
            <a:off x="896699" y="395322"/>
            <a:ext cx="7440247" cy="395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65176" indent="-265176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sz="1600" kern="1200" dirty="0">
                <a:solidFill>
                  <a:prstClr val="black"/>
                </a:solidFill>
                <a:latin typeface="Verdana"/>
                <a:ea typeface="+mn-ea"/>
                <a:cs typeface="+mn-cs"/>
              </a:rPr>
              <a:t> </a:t>
            </a:r>
            <a:r>
              <a:rPr lang="en-GB" b="1" dirty="0"/>
              <a:t>“ Frank :  Do I know you ? ......................................... Sorry ,sir . Have I gone</a:t>
            </a:r>
          </a:p>
          <a:p>
            <a:pPr marL="265176" indent="-265176">
              <a:spcBef>
                <a:spcPts val="250"/>
              </a:spcBef>
              <a:buClr>
                <a:srgbClr val="F07F09"/>
              </a:buClr>
              <a:buSzPct val="80000"/>
            </a:pPr>
            <a:endParaRPr lang="en-GB" b="1" dirty="0"/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</a:t>
            </a:r>
            <a:r>
              <a:rPr lang="en-GB" sz="1800" b="1" u="sng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Text Analysis:-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endParaRPr lang="en-GB" sz="1800" b="1" u="sng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65176" lvl="0" indent="-265176" algn="just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i="1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  </a:t>
            </a: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 absence of Mr. Andrew Crocker-Harris , Mr. Frank  interacts with student- </a:t>
            </a:r>
            <a:r>
              <a:rPr lang="en-GB" kern="1200" dirty="0" err="1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Taplow</a:t>
            </a: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who has been detained by Andrew    to make amends  for the missed class .</a:t>
            </a:r>
          </a:p>
          <a:p>
            <a:pPr marL="265176" lvl="0" indent="-265176" algn="just">
              <a:spcBef>
                <a:spcPts val="250"/>
              </a:spcBef>
              <a:buClr>
                <a:srgbClr val="F07F09"/>
              </a:buClr>
              <a:buSzPct val="80000"/>
            </a:pPr>
            <a:endParaRPr lang="en-GB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65176" lvl="0" indent="-265176" algn="just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 </a:t>
            </a:r>
            <a:r>
              <a:rPr lang="en-GB" kern="1200" dirty="0" err="1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Taplow</a:t>
            </a: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reveals his identity and  informs him about his interest at pursuing his studies  in Science if promoted to the next higher class . </a:t>
            </a:r>
          </a:p>
          <a:p>
            <a:pPr marL="265176" lvl="0" indent="-265176" algn="just">
              <a:spcBef>
                <a:spcPts val="250"/>
              </a:spcBef>
              <a:buClr>
                <a:srgbClr val="F07F09"/>
              </a:buClr>
              <a:buSzPct val="80000"/>
            </a:pPr>
            <a:endParaRPr lang="en-GB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65176" lvl="0" indent="-265176" algn="just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 Instigated by Frank , the rival of Andrew , </a:t>
            </a:r>
            <a:r>
              <a:rPr lang="en-GB" kern="1200" dirty="0" err="1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Taplow</a:t>
            </a: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speaks about Andrew’s    strictness , sense of discipline ,</a:t>
            </a:r>
          </a:p>
          <a:p>
            <a:pPr marL="265176" lvl="0" indent="-265176" algn="just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 and control over students  which is not likened by Frank . </a:t>
            </a:r>
          </a:p>
          <a:p>
            <a:pPr marL="265176" lvl="0" indent="-265176" algn="just">
              <a:spcBef>
                <a:spcPts val="250"/>
              </a:spcBef>
              <a:buClr>
                <a:srgbClr val="F07F09"/>
              </a:buClr>
              <a:buSzPct val="80000"/>
            </a:pPr>
            <a:endParaRPr lang="en-GB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65176" lvl="0" indent="-265176" algn="just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Taplow  shares his ideas  on  being  passionate about  the study of Science  and his lacking interest in  subjects  like Aeschylus’ play  “ Agamemnon ” , in which the plot is good whereas the way it is taught being terrible </a:t>
            </a:r>
            <a:r>
              <a:rPr lang="en-GB" i="1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endParaRPr lang="en-GB" i="1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endParaRPr lang="en-GB" i="1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endParaRPr lang="en-GB" i="1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i="1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i="1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 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endParaRPr lang="en-GB" i="1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endParaRPr lang="en-GB" i="1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i="1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i="1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endParaRPr lang="en-GB" i="1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endParaRPr lang="en-GB" i="1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i="1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</a:t>
            </a:r>
            <a:endParaRPr lang="en-GB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                                                        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                                                     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                                                                                                                         JJ</a:t>
            </a:r>
            <a:endParaRPr lang="en-US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8678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br>
              <a:rPr lang="en-GB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sz="22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688493" y="654860"/>
            <a:ext cx="3978030" cy="4203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50000"/>
              </a:lnSpc>
              <a:buSzPts val="2200"/>
            </a:pPr>
            <a:r>
              <a:rPr lang="en-GB" sz="18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Drilling of New/Difficult Words :</a:t>
            </a:r>
          </a:p>
          <a:p>
            <a:pPr lvl="0">
              <a:lnSpc>
                <a:spcPct val="150000"/>
              </a:lnSpc>
              <a:buSzPts val="2200"/>
            </a:pPr>
            <a:endParaRPr lang="en-GB" sz="1800" b="1" u="sng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Excerpt—a short extract from a piece of writing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Gather—understand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Remove—promotion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Form—class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Criterion– measure/standard  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Slackers—weak students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Muck—rubbish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Aeschylus—a noted Greek dramatist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Agamemnon—a play written by Aeschylus</a:t>
            </a:r>
          </a:p>
          <a:p>
            <a:pPr lvl="0">
              <a:lnSpc>
                <a:spcPct val="150000"/>
              </a:lnSpc>
              <a:buSzPts val="2200"/>
            </a:pP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Keep in--detain</a:t>
            </a:r>
            <a:endParaRPr lang="en-GB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981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781538" y="290196"/>
            <a:ext cx="7643447" cy="4399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65176" lvl="0" indent="-265176" algn="r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Pages (52-55)</a:t>
            </a:r>
            <a:br>
              <a:rPr lang="en-GB" b="1" i="1" kern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i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“Yes, Much too far---------------------------------------------------- the door up right.”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sz="1800" b="1" u="sng" kern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 Analysis</a:t>
            </a:r>
            <a:r>
              <a:rPr lang="en-GB" sz="1800" b="1" kern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:-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endParaRPr lang="en-GB" sz="1800" b="1" kern="1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5176" lvl="0" indent="-265176" algn="just">
              <a:lnSpc>
                <a:spcPct val="150000"/>
              </a:lnSpc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Mr. Frank  is found amazed to hear from  Taplow that  he has  come to School on the last day of the term to do extra work .</a:t>
            </a:r>
          </a:p>
          <a:p>
            <a:pPr marL="265176" lvl="0" indent="-265176" algn="just">
              <a:lnSpc>
                <a:spcPct val="150000"/>
              </a:lnSpc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He tries to pacify poor </a:t>
            </a:r>
            <a:r>
              <a:rPr lang="en-GB" kern="1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Taplow</a:t>
            </a: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by telling him that he would certainly get his result  the next for being a good boy which </a:t>
            </a:r>
            <a:r>
              <a:rPr lang="en-GB" kern="1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Taplow</a:t>
            </a: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takes in the  other way . </a:t>
            </a:r>
          </a:p>
          <a:p>
            <a:pPr marL="265176" lvl="0" indent="-265176" algn="just">
              <a:lnSpc>
                <a:spcPct val="150000"/>
              </a:lnSpc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GB" kern="1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Taplow</a:t>
            </a: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tells Frank  about Andrew’s principle and his uniqueness at not appreciating students even they do some extra work .</a:t>
            </a:r>
          </a:p>
          <a:p>
            <a:pPr marL="265176" lvl="0" indent="-265176" algn="just">
              <a:lnSpc>
                <a:spcPct val="150000"/>
              </a:lnSpc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GB" kern="1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Taplow</a:t>
            </a: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found imitating his Teacher- Andrew’s voice . He , however , apologises to  </a:t>
            </a:r>
            <a:r>
              <a:rPr lang="en-GB" kern="1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Mr.Frank</a:t>
            </a: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 talking too much and giving such unpleasant remarks against Andrew .</a:t>
            </a:r>
          </a:p>
          <a:p>
            <a:pPr marL="265176" lvl="0" indent="-265176" algn="just">
              <a:lnSpc>
                <a:spcPct val="150000"/>
              </a:lnSpc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Mr. Frank  pretends to be unhappy but instigates poor </a:t>
            </a:r>
            <a:r>
              <a:rPr lang="en-GB" kern="1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Taplow</a:t>
            </a: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to repeat imitating  the Teacher...satirising his professional failures .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endParaRPr lang="en-GB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endParaRPr lang="en-GB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en-GB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							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endParaRPr lang="en-US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70062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1282</TotalTime>
  <Words>1961</Words>
  <Application>Microsoft Office PowerPoint</Application>
  <PresentationFormat>On-screen Show (16:9)</PresentationFormat>
  <Paragraphs>185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Verdana</vt:lpstr>
      <vt:lpstr>Wingdings 2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Frank-Taplow Conversation… continues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Sashikant Rout</cp:lastModifiedBy>
  <cp:revision>287</cp:revision>
  <dcterms:modified xsi:type="dcterms:W3CDTF">2020-07-26T10:13:41Z</dcterms:modified>
</cp:coreProperties>
</file>