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0" r:id="rId3"/>
    <p:sldId id="257" r:id="rId4"/>
    <p:sldId id="258" r:id="rId5"/>
    <p:sldId id="259" r:id="rId6"/>
    <p:sldId id="263" r:id="rId7"/>
    <p:sldId id="260" r:id="rId8"/>
    <p:sldId id="261" r:id="rId9"/>
    <p:sldId id="262" r:id="rId10"/>
    <p:sldId id="264" r:id="rId11"/>
    <p:sldId id="265" r:id="rId12"/>
    <p:sldId id="266" r:id="rId13"/>
    <p:sldId id="26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964A5D-41D9-4ACD-857A-C9BE55A25A09}" type="datetimeFigureOut">
              <a:rPr lang="en-US" smtClean="0"/>
              <a:pPr/>
              <a:t>10/19/2021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E2B93-0D2C-4928-9FC4-3D6FB6A7DF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Google Shape;73;p4:notes"/>
          <p:cNvSpPr>
            <a:spLocks noGrp="1" noRot="1" noChangeAspect="1" noTextEdit="1"/>
          </p:cNvSpPr>
          <p:nvPr>
            <p:ph type="sldImg" idx="2"/>
          </p:nvPr>
        </p:nvSpPr>
        <p:spPr>
          <a:noFill/>
          <a:ln cap="flat">
            <a:headEnd/>
            <a:tailEnd/>
          </a:ln>
        </p:spPr>
      </p:sp>
      <p:sp>
        <p:nvSpPr>
          <p:cNvPr id="11267" name="Google Shape;74;p4:notes"/>
          <p:cNvSpPr txBox="1">
            <a:spLocks noGrp="1"/>
          </p:cNvSpPr>
          <p:nvPr>
            <p:ph type="body" idx="1"/>
          </p:nvPr>
        </p:nvSpPr>
        <p:spPr>
          <a:noFill/>
        </p:spPr>
        <p:txBody>
          <a:bodyPr/>
          <a:lstStyle/>
          <a:p>
            <a:pPr marL="0" indent="0" eaLnBrk="1" hangingPunct="1">
              <a:buSzPts val="1100"/>
            </a:pPr>
            <a:endParaRPr lang="en-US" sz="1100"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FB1AB-C10B-4041-A3C6-7CC2DFF7F945}" type="datetimeFigureOut">
              <a:rPr lang="en-US" smtClean="0"/>
              <a:pPr/>
              <a:t>10/19/2021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42183B-670E-48CA-A1A4-205E1569B935}"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47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FB1AB-C10B-4041-A3C6-7CC2DFF7F945}" type="datetimeFigureOut">
              <a:rPr lang="en-US" smtClean="0"/>
              <a:pPr/>
              <a:t>10/19/2021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42183B-670E-48CA-A1A4-205E1569B93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357166"/>
            <a:ext cx="7772400" cy="1470025"/>
          </a:xfrm>
        </p:spPr>
        <p:txBody>
          <a:bodyPr>
            <a:normAutofit/>
          </a:bodyPr>
          <a:lstStyle/>
          <a:p>
            <a:r>
              <a:rPr lang="en-IN" sz="3000" b="1" dirty="0" smtClean="0">
                <a:solidFill>
                  <a:srgbClr val="FF0000"/>
                </a:solidFill>
              </a:rPr>
              <a:t>SUBJECT 	:  ENGLISH</a:t>
            </a:r>
            <a:endParaRPr lang="en-IN" sz="3000" b="1" dirty="0">
              <a:solidFill>
                <a:srgbClr val="FF0000"/>
              </a:solidFill>
            </a:endParaRPr>
          </a:p>
        </p:txBody>
      </p:sp>
      <p:sp>
        <p:nvSpPr>
          <p:cNvPr id="3" name="Subtitle 2"/>
          <p:cNvSpPr>
            <a:spLocks noGrp="1"/>
          </p:cNvSpPr>
          <p:nvPr>
            <p:ph type="subTitle" idx="1"/>
          </p:nvPr>
        </p:nvSpPr>
        <p:spPr>
          <a:xfrm>
            <a:off x="1857356" y="2357430"/>
            <a:ext cx="6000792" cy="2000264"/>
          </a:xfrm>
        </p:spPr>
        <p:txBody>
          <a:bodyPr/>
          <a:lstStyle/>
          <a:p>
            <a:endParaRPr lang="en-IN" dirty="0" smtClean="0"/>
          </a:p>
          <a:p>
            <a:pPr algn="l"/>
            <a:r>
              <a:rPr lang="en-IN" sz="2500" b="1" dirty="0" smtClean="0">
                <a:solidFill>
                  <a:schemeClr val="tx1"/>
                </a:solidFill>
              </a:rPr>
              <a:t>TOPIC NO         : 7 ( of Flamingo)</a:t>
            </a:r>
          </a:p>
          <a:p>
            <a:pPr algn="l"/>
            <a:r>
              <a:rPr lang="en-IN" sz="2500" b="1" dirty="0" smtClean="0">
                <a:solidFill>
                  <a:schemeClr val="tx1"/>
                </a:solidFill>
              </a:rPr>
              <a:t>TOPIC NAME   </a:t>
            </a:r>
            <a:r>
              <a:rPr lang="en-IN" sz="2500" dirty="0" smtClean="0">
                <a:solidFill>
                  <a:schemeClr val="tx1"/>
                </a:solidFill>
              </a:rPr>
              <a:t>:  </a:t>
            </a:r>
            <a:r>
              <a:rPr lang="en-IN" sz="2500" b="1" dirty="0" smtClean="0">
                <a:solidFill>
                  <a:schemeClr val="tx1"/>
                </a:solidFill>
              </a:rPr>
              <a:t>THE INTERVIEW</a:t>
            </a:r>
            <a:endParaRPr lang="en-IN" sz="2500" b="1" dirty="0">
              <a:solidFill>
                <a:schemeClr val="tx1"/>
              </a:solidFill>
            </a:endParaRPr>
          </a:p>
        </p:txBody>
      </p:sp>
      <p:pic>
        <p:nvPicPr>
          <p:cNvPr id="4" name="Google Shape;54;p13"/>
          <p:cNvPicPr preferRelativeResize="0">
            <a:picLocks noChangeAspect="1" noChangeArrowheads="1"/>
          </p:cNvPicPr>
          <p:nvPr/>
        </p:nvPicPr>
        <p:blipFill>
          <a:blip r:embed="rId2"/>
          <a:srcRect/>
          <a:stretch>
            <a:fillRect/>
          </a:stretch>
        </p:blipFill>
        <p:spPr bwMode="auto">
          <a:xfrm>
            <a:off x="0" y="5492774"/>
            <a:ext cx="9144000" cy="1365250"/>
          </a:xfrm>
          <a:prstGeom prst="rect">
            <a:avLst/>
          </a:prstGeom>
          <a:noFill/>
          <a:ln w="9525">
            <a:noFill/>
            <a:miter lim="800000"/>
            <a:headEnd/>
            <a:tailEnd/>
          </a:ln>
        </p:spPr>
      </p:pic>
      <p:pic>
        <p:nvPicPr>
          <p:cNvPr id="6" name="Picture 5"/>
          <p:cNvPicPr/>
          <p:nvPr/>
        </p:nvPicPr>
        <p:blipFill>
          <a:blip r:embed="rId3" cstate="print"/>
          <a:srcRect/>
          <a:stretch>
            <a:fillRect/>
          </a:stretch>
        </p:blipFill>
        <p:spPr bwMode="auto">
          <a:xfrm>
            <a:off x="7286644" y="0"/>
            <a:ext cx="1665290" cy="13572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500066"/>
          </a:xfrm>
        </p:spPr>
        <p:txBody>
          <a:bodyPr>
            <a:normAutofit/>
          </a:bodyPr>
          <a:lstStyle/>
          <a:p>
            <a:r>
              <a:rPr lang="en-IN" sz="2200" b="1" u="sng" dirty="0" smtClean="0">
                <a:solidFill>
                  <a:srgbClr val="FF0000"/>
                </a:solidFill>
              </a:rPr>
              <a:t>The Interview: Part – I</a:t>
            </a:r>
            <a:r>
              <a:rPr lang="en-IN" sz="2200" b="1" dirty="0" smtClean="0">
                <a:solidFill>
                  <a:srgbClr val="FF0000"/>
                </a:solidFill>
              </a:rPr>
              <a:t>I                             </a:t>
            </a:r>
            <a:r>
              <a:rPr lang="en-IN" sz="1600" b="1" dirty="0" smtClean="0">
                <a:solidFill>
                  <a:srgbClr val="FF0000"/>
                </a:solidFill>
              </a:rPr>
              <a:t> ( Page-71)</a:t>
            </a:r>
            <a:endParaRPr lang="en-IN" sz="2200" b="1" dirty="0">
              <a:solidFill>
                <a:srgbClr val="FF0000"/>
              </a:solidFill>
            </a:endParaRPr>
          </a:p>
        </p:txBody>
      </p:sp>
      <p:sp>
        <p:nvSpPr>
          <p:cNvPr id="3" name="Content Placeholder 2"/>
          <p:cNvSpPr>
            <a:spLocks noGrp="1"/>
          </p:cNvSpPr>
          <p:nvPr>
            <p:ph idx="1"/>
          </p:nvPr>
        </p:nvSpPr>
        <p:spPr>
          <a:xfrm>
            <a:off x="457200" y="642918"/>
            <a:ext cx="8229600" cy="5857916"/>
          </a:xfrm>
        </p:spPr>
        <p:txBody>
          <a:bodyPr>
            <a:normAutofit/>
          </a:bodyPr>
          <a:lstStyle/>
          <a:p>
            <a:pPr>
              <a:lnSpc>
                <a:spcPct val="150000"/>
              </a:lnSpc>
              <a:buFontTx/>
              <a:buChar char="-"/>
            </a:pPr>
            <a:r>
              <a:rPr lang="en-IN" sz="1400" b="1" dirty="0" smtClean="0"/>
              <a:t>It is an extract of an Actual Interview,  </a:t>
            </a:r>
            <a:r>
              <a:rPr lang="en-IN" sz="1400" dirty="0" smtClean="0"/>
              <a:t>between -  </a:t>
            </a:r>
            <a:br>
              <a:rPr lang="en-IN" sz="1400" dirty="0" smtClean="0"/>
            </a:br>
            <a:r>
              <a:rPr lang="en-IN" sz="1400" dirty="0" smtClean="0"/>
              <a:t> 	- </a:t>
            </a:r>
            <a:r>
              <a:rPr lang="en-US" sz="1400" b="1" dirty="0" smtClean="0"/>
              <a:t>The interviewer is </a:t>
            </a:r>
            <a:r>
              <a:rPr lang="en-US" sz="1400" b="1" dirty="0" err="1" smtClean="0"/>
              <a:t>Mukund</a:t>
            </a:r>
            <a:r>
              <a:rPr lang="en-US" sz="1400" b="1" dirty="0" smtClean="0"/>
              <a:t> </a:t>
            </a:r>
            <a:r>
              <a:rPr lang="en-US" sz="1400" b="1" dirty="0" err="1" smtClean="0"/>
              <a:t>Padmanabhan</a:t>
            </a:r>
            <a:r>
              <a:rPr lang="en-US" sz="1400" b="1" dirty="0" smtClean="0"/>
              <a:t> </a:t>
            </a:r>
            <a:r>
              <a:rPr lang="en-US" sz="1400" dirty="0" smtClean="0"/>
              <a:t>from The Hindu. &amp; </a:t>
            </a:r>
            <a:br>
              <a:rPr lang="en-US" sz="1400" dirty="0" smtClean="0"/>
            </a:br>
            <a:r>
              <a:rPr lang="en-US" sz="1400" dirty="0" smtClean="0"/>
              <a:t> 	</a:t>
            </a:r>
            <a:r>
              <a:rPr lang="en-US" sz="1400" b="1" dirty="0" smtClean="0"/>
              <a:t>- Umberto Eco, a professor at the University   of Bologna</a:t>
            </a:r>
            <a:r>
              <a:rPr lang="en-US" sz="1400" dirty="0" smtClean="0"/>
              <a:t>, Italy,  a scholar for his ideas on 	  semiotics (the study of signs), literary interpretation, and medieval aesthetics before he turned to </a:t>
            </a:r>
            <a:r>
              <a:rPr lang="en-US" sz="1400" b="1" dirty="0" smtClean="0"/>
              <a:t>	  </a:t>
            </a:r>
            <a:r>
              <a:rPr lang="en-US" sz="1400" dirty="0" smtClean="0"/>
              <a:t>writing fiction. Literary fiction, academic texts, essays, children’s books, newspaper articles—.</a:t>
            </a:r>
            <a:endParaRPr lang="en-IN" sz="1400" dirty="0" smtClean="0"/>
          </a:p>
          <a:p>
            <a:pPr>
              <a:lnSpc>
                <a:spcPct val="150000"/>
              </a:lnSpc>
              <a:buFontTx/>
              <a:buChar char="-"/>
            </a:pPr>
            <a:r>
              <a:rPr lang="en-IN" sz="1400" b="1" dirty="0" smtClean="0"/>
              <a:t> Eco’s Views on Philosophical Interests: </a:t>
            </a:r>
            <a:br>
              <a:rPr lang="en-IN" sz="1400" b="1" dirty="0" smtClean="0"/>
            </a:br>
            <a:r>
              <a:rPr lang="en-IN" sz="1400" dirty="0" smtClean="0"/>
              <a:t/>
            </a:r>
            <a:br>
              <a:rPr lang="en-IN" sz="1400" dirty="0" smtClean="0"/>
            </a:br>
            <a:r>
              <a:rPr lang="en-IN" sz="1400" dirty="0" smtClean="0"/>
              <a:t> 	- Interviewer quoted “David Lodge” (an English Novelist) who had </a:t>
            </a:r>
            <a:br>
              <a:rPr lang="en-IN" sz="1400" dirty="0" smtClean="0"/>
            </a:br>
            <a:r>
              <a:rPr lang="en-IN" sz="1400" dirty="0" smtClean="0"/>
              <a:t>	  expressed astonishment over Eco’s dynamism  (ability to create </a:t>
            </a:r>
            <a:br>
              <a:rPr lang="en-IN" sz="1400" dirty="0" smtClean="0"/>
            </a:br>
            <a:r>
              <a:rPr lang="en-IN" sz="1400" dirty="0" smtClean="0"/>
              <a:t> 	  varied &amp; sizable written works) to do so many things single- handed.</a:t>
            </a:r>
            <a:br>
              <a:rPr lang="en-IN" sz="1400" dirty="0" smtClean="0"/>
            </a:br>
            <a:r>
              <a:rPr lang="en-IN" sz="1400" dirty="0" smtClean="0"/>
              <a:t> 	</a:t>
            </a:r>
          </a:p>
          <a:p>
            <a:pPr>
              <a:lnSpc>
                <a:spcPct val="150000"/>
              </a:lnSpc>
              <a:buFontTx/>
              <a:buChar char="-"/>
            </a:pPr>
            <a:r>
              <a:rPr lang="en-IN" sz="1400" dirty="0" smtClean="0"/>
              <a:t> </a:t>
            </a:r>
            <a:r>
              <a:rPr lang="en-IN" sz="1400" b="1" dirty="0" smtClean="0"/>
              <a:t>Eco discloses his Secret of producing  voluminous works</a:t>
            </a:r>
            <a:r>
              <a:rPr lang="en-IN" sz="1400" dirty="0" smtClean="0"/>
              <a:t>., </a:t>
            </a:r>
            <a:br>
              <a:rPr lang="en-IN" sz="1400" dirty="0" smtClean="0"/>
            </a:br>
            <a:r>
              <a:rPr lang="en-IN" sz="1400" dirty="0" smtClean="0"/>
              <a:t> 	</a:t>
            </a:r>
            <a:br>
              <a:rPr lang="en-IN" sz="1400" dirty="0" smtClean="0"/>
            </a:br>
            <a:r>
              <a:rPr lang="en-IN" sz="1400" dirty="0" smtClean="0"/>
              <a:t> 	</a:t>
            </a:r>
            <a:r>
              <a:rPr lang="en-US" sz="1400" b="1" i="1" dirty="0" smtClean="0">
                <a:solidFill>
                  <a:srgbClr val="7030A0"/>
                </a:solidFill>
              </a:rPr>
              <a:t> “…we have a lot of empty spaces in our lives. I call them </a:t>
            </a:r>
            <a:br>
              <a:rPr lang="en-US" sz="1400" b="1" i="1" dirty="0" smtClean="0">
                <a:solidFill>
                  <a:srgbClr val="7030A0"/>
                </a:solidFill>
              </a:rPr>
            </a:br>
            <a:r>
              <a:rPr lang="en-US" sz="1400" b="1" i="1" dirty="0" smtClean="0">
                <a:solidFill>
                  <a:srgbClr val="7030A0"/>
                </a:solidFill>
              </a:rPr>
              <a:t>	interstices. Say you are coming over to my place. You are </a:t>
            </a:r>
            <a:br>
              <a:rPr lang="en-US" sz="1400" b="1" i="1" dirty="0" smtClean="0">
                <a:solidFill>
                  <a:srgbClr val="7030A0"/>
                </a:solidFill>
              </a:rPr>
            </a:br>
            <a:r>
              <a:rPr lang="en-US" sz="1400" b="1" i="1" dirty="0" smtClean="0">
                <a:solidFill>
                  <a:srgbClr val="7030A0"/>
                </a:solidFill>
              </a:rPr>
              <a:t> 	in an elevator and while you are coming up, I am waiting </a:t>
            </a:r>
            <a:br>
              <a:rPr lang="en-US" sz="1400" b="1" i="1" dirty="0" smtClean="0">
                <a:solidFill>
                  <a:srgbClr val="7030A0"/>
                </a:solidFill>
              </a:rPr>
            </a:br>
            <a:r>
              <a:rPr lang="en-US" sz="1400" b="1" i="1" dirty="0" smtClean="0">
                <a:solidFill>
                  <a:srgbClr val="7030A0"/>
                </a:solidFill>
              </a:rPr>
              <a:t> 	for you. This is an interstice, an empty space.”</a:t>
            </a:r>
            <a:endParaRPr lang="en-IN" sz="1400" b="1" i="1" dirty="0" smtClean="0">
              <a:solidFill>
                <a:srgbClr val="7030A0"/>
              </a:solidFill>
            </a:endParaRPr>
          </a:p>
        </p:txBody>
      </p:sp>
      <p:pic>
        <p:nvPicPr>
          <p:cNvPr id="6" name="Picture 5"/>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00108"/>
          </a:xfrm>
        </p:spPr>
        <p:txBody>
          <a:bodyPr>
            <a:normAutofit/>
          </a:bodyPr>
          <a:lstStyle/>
          <a:p>
            <a:r>
              <a:rPr lang="en-IN" sz="2200" b="1" u="sng" dirty="0" smtClean="0">
                <a:solidFill>
                  <a:srgbClr val="FF0000"/>
                </a:solidFill>
              </a:rPr>
              <a:t>Eco’s intimate and playful style </a:t>
            </a:r>
            <a:r>
              <a:rPr lang="en-IN" sz="2200" b="1" dirty="0" smtClean="0">
                <a:solidFill>
                  <a:srgbClr val="FF0000"/>
                </a:solidFill>
              </a:rPr>
              <a:t>	 		</a:t>
            </a:r>
            <a:r>
              <a:rPr lang="en-IN" sz="1600" b="1" dirty="0" smtClean="0">
                <a:solidFill>
                  <a:srgbClr val="FF0000"/>
                </a:solidFill>
              </a:rPr>
              <a:t>(Page-72)</a:t>
            </a:r>
            <a:r>
              <a:rPr lang="en-IN" sz="2200" b="1" dirty="0" smtClean="0">
                <a:solidFill>
                  <a:srgbClr val="FF0000"/>
                </a:solidFill>
              </a:rPr>
              <a:t>		</a:t>
            </a:r>
            <a:endParaRPr lang="en-IN" sz="2200" b="1" dirty="0">
              <a:solidFill>
                <a:srgbClr val="FF0000"/>
              </a:solidFill>
            </a:endParaRPr>
          </a:p>
        </p:txBody>
      </p:sp>
      <p:sp>
        <p:nvSpPr>
          <p:cNvPr id="3" name="Content Placeholder 2"/>
          <p:cNvSpPr>
            <a:spLocks noGrp="1"/>
          </p:cNvSpPr>
          <p:nvPr>
            <p:ph idx="1"/>
          </p:nvPr>
        </p:nvSpPr>
        <p:spPr>
          <a:xfrm>
            <a:off x="457200" y="714356"/>
            <a:ext cx="8229600" cy="5411807"/>
          </a:xfrm>
        </p:spPr>
        <p:txBody>
          <a:bodyPr>
            <a:normAutofit/>
          </a:bodyPr>
          <a:lstStyle/>
          <a:p>
            <a:pPr>
              <a:lnSpc>
                <a:spcPct val="150000"/>
              </a:lnSpc>
              <a:buFontTx/>
              <a:buChar char="-"/>
            </a:pPr>
            <a:r>
              <a:rPr lang="en-IN" sz="1400" b="1" dirty="0" smtClean="0"/>
              <a:t>Eco’s style was unique, different from  dull academic style of writing</a:t>
            </a:r>
            <a:r>
              <a:rPr lang="en-IN" sz="1400" dirty="0" smtClean="0"/>
              <a:t>. </a:t>
            </a:r>
            <a:br>
              <a:rPr lang="en-IN" sz="1400" dirty="0" smtClean="0"/>
            </a:br>
            <a:r>
              <a:rPr lang="en-IN" sz="1400" dirty="0" smtClean="0"/>
              <a:t>Was that his natural spontaneity or   creation of his deliberate efforts?</a:t>
            </a:r>
          </a:p>
          <a:p>
            <a:pPr>
              <a:lnSpc>
                <a:spcPct val="150000"/>
              </a:lnSpc>
              <a:buNone/>
            </a:pPr>
            <a:r>
              <a:rPr lang="en-IN" sz="1400" dirty="0" smtClean="0"/>
              <a:t> -       On this Eco explains … Creative style of writing  he developed at 22, while writing his doctoral thesis.</a:t>
            </a:r>
            <a:br>
              <a:rPr lang="en-IN" sz="1400" dirty="0" smtClean="0"/>
            </a:br>
            <a:r>
              <a:rPr lang="en-IN" sz="1400" dirty="0" smtClean="0"/>
              <a:t> 	- His Professor was impressed with the style &amp; published the thesis as a book.</a:t>
            </a:r>
            <a:br>
              <a:rPr lang="en-IN" sz="1400" dirty="0" smtClean="0"/>
            </a:br>
            <a:r>
              <a:rPr lang="en-IN" sz="1400" dirty="0" smtClean="0"/>
              <a:t> 	- the same narrative style he adopted while writing novels after he became 50.  </a:t>
            </a:r>
          </a:p>
          <a:p>
            <a:pPr>
              <a:lnSpc>
                <a:spcPct val="150000"/>
              </a:lnSpc>
              <a:buNone/>
            </a:pPr>
            <a:r>
              <a:rPr lang="en-IN" sz="1400" dirty="0" smtClean="0"/>
              <a:t>-        Eco remembers his friend  ROLAND BARTHES, who attempted writing novels.</a:t>
            </a:r>
            <a:br>
              <a:rPr lang="en-IN" sz="1400" dirty="0" smtClean="0"/>
            </a:br>
            <a:r>
              <a:rPr lang="en-IN" sz="1400" dirty="0" smtClean="0"/>
              <a:t> 	- Was unsuccessful  for his style.</a:t>
            </a:r>
          </a:p>
          <a:p>
            <a:pPr>
              <a:lnSpc>
                <a:spcPct val="150000"/>
              </a:lnSpc>
              <a:buFontTx/>
              <a:buChar char="-"/>
            </a:pPr>
            <a:r>
              <a:rPr lang="en-IN" sz="1400" dirty="0" smtClean="0"/>
              <a:t>Eco’s style had a narrative aspect, both in essays and novels.</a:t>
            </a:r>
            <a:br>
              <a:rPr lang="en-IN" sz="1400" dirty="0" smtClean="0"/>
            </a:br>
            <a:r>
              <a:rPr lang="en-IN" sz="1400" dirty="0" smtClean="0"/>
              <a:t> 	</a:t>
            </a:r>
            <a:endParaRPr lang="en-IN" sz="1400" b="1" i="1" dirty="0" smtClean="0">
              <a:solidFill>
                <a:srgbClr val="7030A0"/>
              </a:solidFill>
            </a:endParaRPr>
          </a:p>
          <a:p>
            <a:pPr>
              <a:buFontTx/>
              <a:buChar char="-"/>
            </a:pPr>
            <a:endParaRPr lang="en-IN" sz="1400" b="1" i="1" dirty="0">
              <a:solidFill>
                <a:srgbClr val="7030A0"/>
              </a:solidFill>
            </a:endParaRPr>
          </a:p>
        </p:txBody>
      </p:sp>
      <p:sp>
        <p:nvSpPr>
          <p:cNvPr id="5" name="Title 1"/>
          <p:cNvSpPr txBox="1">
            <a:spLocks/>
          </p:cNvSpPr>
          <p:nvPr/>
        </p:nvSpPr>
        <p:spPr>
          <a:xfrm>
            <a:off x="1285852" y="3500438"/>
            <a:ext cx="6286544" cy="3071834"/>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IN" b="1" i="0" u="sng" strike="noStrike" kern="1200" cap="none" spc="0" normalizeH="0" baseline="0" noProof="0" dirty="0" smtClean="0">
                <a:ln>
                  <a:noFill/>
                </a:ln>
                <a:solidFill>
                  <a:srgbClr val="FF0000"/>
                </a:solidFill>
                <a:effectLst/>
                <a:uLnTx/>
                <a:uFillTx/>
                <a:latin typeface="+mj-lt"/>
                <a:ea typeface="+mj-ea"/>
                <a:cs typeface="+mj-cs"/>
              </a:rPr>
              <a:t>Grand Success of Eco’s Novel –“The Name of The Roses</a:t>
            </a:r>
            <a:r>
              <a:rPr kumimoji="0" lang="en-IN" b="1" i="0" u="none" strike="noStrike" kern="1200" cap="none" spc="0" normalizeH="0" baseline="0" noProof="0" dirty="0" smtClean="0">
                <a:ln>
                  <a:noFill/>
                </a:ln>
                <a:solidFill>
                  <a:srgbClr val="FF0000"/>
                </a:solidFill>
                <a:effectLst/>
                <a:uLnTx/>
                <a:uFillTx/>
                <a:latin typeface="+mj-lt"/>
                <a:ea typeface="+mj-ea"/>
                <a:cs typeface="+mj-cs"/>
              </a:rPr>
              <a:t>”</a:t>
            </a:r>
            <a:br>
              <a:rPr kumimoji="0" lang="en-IN" b="1" i="0" u="none" strike="noStrike" kern="1200" cap="none" spc="0" normalizeH="0" baseline="0" noProof="0" dirty="0" smtClean="0">
                <a:ln>
                  <a:noFill/>
                </a:ln>
                <a:solidFill>
                  <a:srgbClr val="FF0000"/>
                </a:solidFill>
                <a:effectLst/>
                <a:uLnTx/>
                <a:uFillTx/>
                <a:latin typeface="+mj-lt"/>
                <a:ea typeface="+mj-ea"/>
                <a:cs typeface="+mj-cs"/>
              </a:rPr>
            </a:br>
            <a:r>
              <a:rPr kumimoji="0" lang="en-IN" b="1" i="0" u="none" strike="noStrike" kern="1200" cap="none" spc="0" normalizeH="0" baseline="0" noProof="0" dirty="0" smtClean="0">
                <a:ln>
                  <a:noFill/>
                </a:ln>
                <a:solidFill>
                  <a:srgbClr val="FF0000"/>
                </a:solidFill>
                <a:effectLst/>
                <a:uLnTx/>
                <a:uFillTx/>
                <a:latin typeface="+mj-lt"/>
                <a:ea typeface="+mj-ea"/>
                <a:cs typeface="+mj-cs"/>
              </a:rPr>
              <a:t>	</a:t>
            </a:r>
          </a:p>
          <a:p>
            <a:pPr marL="0" marR="0" lvl="0" indent="0" defTabSz="914400" rtl="0" eaLnBrk="1" fontAlgn="auto" latinLnBrk="0" hangingPunct="1">
              <a:lnSpc>
                <a:spcPct val="150000"/>
              </a:lnSpc>
              <a:spcBef>
                <a:spcPct val="0"/>
              </a:spcBef>
              <a:spcAft>
                <a:spcPts val="0"/>
              </a:spcAft>
              <a:buClrTx/>
              <a:buSzTx/>
              <a:buFontTx/>
              <a:buNone/>
              <a:tabLst/>
              <a:defRPr/>
            </a:pPr>
            <a:r>
              <a:rPr lang="en-IN" sz="1400" dirty="0" smtClean="0">
                <a:latin typeface="+mj-lt"/>
                <a:ea typeface="+mj-ea"/>
                <a:cs typeface="+mj-cs"/>
              </a:rPr>
              <a:t>- Eco produced  over 40 works of non-fiction.</a:t>
            </a:r>
          </a:p>
          <a:p>
            <a:pPr marL="0" marR="0" lvl="0" indent="0" defTabSz="914400" rtl="0" eaLnBrk="1" fontAlgn="auto" latinLnBrk="0" hangingPunct="1">
              <a:lnSpc>
                <a:spcPct val="150000"/>
              </a:lnSpc>
              <a:spcBef>
                <a:spcPct val="0"/>
              </a:spcBef>
              <a:spcAft>
                <a:spcPts val="0"/>
              </a:spcAft>
              <a:buClrTx/>
              <a:buSzTx/>
              <a:buFontTx/>
              <a:buChar char="-"/>
              <a:tabLst/>
              <a:defRPr/>
            </a:pPr>
            <a:r>
              <a:rPr kumimoji="0" lang="en-IN" sz="1400" i="0" u="none" strike="noStrike" kern="1200" cap="none" spc="0" normalizeH="0" baseline="0" noProof="0" dirty="0" smtClean="0">
                <a:ln>
                  <a:noFill/>
                </a:ln>
                <a:effectLst/>
                <a:uLnTx/>
                <a:uFillTx/>
                <a:latin typeface="+mj-lt"/>
                <a:ea typeface="+mj-ea"/>
                <a:cs typeface="+mj-cs"/>
              </a:rPr>
              <a:t>“The Name</a:t>
            </a:r>
            <a:r>
              <a:rPr kumimoji="0" lang="en-IN" sz="1400" i="0" u="none" strike="noStrike" kern="1200" cap="none" spc="0" normalizeH="0" noProof="0" dirty="0" smtClean="0">
                <a:ln>
                  <a:noFill/>
                </a:ln>
                <a:effectLst/>
                <a:uLnTx/>
                <a:uFillTx/>
                <a:latin typeface="+mj-lt"/>
                <a:ea typeface="+mj-ea"/>
                <a:cs typeface="+mj-cs"/>
              </a:rPr>
              <a:t> of The Rose” made him famous as a Novelist.</a:t>
            </a:r>
          </a:p>
          <a:p>
            <a:pPr marL="0" marR="0" lvl="0" indent="0" defTabSz="914400" rtl="0" eaLnBrk="1" fontAlgn="auto" latinLnBrk="0" hangingPunct="1">
              <a:lnSpc>
                <a:spcPct val="150000"/>
              </a:lnSpc>
              <a:spcBef>
                <a:spcPct val="0"/>
              </a:spcBef>
              <a:spcAft>
                <a:spcPts val="0"/>
              </a:spcAft>
              <a:buClrTx/>
              <a:buSzTx/>
              <a:buFontTx/>
              <a:buChar char="-"/>
              <a:tabLst/>
              <a:defRPr/>
            </a:pPr>
            <a:r>
              <a:rPr kumimoji="0" lang="en-IN" sz="1400" i="0" u="none" strike="noStrike" kern="1200" cap="none" spc="0" normalizeH="0" noProof="0" dirty="0" smtClean="0">
                <a:ln>
                  <a:noFill/>
                </a:ln>
                <a:effectLst/>
                <a:uLnTx/>
                <a:uFillTx/>
                <a:latin typeface="+mj-lt"/>
                <a:ea typeface="+mj-ea"/>
                <a:cs typeface="+mj-cs"/>
              </a:rPr>
              <a:t>But Eco want s to be an exclusive Academician.</a:t>
            </a:r>
          </a:p>
          <a:p>
            <a:pPr marL="0" marR="0" lvl="0" indent="0" defTabSz="914400" rtl="0" eaLnBrk="1" fontAlgn="auto" latinLnBrk="0" hangingPunct="1">
              <a:lnSpc>
                <a:spcPct val="150000"/>
              </a:lnSpc>
              <a:spcBef>
                <a:spcPct val="0"/>
              </a:spcBef>
              <a:spcAft>
                <a:spcPts val="0"/>
              </a:spcAft>
              <a:buClrTx/>
              <a:buSzTx/>
              <a:buFontTx/>
              <a:buChar char="-"/>
              <a:tabLst/>
              <a:defRPr/>
            </a:pPr>
            <a:r>
              <a:rPr lang="en-IN" sz="1400" baseline="0" dirty="0" smtClean="0">
                <a:latin typeface="+mj-lt"/>
                <a:ea typeface="+mj-ea"/>
                <a:cs typeface="+mj-cs"/>
              </a:rPr>
              <a:t> A novel reaches more readers than the</a:t>
            </a:r>
            <a:r>
              <a:rPr lang="en-IN" sz="1400" dirty="0" smtClean="0">
                <a:latin typeface="+mj-lt"/>
                <a:ea typeface="+mj-ea"/>
                <a:cs typeface="+mj-cs"/>
              </a:rPr>
              <a:t> writing on Semiotics…satisfies Eco.</a:t>
            </a:r>
          </a:p>
          <a:p>
            <a:pPr marL="0" marR="0" lvl="0" indent="0" defTabSz="914400" rtl="0" eaLnBrk="1" fontAlgn="auto" latinLnBrk="0" hangingPunct="1">
              <a:lnSpc>
                <a:spcPct val="150000"/>
              </a:lnSpc>
              <a:spcBef>
                <a:spcPct val="0"/>
              </a:spcBef>
              <a:spcAft>
                <a:spcPts val="0"/>
              </a:spcAft>
              <a:buClrTx/>
              <a:buSzTx/>
              <a:buFontTx/>
              <a:buChar char="-"/>
              <a:tabLst/>
              <a:defRPr/>
            </a:pPr>
            <a:r>
              <a:rPr kumimoji="0" lang="en-IN" sz="1400" i="0" u="none" strike="noStrike" kern="1200" cap="none" spc="0" normalizeH="0" baseline="0" noProof="0" dirty="0" smtClean="0">
                <a:ln>
                  <a:noFill/>
                </a:ln>
                <a:effectLst/>
                <a:uLnTx/>
                <a:uFillTx/>
                <a:latin typeface="+mj-lt"/>
                <a:ea typeface="+mj-ea"/>
                <a:cs typeface="+mj-cs"/>
              </a:rPr>
              <a:t>Success of the novel was due to its inclusion of  detective element,</a:t>
            </a:r>
            <a:r>
              <a:rPr kumimoji="0" lang="en-IN" sz="1400" i="0" u="none" strike="noStrike" kern="1200" cap="none" spc="0" normalizeH="0" noProof="0" dirty="0" smtClean="0">
                <a:ln>
                  <a:noFill/>
                </a:ln>
                <a:effectLst/>
                <a:uLnTx/>
                <a:uFillTx/>
                <a:latin typeface="+mj-lt"/>
                <a:ea typeface="+mj-ea"/>
                <a:cs typeface="+mj-cs"/>
              </a:rPr>
              <a:t>   </a:t>
            </a:r>
            <a:br>
              <a:rPr kumimoji="0" lang="en-IN" sz="1400" i="0" u="none" strike="noStrike" kern="1200" cap="none" spc="0" normalizeH="0" noProof="0" dirty="0" smtClean="0">
                <a:ln>
                  <a:noFill/>
                </a:ln>
                <a:effectLst/>
                <a:uLnTx/>
                <a:uFillTx/>
                <a:latin typeface="+mj-lt"/>
                <a:ea typeface="+mj-ea"/>
                <a:cs typeface="+mj-cs"/>
              </a:rPr>
            </a:br>
            <a:r>
              <a:rPr kumimoji="0" lang="en-IN" sz="1400" i="0" u="none" strike="noStrike" kern="1200" cap="none" spc="0" normalizeH="0" noProof="0" dirty="0" smtClean="0">
                <a:ln>
                  <a:noFill/>
                </a:ln>
                <a:effectLst/>
                <a:uLnTx/>
                <a:uFillTx/>
                <a:latin typeface="+mj-lt"/>
                <a:ea typeface="+mj-ea"/>
                <a:cs typeface="+mj-cs"/>
              </a:rPr>
              <a:t>  </a:t>
            </a:r>
            <a:r>
              <a:rPr kumimoji="0" lang="en-IN" sz="1400" i="0" u="none" strike="noStrike" kern="1200" cap="none" spc="0" normalizeH="0" baseline="0" noProof="0" dirty="0" smtClean="0">
                <a:ln>
                  <a:noFill/>
                </a:ln>
                <a:effectLst/>
                <a:uLnTx/>
                <a:uFillTx/>
                <a:latin typeface="+mj-lt"/>
                <a:ea typeface="+mj-ea"/>
                <a:cs typeface="+mj-cs"/>
              </a:rPr>
              <a:t>metaphysics, theology and medieval history.</a:t>
            </a:r>
            <a:r>
              <a:rPr kumimoji="0" lang="en-IN" sz="2200" b="1" i="0" u="none" strike="noStrike" kern="1200" cap="none" spc="0" normalizeH="0" baseline="0" noProof="0" dirty="0" smtClean="0">
                <a:ln>
                  <a:noFill/>
                </a:ln>
                <a:solidFill>
                  <a:srgbClr val="FF0000"/>
                </a:solidFill>
                <a:effectLst/>
                <a:uLnTx/>
                <a:uFillTx/>
                <a:latin typeface="+mj-lt"/>
                <a:ea typeface="+mj-ea"/>
                <a:cs typeface="+mj-cs"/>
              </a:rPr>
              <a:t>	</a:t>
            </a:r>
            <a:endParaRPr kumimoji="0" lang="en-IN" sz="2200" b="1" i="0" u="none" strike="noStrike" kern="1200" cap="none" spc="0" normalizeH="0" baseline="0" noProof="0" dirty="0">
              <a:ln>
                <a:noFill/>
              </a:ln>
              <a:solidFill>
                <a:srgbClr val="FF0000"/>
              </a:solidFill>
              <a:effectLst/>
              <a:uLnTx/>
              <a:uFillTx/>
              <a:latin typeface="+mj-lt"/>
              <a:ea typeface="+mj-ea"/>
              <a:cs typeface="+mj-cs"/>
            </a:endParaRPr>
          </a:p>
        </p:txBody>
      </p:sp>
      <p:pic>
        <p:nvPicPr>
          <p:cNvPr id="7" name="Picture 6"/>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725470"/>
          </a:xfrm>
        </p:spPr>
        <p:txBody>
          <a:bodyPr>
            <a:normAutofit/>
          </a:bodyPr>
          <a:lstStyle/>
          <a:p>
            <a:r>
              <a:rPr lang="en-IN" sz="2200" b="1" u="sng" dirty="0" smtClean="0">
                <a:solidFill>
                  <a:srgbClr val="FF0000"/>
                </a:solidFill>
              </a:rPr>
              <a:t>Success of “The Name of The Rose</a:t>
            </a:r>
            <a:r>
              <a:rPr lang="en-IN" sz="2200" b="1" dirty="0" smtClean="0">
                <a:solidFill>
                  <a:srgbClr val="FF0000"/>
                </a:solidFill>
              </a:rPr>
              <a:t>”               </a:t>
            </a:r>
            <a:r>
              <a:rPr lang="en-IN" sz="1600" b="1" dirty="0" smtClean="0">
                <a:solidFill>
                  <a:srgbClr val="FF0000"/>
                </a:solidFill>
              </a:rPr>
              <a:t>(Page-73)</a:t>
            </a:r>
            <a:endParaRPr lang="en-IN" sz="2200" b="1" dirty="0">
              <a:solidFill>
                <a:srgbClr val="FF0000"/>
              </a:solidFill>
            </a:endParaRPr>
          </a:p>
        </p:txBody>
      </p:sp>
      <p:sp>
        <p:nvSpPr>
          <p:cNvPr id="3" name="Content Placeholder 2"/>
          <p:cNvSpPr>
            <a:spLocks noGrp="1"/>
          </p:cNvSpPr>
          <p:nvPr>
            <p:ph idx="1"/>
          </p:nvPr>
        </p:nvSpPr>
        <p:spPr>
          <a:xfrm>
            <a:off x="500034" y="1571612"/>
            <a:ext cx="8229600" cy="4143404"/>
          </a:xfrm>
        </p:spPr>
        <p:txBody>
          <a:bodyPr>
            <a:normAutofit/>
          </a:bodyPr>
          <a:lstStyle/>
          <a:p>
            <a:pPr>
              <a:lnSpc>
                <a:spcPct val="150000"/>
              </a:lnSpc>
              <a:buFontTx/>
              <a:buChar char="-"/>
            </a:pPr>
            <a:r>
              <a:rPr lang="en-IN" sz="1400" dirty="0" smtClean="0"/>
              <a:t>Journalists  and  publishers  are surprised at large sale figure of the book</a:t>
            </a:r>
            <a:br>
              <a:rPr lang="en-IN" sz="1400" dirty="0" smtClean="0"/>
            </a:br>
            <a:r>
              <a:rPr lang="en-IN" sz="1400" dirty="0" smtClean="0"/>
              <a:t> 	- They believed that the book was a trash, not a serious reading.</a:t>
            </a:r>
            <a:br>
              <a:rPr lang="en-IN" sz="1400" dirty="0" smtClean="0"/>
            </a:br>
            <a:r>
              <a:rPr lang="en-IN" sz="1400" dirty="0" smtClean="0"/>
              <a:t> 	-  Eco was  writing non-seriously after dinner , while watching TV serials like  “Miami Vice”.</a:t>
            </a:r>
            <a:br>
              <a:rPr lang="en-IN" sz="1400" dirty="0" smtClean="0"/>
            </a:br>
            <a:r>
              <a:rPr lang="en-IN" sz="1400" dirty="0" smtClean="0"/>
              <a:t> 	- Everybody likes light reading.</a:t>
            </a:r>
            <a:br>
              <a:rPr lang="en-IN" sz="1400" dirty="0" smtClean="0"/>
            </a:br>
            <a:r>
              <a:rPr lang="en-IN" sz="1400" dirty="0" smtClean="0"/>
              <a:t> 	- Contents on medieval period played major role in making the book successful.</a:t>
            </a:r>
            <a:br>
              <a:rPr lang="en-IN" sz="1400" dirty="0" smtClean="0"/>
            </a:br>
            <a:r>
              <a:rPr lang="en-IN" sz="1400" dirty="0" smtClean="0"/>
              <a:t/>
            </a:r>
            <a:br>
              <a:rPr lang="en-IN" sz="1400" dirty="0" smtClean="0"/>
            </a:br>
            <a:r>
              <a:rPr lang="en-IN" sz="1400" dirty="0" smtClean="0"/>
              <a:t> - For Eco, success of the Book remained  a mystery.</a:t>
            </a:r>
          </a:p>
          <a:p>
            <a:pPr lvl="2">
              <a:lnSpc>
                <a:spcPct val="150000"/>
              </a:lnSpc>
              <a:buNone/>
            </a:pPr>
            <a:r>
              <a:rPr lang="en-US" sz="1400" b="1" i="1" dirty="0" smtClean="0">
                <a:solidFill>
                  <a:srgbClr val="7030A0"/>
                </a:solidFill>
              </a:rPr>
              <a:t>       “A lot of books have been written about the medieval past far </a:t>
            </a:r>
          </a:p>
          <a:p>
            <a:pPr lvl="2">
              <a:lnSpc>
                <a:spcPct val="150000"/>
              </a:lnSpc>
              <a:buNone/>
            </a:pPr>
            <a:r>
              <a:rPr lang="en-US" sz="1400" b="1" i="1" dirty="0" smtClean="0">
                <a:solidFill>
                  <a:srgbClr val="7030A0"/>
                </a:solidFill>
              </a:rPr>
              <a:t>       before mine. I think the success of the book is a mystery. </a:t>
            </a:r>
          </a:p>
          <a:p>
            <a:pPr lvl="2">
              <a:lnSpc>
                <a:spcPct val="150000"/>
              </a:lnSpc>
              <a:buNone/>
            </a:pPr>
            <a:r>
              <a:rPr lang="en-US" sz="1400" b="1" i="1" dirty="0" smtClean="0">
                <a:solidFill>
                  <a:srgbClr val="7030A0"/>
                </a:solidFill>
              </a:rPr>
              <a:t>       Nobody can predict it. “</a:t>
            </a:r>
            <a:endParaRPr lang="en-IN" sz="1400" b="1" i="1" dirty="0" smtClean="0">
              <a:solidFill>
                <a:srgbClr val="7030A0"/>
              </a:solidFill>
            </a:endParaRPr>
          </a:p>
        </p:txBody>
      </p:sp>
      <p:pic>
        <p:nvPicPr>
          <p:cNvPr id="5" name="Picture 4" descr="Book....jpg"/>
          <p:cNvPicPr>
            <a:picLocks noChangeAspect="1"/>
          </p:cNvPicPr>
          <p:nvPr/>
        </p:nvPicPr>
        <p:blipFill>
          <a:blip r:embed="rId2"/>
          <a:stretch>
            <a:fillRect/>
          </a:stretch>
        </p:blipFill>
        <p:spPr>
          <a:xfrm>
            <a:off x="7000892" y="3500438"/>
            <a:ext cx="1669197" cy="2186436"/>
          </a:xfrm>
          <a:prstGeom prst="rect">
            <a:avLst/>
          </a:prstGeom>
        </p:spPr>
      </p:pic>
      <p:pic>
        <p:nvPicPr>
          <p:cNvPr id="6" name="Picture 5"/>
          <p:cNvPicPr/>
          <p:nvPr/>
        </p:nvPicPr>
        <p:blipFill>
          <a:blip r:embed="rId3" cstate="print"/>
          <a:srcRect/>
          <a:stretch>
            <a:fillRect/>
          </a:stretch>
        </p:blipFill>
        <p:spPr bwMode="auto">
          <a:xfrm>
            <a:off x="7835900" y="21429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rmAutofit/>
          </a:bodyPr>
          <a:lstStyle/>
          <a:p>
            <a:r>
              <a:rPr lang="en-IN" sz="2200" b="1" u="sng" dirty="0" smtClean="0">
                <a:solidFill>
                  <a:srgbClr val="FF0000"/>
                </a:solidFill>
              </a:rPr>
              <a:t>Value Points on THE INTERVIEW</a:t>
            </a:r>
            <a:endParaRPr lang="en-IN" sz="2200" u="sng" dirty="0"/>
          </a:p>
        </p:txBody>
      </p:sp>
      <p:sp>
        <p:nvSpPr>
          <p:cNvPr id="3" name="Content Placeholder 2"/>
          <p:cNvSpPr>
            <a:spLocks noGrp="1"/>
          </p:cNvSpPr>
          <p:nvPr>
            <p:ph idx="1"/>
          </p:nvPr>
        </p:nvSpPr>
        <p:spPr>
          <a:xfrm>
            <a:off x="457200" y="928670"/>
            <a:ext cx="8229600" cy="5197493"/>
          </a:xfrm>
        </p:spPr>
        <p:txBody>
          <a:bodyPr/>
          <a:lstStyle/>
          <a:p>
            <a:pPr marL="342900" lvl="2" indent="-342900">
              <a:lnSpc>
                <a:spcPct val="150000"/>
              </a:lnSpc>
              <a:buNone/>
            </a:pPr>
            <a:r>
              <a:rPr lang="en-IN" sz="1800" b="1" dirty="0" smtClean="0">
                <a:solidFill>
                  <a:srgbClr val="FF0000"/>
                </a:solidFill>
              </a:rPr>
              <a:t/>
            </a:r>
            <a:br>
              <a:rPr lang="en-IN" sz="1800" b="1" dirty="0" smtClean="0">
                <a:solidFill>
                  <a:srgbClr val="FF0000"/>
                </a:solidFill>
              </a:rPr>
            </a:br>
            <a:r>
              <a:rPr lang="en-IN" sz="1400" b="1" dirty="0" smtClean="0">
                <a:solidFill>
                  <a:srgbClr val="FF0000"/>
                </a:solidFill>
              </a:rPr>
              <a:t> 	</a:t>
            </a:r>
            <a:r>
              <a:rPr lang="en-IN" sz="1400" dirty="0" smtClean="0"/>
              <a:t>- Interview is utilitarian certainly</a:t>
            </a:r>
            <a:br>
              <a:rPr lang="en-IN" sz="1400" dirty="0" smtClean="0"/>
            </a:br>
            <a:r>
              <a:rPr lang="en-IN" sz="1400" dirty="0" smtClean="0"/>
              <a:t>	- Like this interview of Eco, on the tips to be successful writers,  </a:t>
            </a:r>
            <a:br>
              <a:rPr lang="en-IN" sz="1400" dirty="0" smtClean="0"/>
            </a:br>
            <a:r>
              <a:rPr lang="en-IN" sz="1400" dirty="0" smtClean="0"/>
              <a:t>                 other interviews  enrich  the  knowledge  and skill levels of the </a:t>
            </a:r>
            <a:br>
              <a:rPr lang="en-IN" sz="1400" dirty="0" smtClean="0"/>
            </a:br>
            <a:r>
              <a:rPr lang="en-IN" sz="1400" dirty="0" smtClean="0"/>
              <a:t> 	   aspiring people.</a:t>
            </a:r>
            <a:br>
              <a:rPr lang="en-IN" sz="1400" dirty="0" smtClean="0"/>
            </a:br>
            <a:r>
              <a:rPr lang="en-IN" sz="1400" dirty="0" smtClean="0"/>
              <a:t> 	- Interviews must not be  undermined, but be taken seriously.</a:t>
            </a:r>
          </a:p>
          <a:p>
            <a:pPr marL="342900" lvl="2" indent="-342900">
              <a:lnSpc>
                <a:spcPct val="150000"/>
              </a:lnSpc>
              <a:buNone/>
            </a:pPr>
            <a:r>
              <a:rPr lang="en-IN" sz="1400" dirty="0" smtClean="0"/>
              <a:t> 	- </a:t>
            </a:r>
            <a:r>
              <a:rPr lang="en-IN" sz="1400" b="1" u="sng" dirty="0" smtClean="0">
                <a:solidFill>
                  <a:srgbClr val="FF0000"/>
                </a:solidFill>
              </a:rPr>
              <a:t>Vocabulary : </a:t>
            </a:r>
            <a:r>
              <a:rPr lang="en-IN" sz="1400" dirty="0" smtClean="0"/>
              <a:t/>
            </a:r>
            <a:br>
              <a:rPr lang="en-IN" sz="1400" dirty="0" smtClean="0"/>
            </a:br>
            <a:r>
              <a:rPr lang="en-IN" sz="1400" dirty="0" smtClean="0"/>
              <a:t>-  Seminal – that which strongly influences later developments</a:t>
            </a:r>
            <a:br>
              <a:rPr lang="en-IN" sz="1400" dirty="0" smtClean="0"/>
            </a:br>
            <a:r>
              <a:rPr lang="en-IN" sz="1400" dirty="0" smtClean="0"/>
              <a:t> - yarn- lengthy story</a:t>
            </a:r>
            <a:br>
              <a:rPr lang="en-IN" sz="1400" dirty="0" smtClean="0"/>
            </a:br>
            <a:r>
              <a:rPr lang="en-IN" sz="1400" dirty="0" smtClean="0"/>
              <a:t> - metaphysic – philosophy concerned with abstract ideas</a:t>
            </a:r>
            <a:br>
              <a:rPr lang="en-IN" sz="1400" dirty="0" smtClean="0"/>
            </a:br>
            <a:r>
              <a:rPr lang="en-IN" sz="1400" dirty="0" smtClean="0"/>
              <a:t> - theology – the study of God and religious belief</a:t>
            </a:r>
          </a:p>
          <a:p>
            <a:pPr marL="342900" lvl="2" indent="-342900">
              <a:lnSpc>
                <a:spcPct val="150000"/>
              </a:lnSpc>
              <a:buFontTx/>
              <a:buChar char="-"/>
            </a:pPr>
            <a:endParaRPr lang="en-IN" sz="1800" dirty="0" smtClean="0"/>
          </a:p>
          <a:p>
            <a:pPr>
              <a:buNone/>
            </a:pPr>
            <a:endParaRPr lang="en-IN" dirty="0"/>
          </a:p>
        </p:txBody>
      </p:sp>
      <p:pic>
        <p:nvPicPr>
          <p:cNvPr id="4" name="Picture 3" descr="Book-7.jpg"/>
          <p:cNvPicPr>
            <a:picLocks noChangeAspect="1"/>
          </p:cNvPicPr>
          <p:nvPr/>
        </p:nvPicPr>
        <p:blipFill>
          <a:blip r:embed="rId2"/>
          <a:stretch>
            <a:fillRect/>
          </a:stretch>
        </p:blipFill>
        <p:spPr>
          <a:xfrm>
            <a:off x="6429388" y="2285992"/>
            <a:ext cx="2366966" cy="3115700"/>
          </a:xfrm>
          <a:prstGeom prst="rect">
            <a:avLst/>
          </a:prstGeom>
        </p:spPr>
      </p:pic>
      <p:pic>
        <p:nvPicPr>
          <p:cNvPr id="6" name="Picture 5"/>
          <p:cNvPicPr/>
          <p:nvPr/>
        </p:nvPicPr>
        <p:blipFill>
          <a:blip r:embed="rId3" cstate="print"/>
          <a:srcRect/>
          <a:stretch>
            <a:fillRect/>
          </a:stretch>
        </p:blipFill>
        <p:spPr bwMode="auto">
          <a:xfrm>
            <a:off x="7835900" y="21429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p:cNvSpPr txBox="1"/>
          <p:nvPr/>
        </p:nvSpPr>
        <p:spPr>
          <a:xfrm>
            <a:off x="620713" y="990600"/>
            <a:ext cx="7802562" cy="4749800"/>
          </a:xfrm>
          <a:prstGeom prst="rect">
            <a:avLst/>
          </a:prstGeom>
          <a:noFill/>
          <a:ln>
            <a:noFill/>
          </a:ln>
        </p:spPr>
        <p:txBody>
          <a:bodyPr spcFirstLastPara="1" lIns="91425" tIns="91425" rIns="91425" bIns="91425" anchor="ctr"/>
          <a:lstStyle/>
          <a:p>
            <a:pPr marL="457200" algn="ctr" fontAlgn="auto">
              <a:lnSpc>
                <a:spcPct val="115000"/>
              </a:lnSpc>
              <a:spcBef>
                <a:spcPts val="0"/>
              </a:spcBef>
              <a:spcAft>
                <a:spcPts val="0"/>
              </a:spcAft>
              <a:buClr>
                <a:srgbClr val="000000"/>
              </a:buClr>
              <a:buSzPts val="4000"/>
              <a:buFont typeface="Arial"/>
              <a:buNone/>
              <a:defRPr/>
            </a:pPr>
            <a:r>
              <a:rPr lang="en" sz="3000" b="1" kern="0" dirty="0">
                <a:latin typeface="Arial"/>
                <a:ea typeface="Arial"/>
                <a:cs typeface="Arial"/>
                <a:sym typeface="Arial"/>
              </a:rPr>
              <a:t>THANKING YOU</a:t>
            </a:r>
            <a:endParaRPr sz="3000" b="1" kern="0">
              <a:latin typeface="Arial"/>
              <a:ea typeface="Arial"/>
              <a:cs typeface="Arial"/>
              <a:sym typeface="Arial"/>
            </a:endParaRPr>
          </a:p>
          <a:p>
            <a:pPr marL="457200" algn="ctr" fontAlgn="auto">
              <a:lnSpc>
                <a:spcPct val="115000"/>
              </a:lnSpc>
              <a:spcBef>
                <a:spcPts val="0"/>
              </a:spcBef>
              <a:spcAft>
                <a:spcPts val="0"/>
              </a:spcAft>
              <a:buClr>
                <a:srgbClr val="000000"/>
              </a:buClr>
              <a:buSzPts val="4000"/>
              <a:buFont typeface="Arial"/>
              <a:buNone/>
              <a:defRPr/>
            </a:pPr>
            <a:r>
              <a:rPr lang="en" sz="3000" b="1" kern="0" dirty="0">
                <a:solidFill>
                  <a:srgbClr val="FF0000"/>
                </a:solidFill>
                <a:latin typeface="Arial"/>
                <a:ea typeface="Arial"/>
                <a:cs typeface="Arial"/>
                <a:sym typeface="Arial"/>
              </a:rPr>
              <a:t>ODM EDUCATIONAL GROUP</a:t>
            </a:r>
            <a:endParaRPr sz="3000" b="1" kern="0">
              <a:solidFill>
                <a:srgbClr val="FF0000"/>
              </a:solidFill>
              <a:latin typeface="Arial"/>
              <a:ea typeface="Arial"/>
              <a:cs typeface="Arial"/>
              <a:sym typeface="Arial"/>
            </a:endParaRPr>
          </a:p>
          <a:p>
            <a:pPr fontAlgn="auto">
              <a:spcBef>
                <a:spcPts val="0"/>
              </a:spcBef>
              <a:spcAft>
                <a:spcPts val="0"/>
              </a:spcAft>
              <a:buClr>
                <a:srgbClr val="000000"/>
              </a:buClr>
              <a:buSzPts val="1400"/>
              <a:buFont typeface="Arial"/>
              <a:buNone/>
              <a:defRPr/>
            </a:pPr>
            <a:endParaRPr kern="0">
              <a:latin typeface="Arial"/>
              <a:ea typeface="Arial"/>
              <a:cs typeface="Arial"/>
              <a:sym typeface="Arial"/>
            </a:endParaRPr>
          </a:p>
        </p:txBody>
      </p:sp>
      <p:pic>
        <p:nvPicPr>
          <p:cNvPr id="4" name="Picture 3"/>
          <p:cNvPicPr/>
          <p:nvPr/>
        </p:nvPicPr>
        <p:blipFill>
          <a:blip r:embed="rId3" cstate="print"/>
          <a:srcRect/>
          <a:stretch>
            <a:fillRect/>
          </a:stretch>
        </p:blipFill>
        <p:spPr bwMode="auto">
          <a:xfrm>
            <a:off x="7693024" y="0"/>
            <a:ext cx="1450976" cy="10715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b="1" dirty="0" smtClean="0">
                <a:solidFill>
                  <a:srgbClr val="FF0000"/>
                </a:solidFill>
                <a:latin typeface="+mn-lt"/>
              </a:rPr>
              <a:t>Teaching-Learning Output</a:t>
            </a:r>
            <a:endParaRPr lang="en-IN" sz="3000" b="1" dirty="0">
              <a:solidFill>
                <a:srgbClr val="FF0000"/>
              </a:solidFill>
              <a:latin typeface="+mn-lt"/>
            </a:endParaRPr>
          </a:p>
        </p:txBody>
      </p:sp>
      <p:sp>
        <p:nvSpPr>
          <p:cNvPr id="3" name="Content Placeholder 2"/>
          <p:cNvSpPr>
            <a:spLocks noGrp="1"/>
          </p:cNvSpPr>
          <p:nvPr>
            <p:ph idx="1"/>
          </p:nvPr>
        </p:nvSpPr>
        <p:spPr>
          <a:xfrm>
            <a:off x="1285852" y="2500306"/>
            <a:ext cx="6715172" cy="2114552"/>
          </a:xfrm>
        </p:spPr>
        <p:txBody>
          <a:bodyPr/>
          <a:lstStyle/>
          <a:p>
            <a:pPr algn="just">
              <a:lnSpc>
                <a:spcPct val="150000"/>
              </a:lnSpc>
              <a:buNone/>
            </a:pPr>
            <a:r>
              <a:rPr lang="en-IN" sz="1400" dirty="0" smtClean="0"/>
              <a:t>         At the end of the chapter, what we expect the child to qualitatively know, understand and apply are - the literary concepts and linguistic nuances to be covered in this topic with a view to upgrade the proficiency level in English language while enriching individual global exposure, as envisaged by CBSE.</a:t>
            </a:r>
          </a:p>
          <a:p>
            <a:pPr>
              <a:buNone/>
            </a:pPr>
            <a:endParaRPr lang="en-IN" dirty="0"/>
          </a:p>
        </p:txBody>
      </p:sp>
      <p:pic>
        <p:nvPicPr>
          <p:cNvPr id="5" name="Picture 4"/>
          <p:cNvPicPr/>
          <p:nvPr/>
        </p:nvPicPr>
        <p:blipFill>
          <a:blip r:embed="rId2" cstate="print"/>
          <a:srcRect/>
          <a:stretch>
            <a:fillRect/>
          </a:stretch>
        </p:blipFill>
        <p:spPr bwMode="auto">
          <a:xfrm>
            <a:off x="7286644" y="0"/>
            <a:ext cx="1857356" cy="121442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Autofit/>
          </a:bodyPr>
          <a:lstStyle/>
          <a:p>
            <a:r>
              <a:rPr lang="en-IN" sz="2200" b="1" u="sng" dirty="0" smtClean="0">
                <a:solidFill>
                  <a:srgbClr val="FF0000"/>
                </a:solidFill>
              </a:rPr>
              <a:t>Let’s Know The Writer – Christopher </a:t>
            </a:r>
            <a:r>
              <a:rPr lang="en-IN" sz="2200" b="1" u="sng" dirty="0" err="1" smtClean="0">
                <a:solidFill>
                  <a:srgbClr val="FF0000"/>
                </a:solidFill>
              </a:rPr>
              <a:t>Silvester</a:t>
            </a:r>
            <a:endParaRPr lang="en-IN" sz="2200" b="1" u="sng" dirty="0">
              <a:solidFill>
                <a:srgbClr val="FF0000"/>
              </a:solidFill>
            </a:endParaRPr>
          </a:p>
        </p:txBody>
      </p:sp>
      <p:sp>
        <p:nvSpPr>
          <p:cNvPr id="3" name="Content Placeholder 2"/>
          <p:cNvSpPr>
            <a:spLocks noGrp="1"/>
          </p:cNvSpPr>
          <p:nvPr>
            <p:ph idx="1"/>
          </p:nvPr>
        </p:nvSpPr>
        <p:spPr>
          <a:xfrm>
            <a:off x="2000232" y="2928934"/>
            <a:ext cx="6000792" cy="3143272"/>
          </a:xfrm>
        </p:spPr>
        <p:txBody>
          <a:bodyPr>
            <a:normAutofit/>
          </a:bodyPr>
          <a:lstStyle/>
          <a:p>
            <a:pPr lvl="0">
              <a:lnSpc>
                <a:spcPct val="150000"/>
              </a:lnSpc>
            </a:pPr>
            <a:r>
              <a:rPr lang="en-US" sz="1400" b="1" dirty="0" smtClean="0"/>
              <a:t>He was a student of history  at </a:t>
            </a:r>
            <a:r>
              <a:rPr lang="en-US" sz="1400" b="1" dirty="0" err="1" smtClean="0"/>
              <a:t>Peterhouse</a:t>
            </a:r>
            <a:r>
              <a:rPr lang="en-US" sz="1400" b="1" dirty="0" smtClean="0"/>
              <a:t>, Cambridge.</a:t>
            </a:r>
          </a:p>
          <a:p>
            <a:pPr lvl="0">
              <a:lnSpc>
                <a:spcPct val="150000"/>
              </a:lnSpc>
            </a:pPr>
            <a:r>
              <a:rPr lang="en-US" sz="1400" b="1" dirty="0" smtClean="0"/>
              <a:t>Christopher was a Famous writer and was a reporter for </a:t>
            </a:r>
            <a:br>
              <a:rPr lang="en-US" sz="1400" b="1" dirty="0" smtClean="0"/>
            </a:br>
            <a:r>
              <a:rPr lang="en-US" sz="1400" b="1" dirty="0" smtClean="0"/>
              <a:t>Private Eye for ten years.</a:t>
            </a:r>
            <a:endParaRPr lang="en-IN" sz="1400" b="1" dirty="0" smtClean="0"/>
          </a:p>
          <a:p>
            <a:pPr>
              <a:lnSpc>
                <a:spcPct val="150000"/>
              </a:lnSpc>
            </a:pPr>
            <a:r>
              <a:rPr lang="en-US" sz="1400" b="1" dirty="0" smtClean="0"/>
              <a:t>An expert from the “Introduction to the Penguin Book of Interviews.”</a:t>
            </a:r>
          </a:p>
          <a:p>
            <a:pPr>
              <a:lnSpc>
                <a:spcPct val="150000"/>
              </a:lnSpc>
            </a:pPr>
            <a:r>
              <a:rPr lang="en-US" sz="1400" dirty="0" smtClean="0"/>
              <a:t>His written output is staggeringly large and wide-ranging\.</a:t>
            </a:r>
          </a:p>
          <a:p>
            <a:pPr>
              <a:lnSpc>
                <a:spcPct val="150000"/>
              </a:lnSpc>
            </a:pPr>
            <a:r>
              <a:rPr lang="en-US" sz="1400" dirty="0" smtClean="0"/>
              <a:t> In 1980, he acquired the equivalent of intellectual superstardom with the publication of </a:t>
            </a:r>
            <a:r>
              <a:rPr lang="en-US" sz="1400" b="1" dirty="0" smtClean="0"/>
              <a:t>The Name of the Rose</a:t>
            </a:r>
            <a:r>
              <a:rPr lang="en-US" sz="1400" dirty="0" smtClean="0"/>
              <a:t>, which sold more than 10 million copies.</a:t>
            </a:r>
            <a:endParaRPr lang="en-IN" sz="1400" b="1" dirty="0"/>
          </a:p>
        </p:txBody>
      </p:sp>
      <p:pic>
        <p:nvPicPr>
          <p:cNvPr id="4" name="Picture 3" descr="Writer-1.jpg"/>
          <p:cNvPicPr>
            <a:picLocks noChangeAspect="1"/>
          </p:cNvPicPr>
          <p:nvPr/>
        </p:nvPicPr>
        <p:blipFill>
          <a:blip r:embed="rId2"/>
          <a:stretch>
            <a:fillRect/>
          </a:stretch>
        </p:blipFill>
        <p:spPr>
          <a:xfrm>
            <a:off x="3929058" y="785794"/>
            <a:ext cx="2143140" cy="2143140"/>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414" y="285728"/>
            <a:ext cx="4214842" cy="725470"/>
          </a:xfrm>
        </p:spPr>
        <p:txBody>
          <a:bodyPr>
            <a:normAutofit/>
          </a:bodyPr>
          <a:lstStyle/>
          <a:p>
            <a:r>
              <a:rPr lang="en-IN" sz="2200" b="1" u="sng" dirty="0" smtClean="0">
                <a:solidFill>
                  <a:srgbClr val="FF0000"/>
                </a:solidFill>
              </a:rPr>
              <a:t>THEME OF THE LESSON</a:t>
            </a:r>
            <a:endParaRPr lang="en-IN" sz="2200" b="1" u="sng" dirty="0">
              <a:solidFill>
                <a:srgbClr val="FF0000"/>
              </a:solidFill>
            </a:endParaRPr>
          </a:p>
        </p:txBody>
      </p:sp>
      <p:sp>
        <p:nvSpPr>
          <p:cNvPr id="3" name="Content Placeholder 2"/>
          <p:cNvSpPr>
            <a:spLocks noGrp="1"/>
          </p:cNvSpPr>
          <p:nvPr>
            <p:ph idx="1"/>
          </p:nvPr>
        </p:nvSpPr>
        <p:spPr>
          <a:xfrm>
            <a:off x="1142976" y="2171704"/>
            <a:ext cx="4614866" cy="2114552"/>
          </a:xfrm>
        </p:spPr>
        <p:txBody>
          <a:bodyPr>
            <a:normAutofit fontScale="85000" lnSpcReduction="10000"/>
          </a:bodyPr>
          <a:lstStyle/>
          <a:p>
            <a:pPr>
              <a:lnSpc>
                <a:spcPct val="170000"/>
              </a:lnSpc>
              <a:buFontTx/>
              <a:buChar char="-"/>
            </a:pPr>
            <a:r>
              <a:rPr lang="en-IN" sz="1800" dirty="0" smtClean="0"/>
              <a:t>Interview as an enriching tool for Journalism</a:t>
            </a:r>
          </a:p>
          <a:p>
            <a:pPr>
              <a:lnSpc>
                <a:spcPct val="170000"/>
              </a:lnSpc>
              <a:buFontTx/>
              <a:buChar char="-"/>
            </a:pPr>
            <a:r>
              <a:rPr lang="en-IN" sz="1800" dirty="0" smtClean="0"/>
              <a:t> Interview, a bliss  for the youth modern generation</a:t>
            </a:r>
          </a:p>
          <a:p>
            <a:pPr>
              <a:lnSpc>
                <a:spcPct val="170000"/>
              </a:lnSpc>
              <a:buFontTx/>
              <a:buChar char="-"/>
            </a:pPr>
            <a:r>
              <a:rPr lang="en-IN" sz="1800" dirty="0" smtClean="0"/>
              <a:t> Social identity  through Interview</a:t>
            </a:r>
          </a:p>
          <a:p>
            <a:pPr>
              <a:lnSpc>
                <a:spcPct val="170000"/>
              </a:lnSpc>
              <a:buFontTx/>
              <a:buChar char="-"/>
            </a:pPr>
            <a:r>
              <a:rPr lang="en-IN" sz="1800" dirty="0" smtClean="0"/>
              <a:t>Desirability of Interview.</a:t>
            </a:r>
          </a:p>
          <a:p>
            <a:pPr>
              <a:lnSpc>
                <a:spcPct val="250000"/>
              </a:lnSpc>
              <a:buFontTx/>
              <a:buChar char="-"/>
            </a:pPr>
            <a:endParaRPr lang="en-IN" sz="1400" dirty="0" smtClean="0"/>
          </a:p>
        </p:txBody>
      </p:sp>
      <p:pic>
        <p:nvPicPr>
          <p:cNvPr id="4" name="Picture 3" descr="Book-1.jpg"/>
          <p:cNvPicPr>
            <a:picLocks noChangeAspect="1"/>
          </p:cNvPicPr>
          <p:nvPr/>
        </p:nvPicPr>
        <p:blipFill>
          <a:blip r:embed="rId2"/>
          <a:stretch>
            <a:fillRect/>
          </a:stretch>
        </p:blipFill>
        <p:spPr>
          <a:xfrm>
            <a:off x="6118123" y="1500174"/>
            <a:ext cx="2571767" cy="4000528"/>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en-IN" sz="2200" b="1" u="sng" dirty="0" smtClean="0">
                <a:solidFill>
                  <a:srgbClr val="FF0000"/>
                </a:solidFill>
              </a:rPr>
              <a:t>CHARACTERS IN THE PLOT</a:t>
            </a:r>
            <a:endParaRPr lang="en-IN" sz="2200" b="1" u="sng" dirty="0">
              <a:solidFill>
                <a:srgbClr val="FF0000"/>
              </a:solidFill>
            </a:endParaRPr>
          </a:p>
        </p:txBody>
      </p:sp>
      <p:sp>
        <p:nvSpPr>
          <p:cNvPr id="3" name="Content Placeholder 2"/>
          <p:cNvSpPr>
            <a:spLocks noGrp="1"/>
          </p:cNvSpPr>
          <p:nvPr>
            <p:ph idx="1"/>
          </p:nvPr>
        </p:nvSpPr>
        <p:spPr/>
        <p:txBody>
          <a:bodyPr>
            <a:normAutofit lnSpcReduction="10000"/>
          </a:bodyPr>
          <a:lstStyle/>
          <a:p>
            <a:pPr>
              <a:lnSpc>
                <a:spcPct val="250000"/>
              </a:lnSpc>
              <a:buFontTx/>
              <a:buChar char="-"/>
            </a:pPr>
            <a:r>
              <a:rPr lang="en-IN" sz="1400" b="1" u="sng" dirty="0" smtClean="0"/>
              <a:t>UMBERTO ECO :  </a:t>
            </a:r>
            <a:br>
              <a:rPr lang="en-IN" sz="1400" b="1" u="sng" dirty="0" smtClean="0"/>
            </a:br>
            <a:r>
              <a:rPr lang="en-IN" sz="1400" b="1" dirty="0" smtClean="0"/>
              <a:t>	</a:t>
            </a:r>
            <a:r>
              <a:rPr lang="en-IN" sz="1400" dirty="0" smtClean="0"/>
              <a:t>- An Expert scholar in Semiotics ( the study of signs)</a:t>
            </a:r>
            <a:br>
              <a:rPr lang="en-IN" sz="1400" dirty="0" smtClean="0"/>
            </a:br>
            <a:r>
              <a:rPr lang="en-IN" sz="1400" dirty="0" smtClean="0"/>
              <a:t> 	-  Prof. at the University of Bologna</a:t>
            </a:r>
          </a:p>
          <a:p>
            <a:pPr lvl="1">
              <a:lnSpc>
                <a:spcPct val="250000"/>
              </a:lnSpc>
              <a:buNone/>
            </a:pPr>
            <a:r>
              <a:rPr lang="en-IN" sz="1400" dirty="0" smtClean="0"/>
              <a:t>                -   His  celebrated Novel…”The Name of The Rose”, sold </a:t>
            </a:r>
            <a:br>
              <a:rPr lang="en-IN" sz="1400" dirty="0" smtClean="0"/>
            </a:br>
            <a:r>
              <a:rPr lang="en-IN" sz="1400" dirty="0" smtClean="0"/>
              <a:t>         more than 10 million copies</a:t>
            </a:r>
          </a:p>
          <a:p>
            <a:pPr lvl="1">
              <a:lnSpc>
                <a:spcPct val="250000"/>
              </a:lnSpc>
              <a:buNone/>
            </a:pPr>
            <a:r>
              <a:rPr lang="en-IN" sz="1400" b="1" u="sng" dirty="0" smtClean="0"/>
              <a:t>MUKUND PADMANABHAN :</a:t>
            </a:r>
          </a:p>
          <a:p>
            <a:pPr lvl="1">
              <a:lnSpc>
                <a:spcPct val="250000"/>
              </a:lnSpc>
              <a:buNone/>
            </a:pPr>
            <a:r>
              <a:rPr lang="en-IN" sz="1400" dirty="0" smtClean="0"/>
              <a:t> 	- The Interviewer</a:t>
            </a:r>
          </a:p>
          <a:p>
            <a:pPr lvl="1">
              <a:lnSpc>
                <a:spcPct val="250000"/>
              </a:lnSpc>
              <a:buNone/>
            </a:pPr>
            <a:r>
              <a:rPr lang="en-IN" sz="1400" dirty="0" smtClean="0"/>
              <a:t>	- Employee of “The Hindu”</a:t>
            </a:r>
          </a:p>
          <a:p>
            <a:pPr>
              <a:buNone/>
            </a:pPr>
            <a:endParaRPr lang="en-IN" sz="1400" dirty="0"/>
          </a:p>
        </p:txBody>
      </p:sp>
      <p:pic>
        <p:nvPicPr>
          <p:cNvPr id="4" name="Picture 3" descr="Writer-2.jpg"/>
          <p:cNvPicPr>
            <a:picLocks noChangeAspect="1"/>
          </p:cNvPicPr>
          <p:nvPr/>
        </p:nvPicPr>
        <p:blipFill>
          <a:blip r:embed="rId2"/>
          <a:stretch>
            <a:fillRect/>
          </a:stretch>
        </p:blipFill>
        <p:spPr>
          <a:xfrm>
            <a:off x="6072198" y="1571612"/>
            <a:ext cx="2692160" cy="2071702"/>
          </a:xfrm>
          <a:prstGeom prst="rect">
            <a:avLst/>
          </a:prstGeom>
        </p:spPr>
      </p:pic>
      <p:pic>
        <p:nvPicPr>
          <p:cNvPr id="5" name="Picture 4" descr="Mukund.jpg"/>
          <p:cNvPicPr>
            <a:picLocks noChangeAspect="1"/>
          </p:cNvPicPr>
          <p:nvPr/>
        </p:nvPicPr>
        <p:blipFill>
          <a:blip r:embed="rId3"/>
          <a:stretch>
            <a:fillRect/>
          </a:stretch>
        </p:blipFill>
        <p:spPr>
          <a:xfrm>
            <a:off x="6286512" y="3786190"/>
            <a:ext cx="2286016" cy="2286016"/>
          </a:xfrm>
          <a:prstGeom prst="rect">
            <a:avLst/>
          </a:prstGeom>
        </p:spPr>
      </p:pic>
      <p:pic>
        <p:nvPicPr>
          <p:cNvPr id="7" name="Picture 6"/>
          <p:cNvPicPr/>
          <p:nvPr/>
        </p:nvPicPr>
        <p:blipFill>
          <a:blip r:embed="rId4"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0324"/>
            <a:ext cx="8229600" cy="582594"/>
          </a:xfrm>
        </p:spPr>
        <p:txBody>
          <a:bodyPr>
            <a:normAutofit/>
          </a:bodyPr>
          <a:lstStyle/>
          <a:p>
            <a:r>
              <a:rPr lang="en-IN" sz="2200" b="1" u="sng" dirty="0" smtClean="0">
                <a:solidFill>
                  <a:srgbClr val="FF0000"/>
                </a:solidFill>
              </a:rPr>
              <a:t>Structure of THE INTERVIEW</a:t>
            </a:r>
            <a:endParaRPr lang="en-IN" sz="2200" b="1" u="sng" dirty="0">
              <a:solidFill>
                <a:srgbClr val="FF0000"/>
              </a:solidFill>
            </a:endParaRPr>
          </a:p>
        </p:txBody>
      </p:sp>
      <p:sp>
        <p:nvSpPr>
          <p:cNvPr id="3" name="Content Placeholder 2"/>
          <p:cNvSpPr>
            <a:spLocks noGrp="1"/>
          </p:cNvSpPr>
          <p:nvPr>
            <p:ph idx="1"/>
          </p:nvPr>
        </p:nvSpPr>
        <p:spPr>
          <a:xfrm>
            <a:off x="457200" y="785794"/>
            <a:ext cx="8229600" cy="5340369"/>
          </a:xfrm>
        </p:spPr>
        <p:txBody>
          <a:bodyPr>
            <a:normAutofit/>
          </a:bodyPr>
          <a:lstStyle/>
          <a:p>
            <a:pPr>
              <a:lnSpc>
                <a:spcPct val="150000"/>
              </a:lnSpc>
              <a:buNone/>
            </a:pPr>
            <a:r>
              <a:rPr lang="en-IN" sz="1400" b="1" dirty="0" smtClean="0"/>
              <a:t>This Lesson  has a bifurcated structure  :</a:t>
            </a:r>
          </a:p>
          <a:p>
            <a:pPr>
              <a:lnSpc>
                <a:spcPct val="150000"/>
              </a:lnSpc>
              <a:buNone/>
            </a:pPr>
            <a:r>
              <a:rPr lang="en-IN" sz="1400" dirty="0" smtClean="0"/>
              <a:t>		</a:t>
            </a:r>
          </a:p>
          <a:p>
            <a:pPr>
              <a:lnSpc>
                <a:spcPct val="150000"/>
              </a:lnSpc>
              <a:buNone/>
            </a:pPr>
            <a:r>
              <a:rPr lang="en-IN" sz="1400" dirty="0" smtClean="0"/>
              <a:t>		</a:t>
            </a:r>
            <a:r>
              <a:rPr lang="en-IN" sz="1400" b="1" dirty="0" smtClean="0"/>
              <a:t>(A)  	PART – I</a:t>
            </a:r>
            <a:r>
              <a:rPr lang="en-IN" sz="1400" dirty="0" smtClean="0"/>
              <a:t>	:  A general  acquaintance with INTERVIEW , supported by  the opinions 			   of  a host of  celebrities.</a:t>
            </a:r>
          </a:p>
          <a:p>
            <a:pPr>
              <a:lnSpc>
                <a:spcPct val="150000"/>
              </a:lnSpc>
              <a:buNone/>
            </a:pPr>
            <a:r>
              <a:rPr lang="en-IN" sz="1400" dirty="0" smtClean="0"/>
              <a:t> 		</a:t>
            </a:r>
            <a:r>
              <a:rPr lang="en-IN" sz="1400" b="1" dirty="0" smtClean="0"/>
              <a:t>(B) 	PART-II</a:t>
            </a:r>
            <a:r>
              <a:rPr lang="en-IN" sz="1400" dirty="0" smtClean="0"/>
              <a:t>	:  An actual interview  with  the interviewee- Umberto Eco interviewed by 			   the Interviewer- </a:t>
            </a:r>
            <a:r>
              <a:rPr lang="en-IN" sz="1400" dirty="0" err="1" smtClean="0"/>
              <a:t>Mukund</a:t>
            </a:r>
            <a:r>
              <a:rPr lang="en-IN" sz="1400" dirty="0" smtClean="0"/>
              <a:t> </a:t>
            </a:r>
            <a:r>
              <a:rPr lang="en-IN" sz="1400" dirty="0" err="1" smtClean="0"/>
              <a:t>Padmanabhan</a:t>
            </a:r>
            <a:r>
              <a:rPr lang="en-IN" sz="1400" dirty="0" smtClean="0"/>
              <a:t> of the Hindu.</a:t>
            </a:r>
            <a:endParaRPr lang="en-IN" sz="1400" dirty="0"/>
          </a:p>
        </p:txBody>
      </p:sp>
      <p:pic>
        <p:nvPicPr>
          <p:cNvPr id="4" name="Picture 3" descr="Mukund-2.jpg"/>
          <p:cNvPicPr>
            <a:picLocks noChangeAspect="1"/>
          </p:cNvPicPr>
          <p:nvPr/>
        </p:nvPicPr>
        <p:blipFill>
          <a:blip r:embed="rId2"/>
          <a:stretch>
            <a:fillRect/>
          </a:stretch>
        </p:blipFill>
        <p:spPr>
          <a:xfrm>
            <a:off x="3000364" y="3201270"/>
            <a:ext cx="3106948" cy="3442440"/>
          </a:xfrm>
          <a:prstGeom prst="rect">
            <a:avLst/>
          </a:prstGeom>
        </p:spPr>
      </p:pic>
      <p:pic>
        <p:nvPicPr>
          <p:cNvPr id="7" name="Picture 6"/>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28670"/>
          </a:xfrm>
        </p:spPr>
        <p:txBody>
          <a:bodyPr>
            <a:normAutofit/>
          </a:bodyPr>
          <a:lstStyle/>
          <a:p>
            <a:r>
              <a:rPr lang="en-IN" sz="2200" b="1" u="sng" dirty="0" smtClean="0">
                <a:solidFill>
                  <a:srgbClr val="FF0000"/>
                </a:solidFill>
              </a:rPr>
              <a:t>LESSON CONTENTS …PART-I</a:t>
            </a:r>
            <a:r>
              <a:rPr lang="en-IN" sz="2200" b="1" dirty="0" smtClean="0">
                <a:solidFill>
                  <a:srgbClr val="FF0000"/>
                </a:solidFill>
              </a:rPr>
              <a:t/>
            </a:r>
            <a:br>
              <a:rPr lang="en-IN" sz="2200" b="1" dirty="0" smtClean="0">
                <a:solidFill>
                  <a:srgbClr val="FF0000"/>
                </a:solidFill>
              </a:rPr>
            </a:br>
            <a:r>
              <a:rPr lang="en-IN" sz="2200" b="1" dirty="0" smtClean="0">
                <a:solidFill>
                  <a:srgbClr val="FF0000"/>
                </a:solidFill>
              </a:rPr>
              <a:t> 		 			          </a:t>
            </a:r>
            <a:r>
              <a:rPr lang="en-IN" sz="1800" dirty="0" smtClean="0"/>
              <a:t>(Page- 68)</a:t>
            </a:r>
            <a:endParaRPr lang="en-IN" sz="1800" dirty="0"/>
          </a:p>
        </p:txBody>
      </p:sp>
      <p:sp>
        <p:nvSpPr>
          <p:cNvPr id="3" name="Content Placeholder 2"/>
          <p:cNvSpPr>
            <a:spLocks noGrp="1"/>
          </p:cNvSpPr>
          <p:nvPr>
            <p:ph idx="1"/>
          </p:nvPr>
        </p:nvSpPr>
        <p:spPr>
          <a:xfrm>
            <a:off x="357158" y="714356"/>
            <a:ext cx="8229600" cy="5857916"/>
          </a:xfrm>
        </p:spPr>
        <p:txBody>
          <a:bodyPr>
            <a:normAutofit fontScale="62500" lnSpcReduction="20000"/>
          </a:bodyPr>
          <a:lstStyle/>
          <a:p>
            <a:pPr>
              <a:buNone/>
            </a:pPr>
            <a:r>
              <a:rPr lang="en-US" sz="2000" b="1" u="sng" dirty="0" smtClean="0">
                <a:solidFill>
                  <a:srgbClr val="FF0000"/>
                </a:solidFill>
              </a:rPr>
              <a:t>- The Lesson Begins…</a:t>
            </a:r>
            <a:r>
              <a:rPr lang="en-US" sz="2000" b="1" dirty="0" smtClean="0">
                <a:solidFill>
                  <a:srgbClr val="FF0000"/>
                </a:solidFill>
              </a:rPr>
              <a:t/>
            </a:r>
            <a:br>
              <a:rPr lang="en-US" sz="2000" b="1" dirty="0" smtClean="0">
                <a:solidFill>
                  <a:srgbClr val="FF0000"/>
                </a:solidFill>
              </a:rPr>
            </a:br>
            <a:r>
              <a:rPr lang="en-US" sz="2000" b="1" dirty="0" smtClean="0">
                <a:solidFill>
                  <a:srgbClr val="FF0000"/>
                </a:solidFill>
              </a:rPr>
              <a:t>	</a:t>
            </a:r>
          </a:p>
          <a:p>
            <a:pPr algn="just">
              <a:lnSpc>
                <a:spcPct val="160000"/>
              </a:lnSpc>
              <a:buNone/>
            </a:pPr>
            <a:r>
              <a:rPr lang="en-US" sz="1400" dirty="0" smtClean="0"/>
              <a:t>		</a:t>
            </a:r>
            <a:r>
              <a:rPr lang="en-US" sz="2200" b="1" i="1" dirty="0" smtClean="0"/>
              <a:t>“</a:t>
            </a:r>
            <a:r>
              <a:rPr lang="en-US" sz="2200" b="1" i="1" dirty="0" smtClean="0">
                <a:solidFill>
                  <a:srgbClr val="7030A0"/>
                </a:solidFill>
              </a:rPr>
              <a:t>Since its invention a little over 130 years ago, the interview has become a commonplace 	of  journalism. Today, almost everybody who is literate will have read an interview at 	some  	point in their lives, while from the other point of view, several thousand 	celebrities have been 	interviewed over the years, some of them repeatedly. So it is hardly surprising that 	opinions 	of the  interview  — of its functions, methods and merits — vary considerably.”</a:t>
            </a:r>
          </a:p>
          <a:p>
            <a:pPr algn="just">
              <a:buNone/>
            </a:pPr>
            <a:endParaRPr lang="en-US" sz="2200" i="1" dirty="0" smtClean="0">
              <a:solidFill>
                <a:srgbClr val="7030A0"/>
              </a:solidFill>
            </a:endParaRPr>
          </a:p>
          <a:p>
            <a:pPr algn="just">
              <a:lnSpc>
                <a:spcPct val="160000"/>
              </a:lnSpc>
              <a:buFontTx/>
              <a:buChar char="-"/>
            </a:pPr>
            <a:r>
              <a:rPr lang="en-US" sz="2200" dirty="0" smtClean="0"/>
              <a:t>Interview in vogue for more than 130 years</a:t>
            </a:r>
          </a:p>
          <a:p>
            <a:pPr algn="just">
              <a:lnSpc>
                <a:spcPct val="160000"/>
              </a:lnSpc>
              <a:buFontTx/>
              <a:buChar char="-"/>
            </a:pPr>
            <a:r>
              <a:rPr lang="en-US" sz="2200" dirty="0" smtClean="0"/>
              <a:t>An integrated part of Journalism.</a:t>
            </a:r>
          </a:p>
          <a:p>
            <a:pPr algn="just">
              <a:lnSpc>
                <a:spcPct val="160000"/>
              </a:lnSpc>
              <a:buFontTx/>
              <a:buChar char="-"/>
            </a:pPr>
            <a:r>
              <a:rPr lang="en-US" sz="2200" dirty="0" smtClean="0"/>
              <a:t>Common interviewee list includes literate men and celebrities.</a:t>
            </a:r>
          </a:p>
          <a:p>
            <a:pPr>
              <a:lnSpc>
                <a:spcPct val="160000"/>
              </a:lnSpc>
              <a:buFontTx/>
              <a:buChar char="-"/>
            </a:pPr>
            <a:r>
              <a:rPr lang="en-US" sz="2200" b="1" dirty="0" smtClean="0"/>
              <a:t>Dual opinions on Interview </a:t>
            </a:r>
            <a:r>
              <a:rPr lang="en-US" sz="2200" dirty="0" smtClean="0"/>
              <a:t>(of its functions, methods and merits) are of</a:t>
            </a:r>
            <a:br>
              <a:rPr lang="en-US" sz="2200" dirty="0" smtClean="0"/>
            </a:br>
            <a:r>
              <a:rPr lang="en-US" sz="2200" dirty="0" smtClean="0"/>
              <a:t>            Appreciation &amp; Derision.</a:t>
            </a:r>
          </a:p>
          <a:p>
            <a:pPr>
              <a:lnSpc>
                <a:spcPct val="160000"/>
              </a:lnSpc>
              <a:buNone/>
            </a:pPr>
            <a:r>
              <a:rPr lang="en-US" sz="2200" dirty="0" smtClean="0"/>
              <a:t>		</a:t>
            </a:r>
            <a:endParaRPr lang="en-US" sz="1800" b="1" i="1" dirty="0" smtClean="0">
              <a:solidFill>
                <a:srgbClr val="7030A0"/>
              </a:solidFill>
            </a:endParaRPr>
          </a:p>
          <a:p>
            <a:pPr>
              <a:lnSpc>
                <a:spcPct val="170000"/>
              </a:lnSpc>
              <a:buNone/>
            </a:pPr>
            <a:r>
              <a:rPr lang="en-US" sz="1800" b="1" i="1" dirty="0" smtClean="0">
                <a:solidFill>
                  <a:srgbClr val="0070C0"/>
                </a:solidFill>
              </a:rPr>
              <a:t>-        </a:t>
            </a:r>
            <a:r>
              <a:rPr lang="en-US" sz="2000" b="1" i="1" u="sng" dirty="0" smtClean="0"/>
              <a:t>Word supplements</a:t>
            </a:r>
            <a:r>
              <a:rPr lang="en-US" sz="2000" b="1" i="1" dirty="0" smtClean="0"/>
              <a:t>: -  Common place : normal part ; </a:t>
            </a:r>
            <a:br>
              <a:rPr lang="en-US" sz="2000" b="1" i="1" dirty="0" smtClean="0"/>
            </a:br>
            <a:r>
              <a:rPr lang="en-US" sz="2000" b="1" i="1" dirty="0" smtClean="0"/>
              <a:t>celebrities- famous persons; unwarranted – unnecessary; </a:t>
            </a:r>
            <a:br>
              <a:rPr lang="en-US" sz="2000" b="1" i="1" dirty="0" smtClean="0"/>
            </a:br>
            <a:r>
              <a:rPr lang="en-US" sz="2000" b="1" i="1" dirty="0" smtClean="0"/>
              <a:t>diminishes- lowers; lionized- glorified ; condemnatory- </a:t>
            </a:r>
            <a:br>
              <a:rPr lang="en-US" sz="2000" b="1" i="1" dirty="0" smtClean="0"/>
            </a:br>
            <a:r>
              <a:rPr lang="en-US" sz="2000" b="1" i="1" dirty="0" smtClean="0"/>
              <a:t>reproachful; perpetrated- carried out</a:t>
            </a:r>
          </a:p>
          <a:p>
            <a:pPr algn="just">
              <a:buFontTx/>
              <a:buChar char="-"/>
            </a:pPr>
            <a:endParaRPr lang="en-IN" sz="1400" i="1" dirty="0">
              <a:solidFill>
                <a:srgbClr val="0070C0"/>
              </a:solidFill>
            </a:endParaRPr>
          </a:p>
        </p:txBody>
      </p:sp>
      <p:pic>
        <p:nvPicPr>
          <p:cNvPr id="4" name="Picture 3" descr="Book-1.jpg"/>
          <p:cNvPicPr>
            <a:picLocks noChangeAspect="1"/>
          </p:cNvPicPr>
          <p:nvPr/>
        </p:nvPicPr>
        <p:blipFill>
          <a:blip r:embed="rId2"/>
          <a:stretch>
            <a:fillRect/>
          </a:stretch>
        </p:blipFill>
        <p:spPr>
          <a:xfrm>
            <a:off x="7064723" y="2428868"/>
            <a:ext cx="2079276" cy="2714644"/>
          </a:xfrm>
          <a:prstGeom prst="rect">
            <a:avLst/>
          </a:prstGeom>
        </p:spPr>
      </p:pic>
      <p:pic>
        <p:nvPicPr>
          <p:cNvPr id="6" name="Picture 5"/>
          <p:cNvPicPr/>
          <p:nvPr/>
        </p:nvPicPr>
        <p:blipFill>
          <a:blip r:embed="rId3"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357982"/>
          </a:xfrm>
        </p:spPr>
        <p:txBody>
          <a:bodyPr>
            <a:normAutofit fontScale="92500" lnSpcReduction="10000"/>
          </a:bodyPr>
          <a:lstStyle/>
          <a:p>
            <a:pPr algn="ctr">
              <a:buNone/>
            </a:pPr>
            <a:r>
              <a:rPr lang="en-IN" sz="2200" b="1" u="sng" dirty="0" smtClean="0">
                <a:solidFill>
                  <a:srgbClr val="FF0000"/>
                </a:solidFill>
              </a:rPr>
              <a:t>Variegated opinions on INTERVIEW</a:t>
            </a:r>
            <a:r>
              <a:rPr lang="en-IN" sz="2200" b="1" dirty="0" smtClean="0">
                <a:solidFill>
                  <a:srgbClr val="FF0000"/>
                </a:solidFill>
              </a:rPr>
              <a:t>: 	</a:t>
            </a:r>
            <a:r>
              <a:rPr lang="en-IN" sz="1600" b="1" dirty="0" smtClean="0"/>
              <a:t>(Page – 69)</a:t>
            </a:r>
            <a:br>
              <a:rPr lang="en-IN" sz="1600" b="1" dirty="0" smtClean="0"/>
            </a:br>
            <a:endParaRPr lang="en-IN" sz="1800" b="1" dirty="0" smtClean="0"/>
          </a:p>
          <a:p>
            <a:pPr>
              <a:lnSpc>
                <a:spcPct val="150000"/>
              </a:lnSpc>
              <a:buFontTx/>
              <a:buChar char="-"/>
            </a:pPr>
            <a:r>
              <a:rPr lang="en-IN" sz="1400" b="1" dirty="0" smtClean="0"/>
              <a:t>V. S. Naipaul</a:t>
            </a:r>
            <a:r>
              <a:rPr lang="en-IN" sz="1400" dirty="0" smtClean="0"/>
              <a:t>: Interview is an intrusion into other’s privacy-</a:t>
            </a:r>
            <a:br>
              <a:rPr lang="en-IN" sz="1400" dirty="0" smtClean="0"/>
            </a:br>
            <a:r>
              <a:rPr lang="en-IN" sz="1400" dirty="0" smtClean="0"/>
              <a:t> 			</a:t>
            </a:r>
            <a:r>
              <a:rPr lang="en-IN" sz="1400" i="1" dirty="0" smtClean="0">
                <a:solidFill>
                  <a:srgbClr val="7030A0"/>
                </a:solidFill>
              </a:rPr>
              <a:t>“</a:t>
            </a:r>
            <a:r>
              <a:rPr lang="en-US" sz="1400" i="1" dirty="0" smtClean="0">
                <a:solidFill>
                  <a:srgbClr val="7030A0"/>
                </a:solidFill>
              </a:rPr>
              <a:t>some people are wounded by interviews and lose a part of themselves…”</a:t>
            </a:r>
          </a:p>
          <a:p>
            <a:pPr>
              <a:lnSpc>
                <a:spcPct val="150000"/>
              </a:lnSpc>
              <a:buFontTx/>
              <a:buChar char="-"/>
            </a:pPr>
            <a:r>
              <a:rPr lang="en-US" sz="1400" b="1" dirty="0" smtClean="0"/>
              <a:t>Lewis Carroll </a:t>
            </a:r>
            <a:r>
              <a:rPr lang="en-US" sz="1400" dirty="0" smtClean="0"/>
              <a:t>- (the creator of Alice in Wonderland)-  …a horror of the interviewer, because he would  		be treated as the celebrity.</a:t>
            </a:r>
          </a:p>
          <a:p>
            <a:pPr>
              <a:lnSpc>
                <a:spcPct val="150000"/>
              </a:lnSpc>
              <a:buNone/>
            </a:pPr>
            <a:r>
              <a:rPr lang="en-US" sz="1400" dirty="0" smtClean="0"/>
              <a:t>		</a:t>
            </a:r>
            <a:r>
              <a:rPr lang="en-US" sz="1400" b="1" i="1" dirty="0" smtClean="0">
                <a:solidFill>
                  <a:srgbClr val="7030A0"/>
                </a:solidFill>
              </a:rPr>
              <a:t>“…have had ‘a just horror of the interviewer’ and he never consented to be interviewed — It</a:t>
            </a:r>
            <a:endParaRPr lang="en-IN" sz="1400" b="1" i="1" dirty="0" smtClean="0">
              <a:solidFill>
                <a:srgbClr val="7030A0"/>
              </a:solidFill>
            </a:endParaRPr>
          </a:p>
          <a:p>
            <a:pPr>
              <a:lnSpc>
                <a:spcPct val="150000"/>
              </a:lnSpc>
              <a:buNone/>
            </a:pPr>
            <a:r>
              <a:rPr lang="en-US" sz="1400" b="1" i="1" dirty="0" smtClean="0">
                <a:solidFill>
                  <a:srgbClr val="7030A0"/>
                </a:solidFill>
              </a:rPr>
              <a:t>		was his horror of being lionized which made him thus repel would be acquaintances.” </a:t>
            </a:r>
            <a:br>
              <a:rPr lang="en-US" sz="1400" b="1" i="1" dirty="0" smtClean="0">
                <a:solidFill>
                  <a:srgbClr val="7030A0"/>
                </a:solidFill>
              </a:rPr>
            </a:br>
            <a:endParaRPr lang="en-US" sz="1400" b="1" i="1" dirty="0" smtClean="0">
              <a:solidFill>
                <a:srgbClr val="7030A0"/>
              </a:solidFill>
            </a:endParaRPr>
          </a:p>
          <a:p>
            <a:pPr>
              <a:lnSpc>
                <a:spcPct val="150000"/>
              </a:lnSpc>
              <a:buFontTx/>
              <a:buChar char="-"/>
            </a:pPr>
            <a:r>
              <a:rPr lang="en-US" sz="1500" b="1" dirty="0" err="1" smtClean="0"/>
              <a:t>Rudyad</a:t>
            </a:r>
            <a:r>
              <a:rPr lang="en-US" sz="1500" b="1" dirty="0" smtClean="0"/>
              <a:t> Kipling</a:t>
            </a:r>
            <a:r>
              <a:rPr lang="en-US" sz="1500" b="1" i="1" dirty="0" smtClean="0"/>
              <a:t>:  - </a:t>
            </a:r>
            <a:r>
              <a:rPr lang="en-US" sz="1500" i="1" dirty="0" smtClean="0"/>
              <a:t>Is condemnatory towards Interview.</a:t>
            </a:r>
            <a:br>
              <a:rPr lang="en-US" sz="1500" i="1" dirty="0" smtClean="0"/>
            </a:br>
            <a:r>
              <a:rPr lang="en-US" sz="1500" i="1" dirty="0" smtClean="0"/>
              <a:t> 	  - His wife  Caroline highlights her husband’s attitude towards Interview- </a:t>
            </a:r>
            <a:br>
              <a:rPr lang="en-US" sz="1500" i="1" dirty="0" smtClean="0"/>
            </a:br>
            <a:r>
              <a:rPr lang="en-US" sz="1500" i="1" dirty="0" smtClean="0"/>
              <a:t> 	</a:t>
            </a:r>
            <a:r>
              <a:rPr lang="en-US" sz="1500" b="1" i="1" dirty="0" smtClean="0">
                <a:solidFill>
                  <a:srgbClr val="7030A0"/>
                </a:solidFill>
              </a:rPr>
              <a:t>“… it    is immoral! It is a crime, just as much of a crime as an offence against </a:t>
            </a:r>
            <a:br>
              <a:rPr lang="en-US" sz="1500" b="1" i="1" dirty="0" smtClean="0">
                <a:solidFill>
                  <a:srgbClr val="7030A0"/>
                </a:solidFill>
              </a:rPr>
            </a:br>
            <a:r>
              <a:rPr lang="en-US" sz="1500" b="1" i="1" dirty="0" smtClean="0">
                <a:solidFill>
                  <a:srgbClr val="7030A0"/>
                </a:solidFill>
              </a:rPr>
              <a:t> 	my person, as an assault, and just as much merits punishment. “</a:t>
            </a:r>
          </a:p>
          <a:p>
            <a:pPr>
              <a:lnSpc>
                <a:spcPct val="150000"/>
              </a:lnSpc>
              <a:buFontTx/>
              <a:buChar char="-"/>
            </a:pPr>
            <a:r>
              <a:rPr lang="en-US" sz="1500" b="1" dirty="0" smtClean="0"/>
              <a:t>H. G. Wells  </a:t>
            </a:r>
            <a:r>
              <a:rPr lang="en-US" sz="1500" i="1" dirty="0" smtClean="0"/>
              <a:t>(Eminent Science fiction writer) :-Frequent interviewee-</a:t>
            </a:r>
            <a:br>
              <a:rPr lang="en-US" sz="1500" i="1" dirty="0" smtClean="0"/>
            </a:br>
            <a:r>
              <a:rPr lang="en-US" sz="1500" i="1" dirty="0" smtClean="0"/>
              <a:t> 	- in an interview in 1984 referred to “the interviewing ordeal”</a:t>
            </a:r>
            <a:br>
              <a:rPr lang="en-US" sz="1500" i="1" dirty="0" smtClean="0"/>
            </a:br>
            <a:r>
              <a:rPr lang="en-US" sz="1500" i="1" dirty="0" smtClean="0"/>
              <a:t> 	- Forty years after, he interviewed Joseph Stalin (revolutionary) of Russia</a:t>
            </a:r>
          </a:p>
          <a:p>
            <a:pPr>
              <a:lnSpc>
                <a:spcPct val="150000"/>
              </a:lnSpc>
              <a:buFontTx/>
              <a:buChar char="-"/>
            </a:pPr>
            <a:r>
              <a:rPr lang="en-US" sz="1500" b="1" dirty="0" smtClean="0"/>
              <a:t>Saul Bellow :  </a:t>
            </a:r>
            <a:r>
              <a:rPr lang="en-US" sz="1500" i="1" dirty="0" smtClean="0"/>
              <a:t>- consented to be interviewed seven times;</a:t>
            </a:r>
            <a:br>
              <a:rPr lang="en-US" sz="1500" i="1" dirty="0" smtClean="0"/>
            </a:br>
            <a:r>
              <a:rPr lang="en-US" sz="1500" i="1" dirty="0" smtClean="0"/>
              <a:t> - felt that interviewers created so much tension and pressure that  he felt suffocated.</a:t>
            </a:r>
          </a:p>
          <a:p>
            <a:pPr>
              <a:buFontTx/>
              <a:buChar char="-"/>
            </a:pPr>
            <a:endParaRPr lang="en-US" sz="1500" i="1" dirty="0" smtClean="0"/>
          </a:p>
          <a:p>
            <a:pPr>
              <a:buNone/>
            </a:pPr>
            <a:r>
              <a:rPr lang="en-US" sz="1500" i="1" dirty="0" smtClean="0"/>
              <a:t> 	</a:t>
            </a:r>
            <a:endParaRPr lang="en-US" sz="1500" b="1" i="1" dirty="0" smtClean="0">
              <a:solidFill>
                <a:srgbClr val="7030A0"/>
              </a:solidFill>
            </a:endParaRPr>
          </a:p>
          <a:p>
            <a:pPr>
              <a:buFontTx/>
              <a:buChar char="-"/>
            </a:pPr>
            <a:endParaRPr lang="en-US" sz="1400" i="1" dirty="0" smtClean="0"/>
          </a:p>
          <a:p>
            <a:pPr>
              <a:buFontTx/>
              <a:buChar char="-"/>
            </a:pPr>
            <a:endParaRPr lang="en-IN" sz="1400" i="1" dirty="0" smtClean="0">
              <a:solidFill>
                <a:srgbClr val="7030A0"/>
              </a:solidFill>
            </a:endParaRPr>
          </a:p>
          <a:p>
            <a:pPr>
              <a:buNone/>
            </a:pPr>
            <a:endParaRPr lang="en-IN" sz="1800" b="1" i="1" dirty="0">
              <a:solidFill>
                <a:srgbClr val="7030A0"/>
              </a:solidFill>
            </a:endParaRPr>
          </a:p>
        </p:txBody>
      </p:sp>
      <p:pic>
        <p:nvPicPr>
          <p:cNvPr id="6" name="Picture 5"/>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285728"/>
            <a:ext cx="8643998" cy="4893647"/>
          </a:xfrm>
          <a:prstGeom prst="rect">
            <a:avLst/>
          </a:prstGeom>
        </p:spPr>
        <p:txBody>
          <a:bodyPr wrap="square">
            <a:spAutoFit/>
          </a:bodyPr>
          <a:lstStyle/>
          <a:p>
            <a:pPr>
              <a:lnSpc>
                <a:spcPct val="150000"/>
              </a:lnSpc>
            </a:pPr>
            <a:r>
              <a:rPr lang="en-IN" sz="2200" b="1" u="sng" dirty="0" smtClean="0">
                <a:solidFill>
                  <a:srgbClr val="FF0000"/>
                </a:solidFill>
              </a:rPr>
              <a:t>Genre of Interviews generalized </a:t>
            </a:r>
            <a:r>
              <a:rPr lang="en-IN" sz="2200" b="1" dirty="0" smtClean="0">
                <a:solidFill>
                  <a:srgbClr val="FF0000"/>
                </a:solidFill>
              </a:rPr>
              <a:t>		</a:t>
            </a:r>
            <a:r>
              <a:rPr lang="en-IN" sz="1400" b="1" dirty="0" smtClean="0">
                <a:solidFill>
                  <a:srgbClr val="FF0000"/>
                </a:solidFill>
              </a:rPr>
              <a:t>(Page-70)</a:t>
            </a:r>
            <a:r>
              <a:rPr lang="en-IN" sz="1400" b="1" u="sng" dirty="0" smtClean="0">
                <a:solidFill>
                  <a:srgbClr val="FF0000"/>
                </a:solidFill>
              </a:rPr>
              <a:t/>
            </a:r>
            <a:br>
              <a:rPr lang="en-IN" sz="1400" b="1" u="sng" dirty="0" smtClean="0">
                <a:solidFill>
                  <a:srgbClr val="FF0000"/>
                </a:solidFill>
              </a:rPr>
            </a:br>
            <a:r>
              <a:rPr lang="en-IN" b="1" dirty="0" smtClean="0">
                <a:solidFill>
                  <a:srgbClr val="FF0000"/>
                </a:solidFill>
              </a:rPr>
              <a:t/>
            </a:r>
            <a:br>
              <a:rPr lang="en-IN" b="1" dirty="0" smtClean="0">
                <a:solidFill>
                  <a:srgbClr val="FF0000"/>
                </a:solidFill>
              </a:rPr>
            </a:br>
            <a:r>
              <a:rPr lang="en-IN" b="1" dirty="0" smtClean="0">
                <a:solidFill>
                  <a:srgbClr val="FF0000"/>
                </a:solidFill>
              </a:rPr>
              <a:t> </a:t>
            </a:r>
            <a:r>
              <a:rPr lang="en-IN" sz="1400" dirty="0" smtClean="0"/>
              <a:t>- Despite drawbacks, Interview is an excellent medium of communication.</a:t>
            </a:r>
          </a:p>
          <a:p>
            <a:pPr>
              <a:lnSpc>
                <a:spcPct val="150000"/>
              </a:lnSpc>
            </a:pPr>
            <a:endParaRPr lang="en-IN" sz="1400" b="1" u="sng" dirty="0" smtClean="0">
              <a:solidFill>
                <a:srgbClr val="FF0000"/>
              </a:solidFill>
            </a:endParaRPr>
          </a:p>
          <a:p>
            <a:pPr>
              <a:lnSpc>
                <a:spcPct val="150000"/>
              </a:lnSpc>
            </a:pPr>
            <a:r>
              <a:rPr lang="en-US" sz="1400" dirty="0" smtClean="0"/>
              <a:t>		</a:t>
            </a:r>
            <a:r>
              <a:rPr lang="en-US" sz="1400" b="1" i="1" dirty="0" smtClean="0">
                <a:solidFill>
                  <a:srgbClr val="7030A0"/>
                </a:solidFill>
              </a:rPr>
              <a:t>“…Yet despite the drawbacks of the interview, it is   a supremely serviceable medium of 		communication. “These days, more than at any other time, our most vivid impressions of 		our contemporaries are through</a:t>
            </a:r>
            <a:r>
              <a:rPr lang="en-IN" sz="1400" b="1" i="1" dirty="0" smtClean="0">
                <a:solidFill>
                  <a:srgbClr val="7030A0"/>
                </a:solidFill>
              </a:rPr>
              <a:t> </a:t>
            </a:r>
            <a:r>
              <a:rPr lang="en-US" sz="1400" b="1" i="1" dirty="0" smtClean="0">
                <a:solidFill>
                  <a:srgbClr val="7030A0"/>
                </a:solidFill>
              </a:rPr>
              <a:t>interviews.” </a:t>
            </a:r>
            <a:br>
              <a:rPr lang="en-US" sz="1400" b="1" i="1" dirty="0" smtClean="0">
                <a:solidFill>
                  <a:srgbClr val="7030A0"/>
                </a:solidFill>
              </a:rPr>
            </a:br>
            <a:endParaRPr lang="en-US" sz="1400" b="1" dirty="0" smtClean="0"/>
          </a:p>
          <a:p>
            <a:pPr>
              <a:lnSpc>
                <a:spcPct val="150000"/>
              </a:lnSpc>
              <a:buFontTx/>
              <a:buChar char="-"/>
            </a:pPr>
            <a:r>
              <a:rPr lang="en-US" sz="1400" b="1" dirty="0" smtClean="0"/>
              <a:t>Dennis Brian ‘s reflection:  </a:t>
            </a:r>
            <a:br>
              <a:rPr lang="en-US" sz="1400" b="1" dirty="0" smtClean="0"/>
            </a:br>
            <a:r>
              <a:rPr lang="en-US" sz="1400" b="1" dirty="0" smtClean="0"/>
              <a:t> 	</a:t>
            </a:r>
            <a:r>
              <a:rPr lang="en-US" sz="1400" dirty="0" smtClean="0"/>
              <a:t>-  Interviewer is exalted over Interviewee, because Interviewer has the  upper  		hand in the interview.</a:t>
            </a:r>
            <a:br>
              <a:rPr lang="en-US" sz="1400" dirty="0" smtClean="0"/>
            </a:br>
            <a:r>
              <a:rPr lang="en-US" sz="1400" dirty="0" smtClean="0"/>
              <a:t> 		</a:t>
            </a:r>
            <a:endParaRPr lang="en-IN" sz="1400" dirty="0" smtClean="0"/>
          </a:p>
          <a:p>
            <a:endParaRPr lang="en-IN" b="1" u="sng" dirty="0" smtClean="0">
              <a:solidFill>
                <a:srgbClr val="FF0000"/>
              </a:solidFill>
            </a:endParaRPr>
          </a:p>
          <a:p>
            <a:r>
              <a:rPr lang="en-IN" b="1" dirty="0" smtClean="0">
                <a:solidFill>
                  <a:srgbClr val="FF0000"/>
                </a:solidFill>
              </a:rPr>
              <a:t> </a:t>
            </a:r>
            <a:endParaRPr lang="en-IN" dirty="0"/>
          </a:p>
        </p:txBody>
      </p:sp>
      <p:sp>
        <p:nvSpPr>
          <p:cNvPr id="8" name="Rectangle 7"/>
          <p:cNvSpPr/>
          <p:nvPr/>
        </p:nvSpPr>
        <p:spPr>
          <a:xfrm>
            <a:off x="3714744" y="4071942"/>
            <a:ext cx="3071834" cy="1508105"/>
          </a:xfrm>
          <a:prstGeom prst="rect">
            <a:avLst/>
          </a:prstGeom>
        </p:spPr>
        <p:txBody>
          <a:bodyPr wrap="square">
            <a:spAutoFit/>
          </a:bodyPr>
          <a:lstStyle/>
          <a:p>
            <a:pPr>
              <a:buFontTx/>
              <a:buChar char="-"/>
            </a:pPr>
            <a:r>
              <a:rPr lang="en-US" b="1" u="sng" dirty="0" smtClean="0"/>
              <a:t>Vocabulary :</a:t>
            </a:r>
            <a:r>
              <a:rPr lang="en-US" b="1" dirty="0" smtClean="0"/>
              <a:t/>
            </a:r>
            <a:br>
              <a:rPr lang="en-US" b="1" dirty="0" smtClean="0"/>
            </a:br>
            <a:r>
              <a:rPr lang="en-US" b="1" dirty="0" smtClean="0"/>
              <a:t> </a:t>
            </a:r>
            <a:r>
              <a:rPr lang="en-US" sz="1400" dirty="0" smtClean="0"/>
              <a:t>Staggering- surprising; </a:t>
            </a:r>
          </a:p>
          <a:p>
            <a:pPr>
              <a:buFontTx/>
              <a:buChar char="-"/>
            </a:pPr>
            <a:r>
              <a:rPr lang="en-US" sz="1400" dirty="0" smtClean="0"/>
              <a:t>elevator- lift; </a:t>
            </a:r>
          </a:p>
          <a:p>
            <a:pPr>
              <a:buFontTx/>
              <a:buChar char="-"/>
            </a:pPr>
            <a:r>
              <a:rPr lang="en-US" sz="1400" dirty="0" smtClean="0"/>
              <a:t>Depersonalized- formal;  </a:t>
            </a:r>
            <a:r>
              <a:rPr lang="en-US" sz="1400" b="1" i="1" dirty="0" smtClean="0">
                <a:solidFill>
                  <a:srgbClr val="7030A0"/>
                </a:solidFill>
              </a:rPr>
              <a:t> </a:t>
            </a:r>
          </a:p>
          <a:p>
            <a:pPr>
              <a:buFontTx/>
              <a:buChar char="-"/>
            </a:pPr>
            <a:r>
              <a:rPr lang="en-US" sz="1400" dirty="0" smtClean="0"/>
              <a:t>dissertation- thesis; </a:t>
            </a:r>
          </a:p>
          <a:p>
            <a:pPr>
              <a:buFontTx/>
              <a:buChar char="-"/>
            </a:pPr>
            <a:r>
              <a:rPr lang="en-US" sz="1400" dirty="0" smtClean="0"/>
              <a:t>hypotheses – proposed explanations</a:t>
            </a:r>
            <a:endParaRPr lang="en-IN" sz="1400" dirty="0"/>
          </a:p>
        </p:txBody>
      </p:sp>
      <p:sp>
        <p:nvSpPr>
          <p:cNvPr id="9" name="Content Placeholder 8"/>
          <p:cNvSpPr>
            <a:spLocks noGrp="1"/>
          </p:cNvSpPr>
          <p:nvPr>
            <p:ph idx="1"/>
          </p:nvPr>
        </p:nvSpPr>
        <p:spPr/>
        <p:txBody>
          <a:bodyPr/>
          <a:lstStyle/>
          <a:p>
            <a:endParaRPr lang="en-IN"/>
          </a:p>
        </p:txBody>
      </p:sp>
      <p:pic>
        <p:nvPicPr>
          <p:cNvPr id="10" name="Picture 9"/>
          <p:cNvPicPr/>
          <p:nvPr/>
        </p:nvPicPr>
        <p:blipFill>
          <a:blip r:embed="rId2" cstate="print"/>
          <a:srcRect/>
          <a:stretch>
            <a:fillRect/>
          </a:stretch>
        </p:blipFill>
        <p:spPr bwMode="auto">
          <a:xfrm>
            <a:off x="7835900" y="0"/>
            <a:ext cx="13081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252</Words>
  <Application>Microsoft Office PowerPoint</Application>
  <PresentationFormat>On-screen Show (4:3)</PresentationFormat>
  <Paragraphs>85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SUBJECT  :  ENGLISH</vt:lpstr>
      <vt:lpstr>Teaching-Learning Output</vt:lpstr>
      <vt:lpstr>Let’s Know The Writer – Christopher Silvester</vt:lpstr>
      <vt:lpstr>THEME OF THE LESSON</vt:lpstr>
      <vt:lpstr>CHARACTERS IN THE PLOT</vt:lpstr>
      <vt:lpstr>Structure of THE INTERVIEW</vt:lpstr>
      <vt:lpstr>LESSON CONTENTS …PART-I                  (Page- 68)</vt:lpstr>
      <vt:lpstr>Slide 8</vt:lpstr>
      <vt:lpstr>Slide 9</vt:lpstr>
      <vt:lpstr>The Interview: Part – II                              ( Page-71)</vt:lpstr>
      <vt:lpstr>Eco’s intimate and playful style     (Page-72)  </vt:lpstr>
      <vt:lpstr>Success of “The Name of The Rose”               (Page-73)</vt:lpstr>
      <vt:lpstr>Value Points on THE INTERVIEW</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  ENGLISH</dc:title>
  <dc:creator>lenovo</dc:creator>
  <cp:lastModifiedBy>lenovo</cp:lastModifiedBy>
  <cp:revision>312</cp:revision>
  <dcterms:created xsi:type="dcterms:W3CDTF">2020-07-12T17:36:29Z</dcterms:created>
  <dcterms:modified xsi:type="dcterms:W3CDTF">2021-10-19T08:24:11Z</dcterms:modified>
</cp:coreProperties>
</file>