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8" r:id="rId2"/>
    <p:sldId id="279" r:id="rId3"/>
    <p:sldId id="259" r:id="rId4"/>
    <p:sldId id="260" r:id="rId5"/>
    <p:sldId id="261" r:id="rId6"/>
    <p:sldId id="262" r:id="rId7"/>
    <p:sldId id="263" r:id="rId8"/>
    <p:sldId id="265" r:id="rId9"/>
    <p:sldId id="264" r:id="rId10"/>
    <p:sldId id="266" r:id="rId11"/>
    <p:sldId id="267" r:id="rId12"/>
    <p:sldId id="268" r:id="rId13"/>
    <p:sldId id="269" r:id="rId14"/>
    <p:sldId id="270" r:id="rId15"/>
    <p:sldId id="271" r:id="rId16"/>
    <p:sldId id="272" r:id="rId17"/>
    <p:sldId id="277" r:id="rId18"/>
    <p:sldId id="273"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C72708-1847-4853-BA6A-C7E3557287F8}" type="datetimeFigureOut">
              <a:rPr lang="en-US" smtClean="0"/>
              <a:pPr/>
              <a:t>10/19/2021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0FD1D4-4694-426F-87D6-6F5955AC687E}"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3B0FD1D4-4694-426F-87D6-6F5955AC687E}" type="slidenum">
              <a:rPr lang="en-IN" smtClean="0"/>
              <a:pPr/>
              <a:t>11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B8F884-0820-4FE0-8E52-C056F782AB8C}" type="datetimeFigureOut">
              <a:rPr lang="en-US" smtClean="0"/>
              <a:pPr/>
              <a:t>10/19/2021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C52591-7460-4112-B8A6-B3465E62D54B}"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33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B8F884-0820-4FE0-8E52-C056F782AB8C}" type="datetimeFigureOut">
              <a:rPr lang="en-US" smtClean="0"/>
              <a:pPr/>
              <a:t>10/19/2021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C52591-7460-4112-B8A6-B3465E62D54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857232"/>
            <a:ext cx="8229600" cy="1143000"/>
          </a:xfrm>
        </p:spPr>
        <p:txBody>
          <a:bodyPr>
            <a:normAutofit/>
          </a:bodyPr>
          <a:lstStyle/>
          <a:p>
            <a:r>
              <a:rPr lang="en-IN" sz="3000" b="1" dirty="0" smtClean="0">
                <a:solidFill>
                  <a:srgbClr val="FF0000"/>
                </a:solidFill>
              </a:rPr>
              <a:t>SUBJECT   :   ENGLISH</a:t>
            </a:r>
            <a:endParaRPr lang="en-IN" sz="3000" b="1" dirty="0">
              <a:solidFill>
                <a:srgbClr val="FF0000"/>
              </a:solidFill>
            </a:endParaRPr>
          </a:p>
        </p:txBody>
      </p:sp>
      <p:sp>
        <p:nvSpPr>
          <p:cNvPr id="3" name="Content Placeholder 2"/>
          <p:cNvSpPr>
            <a:spLocks noGrp="1"/>
          </p:cNvSpPr>
          <p:nvPr>
            <p:ph idx="1"/>
          </p:nvPr>
        </p:nvSpPr>
        <p:spPr>
          <a:xfrm>
            <a:off x="1571604" y="1600201"/>
            <a:ext cx="6000792" cy="2900370"/>
          </a:xfrm>
        </p:spPr>
        <p:txBody>
          <a:bodyPr/>
          <a:lstStyle/>
          <a:p>
            <a:endParaRPr lang="en-IN" dirty="0" smtClean="0"/>
          </a:p>
          <a:p>
            <a:pPr>
              <a:buNone/>
            </a:pPr>
            <a:endParaRPr lang="en-IN" dirty="0" smtClean="0"/>
          </a:p>
          <a:p>
            <a:pPr algn="ctr">
              <a:buNone/>
            </a:pPr>
            <a:r>
              <a:rPr lang="en-IN" sz="2500" b="1" dirty="0" smtClean="0"/>
              <a:t>TOPIC NO         : 4 ( of Flamingo)</a:t>
            </a:r>
          </a:p>
          <a:p>
            <a:pPr algn="ctr">
              <a:buNone/>
            </a:pPr>
            <a:r>
              <a:rPr lang="en-IN" sz="2500" b="1" dirty="0" smtClean="0"/>
              <a:t>          TOPIC NAME   :   THE RATTRAP</a:t>
            </a:r>
            <a:r>
              <a:rPr lang="en-IN" sz="2500" dirty="0" smtClean="0"/>
              <a:t>	</a:t>
            </a:r>
            <a:r>
              <a:rPr lang="en-IN" dirty="0" smtClean="0"/>
              <a:t>		 </a:t>
            </a:r>
            <a:endParaRPr lang="en-IN" dirty="0"/>
          </a:p>
        </p:txBody>
      </p:sp>
      <p:pic>
        <p:nvPicPr>
          <p:cNvPr id="4" name="Google Shape;54;p13"/>
          <p:cNvPicPr preferRelativeResize="0">
            <a:picLocks noChangeAspect="1" noChangeArrowheads="1"/>
          </p:cNvPicPr>
          <p:nvPr/>
        </p:nvPicPr>
        <p:blipFill>
          <a:blip r:embed="rId2"/>
          <a:srcRect/>
          <a:stretch>
            <a:fillRect/>
          </a:stretch>
        </p:blipFill>
        <p:spPr bwMode="auto">
          <a:xfrm>
            <a:off x="0" y="5492750"/>
            <a:ext cx="9144000" cy="1365250"/>
          </a:xfrm>
          <a:prstGeom prst="rect">
            <a:avLst/>
          </a:prstGeom>
          <a:noFill/>
          <a:ln w="9525">
            <a:noFill/>
            <a:miter lim="800000"/>
            <a:headEnd/>
            <a:tailEnd/>
          </a:ln>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511156"/>
          </a:xfrm>
        </p:spPr>
        <p:txBody>
          <a:bodyPr>
            <a:normAutofit fontScale="90000"/>
          </a:bodyPr>
          <a:lstStyle/>
          <a:p>
            <a:r>
              <a:rPr lang="en-IN" b="1" dirty="0" smtClean="0">
                <a:solidFill>
                  <a:srgbClr val="FF0000"/>
                </a:solidFill>
              </a:rPr>
              <a:t>			</a:t>
            </a:r>
            <a:r>
              <a:rPr lang="en-IN" sz="2400" b="1" dirty="0" smtClean="0">
                <a:solidFill>
                  <a:srgbClr val="FF0000"/>
                </a:solidFill>
              </a:rPr>
              <a:t>THE RATTRAP              </a:t>
            </a:r>
            <a:r>
              <a:rPr lang="en-IN" sz="2200" b="1" dirty="0" smtClean="0">
                <a:solidFill>
                  <a:srgbClr val="0070C0"/>
                </a:solidFill>
              </a:rPr>
              <a:t>(Page- 36)</a:t>
            </a:r>
            <a:endParaRPr lang="en-IN" dirty="0"/>
          </a:p>
        </p:txBody>
      </p:sp>
      <p:sp>
        <p:nvSpPr>
          <p:cNvPr id="3" name="Content Placeholder 2"/>
          <p:cNvSpPr>
            <a:spLocks noGrp="1"/>
          </p:cNvSpPr>
          <p:nvPr>
            <p:ph idx="1"/>
          </p:nvPr>
        </p:nvSpPr>
        <p:spPr>
          <a:xfrm>
            <a:off x="571472" y="1142984"/>
            <a:ext cx="8229600" cy="4911741"/>
          </a:xfrm>
        </p:spPr>
        <p:txBody>
          <a:bodyPr>
            <a:noAutofit/>
          </a:bodyPr>
          <a:lstStyle/>
          <a:p>
            <a:pPr>
              <a:lnSpc>
                <a:spcPct val="150000"/>
              </a:lnSpc>
              <a:buFont typeface="Wingdings" pitchFamily="2" charset="2"/>
              <a:buChar char="q"/>
            </a:pPr>
            <a:r>
              <a:rPr lang="en-IN" sz="1400" dirty="0" smtClean="0"/>
              <a:t> With permission from the blacksmith, he rested in the mill.</a:t>
            </a:r>
          </a:p>
          <a:p>
            <a:pPr>
              <a:lnSpc>
                <a:spcPct val="150000"/>
              </a:lnSpc>
              <a:buFont typeface="Wingdings" pitchFamily="2" charset="2"/>
              <a:buChar char="q"/>
            </a:pPr>
            <a:r>
              <a:rPr lang="en-IN" sz="1400" dirty="0" smtClean="0"/>
              <a:t> Owner of the mill (Iron Master) was on night inspection.</a:t>
            </a:r>
            <a:br>
              <a:rPr lang="en-IN" sz="1400" dirty="0" smtClean="0"/>
            </a:br>
            <a:r>
              <a:rPr lang="en-IN" sz="1400" dirty="0" smtClean="0"/>
              <a:t> 	</a:t>
            </a:r>
            <a:r>
              <a:rPr lang="en-US" sz="1400" i="1" dirty="0" smtClean="0"/>
              <a:t>“…In those days the </a:t>
            </a:r>
            <a:r>
              <a:rPr lang="en-US" sz="1400" i="1" dirty="0" err="1" smtClean="0"/>
              <a:t>Ramsjo</a:t>
            </a:r>
            <a:r>
              <a:rPr lang="en-US" sz="1400" i="1" dirty="0" smtClean="0"/>
              <a:t> iron mill was owned by </a:t>
            </a:r>
            <a:r>
              <a:rPr lang="en-US" sz="1400" i="1" dirty="0" err="1" smtClean="0"/>
              <a:t>avery</a:t>
            </a:r>
            <a:r>
              <a:rPr lang="en-US" sz="1400" i="1" dirty="0" smtClean="0"/>
              <a:t> prominent ironmaster, whose greatest   </a:t>
            </a:r>
            <a:br>
              <a:rPr lang="en-US" sz="1400" i="1" dirty="0" smtClean="0"/>
            </a:br>
            <a:r>
              <a:rPr lang="en-US" sz="1400" i="1" dirty="0" smtClean="0"/>
              <a:t>  	ambition was to ship out good iron to the market</a:t>
            </a:r>
            <a:r>
              <a:rPr lang="en-US" sz="1400" i="1" dirty="0" smtClean="0"/>
              <a:t>.”</a:t>
            </a:r>
            <a:endParaRPr lang="en-IN" sz="1400" i="1" dirty="0" smtClean="0"/>
          </a:p>
          <a:p>
            <a:pPr>
              <a:lnSpc>
                <a:spcPct val="150000"/>
              </a:lnSpc>
              <a:buFont typeface="Wingdings" pitchFamily="2" charset="2"/>
              <a:buChar char="q"/>
            </a:pPr>
            <a:r>
              <a:rPr lang="en-IN" sz="1400" dirty="0" smtClean="0"/>
              <a:t>The Peddler was recognised as Nils </a:t>
            </a:r>
            <a:r>
              <a:rPr lang="en-IN" sz="1400" dirty="0" err="1" smtClean="0"/>
              <a:t>Olof</a:t>
            </a:r>
            <a:r>
              <a:rPr lang="en-IN" sz="1400" dirty="0" smtClean="0"/>
              <a:t> ,  Iron Master’s old regimental comrade </a:t>
            </a:r>
            <a:r>
              <a:rPr lang="en-IN" sz="1400" dirty="0" smtClean="0"/>
              <a:t>.</a:t>
            </a:r>
          </a:p>
          <a:p>
            <a:pPr>
              <a:lnSpc>
                <a:spcPct val="150000"/>
              </a:lnSpc>
              <a:buFont typeface="Wingdings" pitchFamily="2" charset="2"/>
              <a:buChar char="q"/>
            </a:pPr>
            <a:r>
              <a:rPr lang="en-IN" sz="1400" dirty="0" smtClean="0"/>
              <a:t>He was </a:t>
            </a:r>
            <a:r>
              <a:rPr lang="en-IN" sz="1400" dirty="0" smtClean="0"/>
              <a:t>invited to his house for Christmas</a:t>
            </a:r>
          </a:p>
          <a:p>
            <a:pPr>
              <a:lnSpc>
                <a:spcPct val="150000"/>
              </a:lnSpc>
              <a:buFont typeface="Wingdings" pitchFamily="2" charset="2"/>
              <a:buChar char="q"/>
            </a:pPr>
            <a:r>
              <a:rPr lang="en-IN" sz="1400" dirty="0" smtClean="0"/>
              <a:t>The Peddler did not appreciate the idea of Iron Master</a:t>
            </a:r>
            <a:r>
              <a:rPr lang="en-IN" sz="1400" dirty="0" smtClean="0"/>
              <a:t>.</a:t>
            </a:r>
            <a:endParaRPr lang="en-IN" sz="1400" i="1" dirty="0" smtClean="0"/>
          </a:p>
          <a:p>
            <a:pPr>
              <a:lnSpc>
                <a:spcPct val="150000"/>
              </a:lnSpc>
              <a:buFont typeface="Wingdings" pitchFamily="2" charset="2"/>
              <a:buChar char="q"/>
            </a:pPr>
            <a:r>
              <a:rPr lang="en-IN" sz="1400" dirty="0" smtClean="0"/>
              <a:t>Vocabulary supplements: ragamuffin- a person in </a:t>
            </a:r>
          </a:p>
          <a:p>
            <a:pPr>
              <a:lnSpc>
                <a:spcPct val="150000"/>
              </a:lnSpc>
              <a:buFont typeface="Wingdings" pitchFamily="2" charset="2"/>
              <a:buChar char="q"/>
            </a:pPr>
            <a:r>
              <a:rPr lang="en-IN" sz="1400" dirty="0" smtClean="0"/>
              <a:t>dirty cloth; deigned- condescended; slouch- bent forward;</a:t>
            </a:r>
          </a:p>
          <a:p>
            <a:pPr>
              <a:lnSpc>
                <a:spcPct val="150000"/>
              </a:lnSpc>
              <a:buFont typeface="Wingdings" pitchFamily="2" charset="2"/>
              <a:buChar char="q"/>
            </a:pPr>
            <a:r>
              <a:rPr lang="en-IN" sz="1400" dirty="0" smtClean="0"/>
              <a:t> regiment- a unit of army commanded by a Lieutenant </a:t>
            </a:r>
          </a:p>
          <a:p>
            <a:pPr>
              <a:lnSpc>
                <a:spcPct val="150000"/>
              </a:lnSpc>
              <a:buFont typeface="Wingdings" pitchFamily="2" charset="2"/>
              <a:buChar char="q"/>
            </a:pPr>
            <a:r>
              <a:rPr lang="en-IN" sz="1400" dirty="0" smtClean="0"/>
              <a:t>Colonel; manor house- a large country house;</a:t>
            </a:r>
            <a:endParaRPr lang="en-IN" sz="1400" dirty="0"/>
          </a:p>
        </p:txBody>
      </p:sp>
      <p:pic>
        <p:nvPicPr>
          <p:cNvPr id="4" name="Picture 3" descr="Book-11.jpg"/>
          <p:cNvPicPr>
            <a:picLocks noChangeAspect="1"/>
          </p:cNvPicPr>
          <p:nvPr/>
        </p:nvPicPr>
        <p:blipFill>
          <a:blip r:embed="rId2"/>
          <a:stretch>
            <a:fillRect/>
          </a:stretch>
        </p:blipFill>
        <p:spPr>
          <a:xfrm>
            <a:off x="6786578" y="3071810"/>
            <a:ext cx="1356070" cy="2014557"/>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rmAutofit fontScale="90000"/>
          </a:bodyPr>
          <a:lstStyle/>
          <a:p>
            <a:r>
              <a:rPr lang="en-IN" sz="4000" b="1" dirty="0" smtClean="0">
                <a:solidFill>
                  <a:srgbClr val="FF0000"/>
                </a:solidFill>
              </a:rPr>
              <a:t>			</a:t>
            </a:r>
            <a:r>
              <a:rPr lang="en-IN" sz="2400" b="1" dirty="0" smtClean="0">
                <a:solidFill>
                  <a:srgbClr val="FF0000"/>
                </a:solidFill>
              </a:rPr>
              <a:t> THE RATTRAP                </a:t>
            </a:r>
            <a:r>
              <a:rPr lang="en-IN" sz="2000" b="1" dirty="0" smtClean="0">
                <a:solidFill>
                  <a:srgbClr val="0070C0"/>
                </a:solidFill>
              </a:rPr>
              <a:t>(Page- 37)</a:t>
            </a:r>
            <a:endParaRPr lang="en-IN" sz="4000" dirty="0"/>
          </a:p>
        </p:txBody>
      </p:sp>
      <p:sp>
        <p:nvSpPr>
          <p:cNvPr id="3" name="Content Placeholder 2"/>
          <p:cNvSpPr>
            <a:spLocks noGrp="1"/>
          </p:cNvSpPr>
          <p:nvPr>
            <p:ph idx="1"/>
          </p:nvPr>
        </p:nvSpPr>
        <p:spPr>
          <a:xfrm>
            <a:off x="428596" y="1000108"/>
            <a:ext cx="8229600" cy="4929222"/>
          </a:xfrm>
        </p:spPr>
        <p:txBody>
          <a:bodyPr>
            <a:normAutofit/>
          </a:bodyPr>
          <a:lstStyle/>
          <a:p>
            <a:pPr>
              <a:lnSpc>
                <a:spcPct val="150000"/>
              </a:lnSpc>
              <a:buFont typeface="Wingdings" pitchFamily="2" charset="2"/>
              <a:buChar char="Ø"/>
            </a:pPr>
            <a:r>
              <a:rPr lang="en-IN" sz="1400" b="1" dirty="0" smtClean="0"/>
              <a:t> Iron Master persuaded the peddler to his house, with sufficient conviction. </a:t>
            </a:r>
            <a:r>
              <a:rPr lang="en-IN" sz="1400" dirty="0" smtClean="0"/>
              <a:t/>
            </a:r>
            <a:br>
              <a:rPr lang="en-IN" sz="1400" dirty="0" smtClean="0"/>
            </a:br>
            <a:r>
              <a:rPr lang="en-IN" sz="1400" dirty="0" smtClean="0"/>
              <a:t> 	</a:t>
            </a:r>
            <a:r>
              <a:rPr lang="en-US" sz="1400" b="1" i="1" dirty="0" smtClean="0">
                <a:solidFill>
                  <a:srgbClr val="7030A0"/>
                </a:solidFill>
              </a:rPr>
              <a:t>‘‘Please don’t think that I have such a fine home that you cannot show yourself there’’, He said...  	‘‘Elizabeth is dead, as you may already have heard. My boys are abroad, and there is no one at  	home except my  oldest daughter and myself. </a:t>
            </a:r>
            <a:r>
              <a:rPr lang="en-US" sz="1400" b="1" i="1" dirty="0" smtClean="0">
                <a:solidFill>
                  <a:srgbClr val="7030A0"/>
                </a:solidFill>
              </a:rPr>
              <a:t/>
            </a:r>
            <a:br>
              <a:rPr lang="en-US" sz="1400" b="1" i="1" dirty="0" smtClean="0">
                <a:solidFill>
                  <a:srgbClr val="7030A0"/>
                </a:solidFill>
              </a:rPr>
            </a:br>
            <a:endParaRPr lang="en-IN" sz="1400" b="1" i="1" dirty="0" smtClean="0">
              <a:solidFill>
                <a:srgbClr val="7030A0"/>
              </a:solidFill>
            </a:endParaRPr>
          </a:p>
          <a:p>
            <a:pPr>
              <a:lnSpc>
                <a:spcPct val="150000"/>
              </a:lnSpc>
              <a:buFont typeface="Wingdings" pitchFamily="2" charset="2"/>
              <a:buChar char="Ø"/>
            </a:pPr>
            <a:r>
              <a:rPr lang="en-IN" sz="1400" b="1" dirty="0" smtClean="0"/>
              <a:t>A thief’s psychology was in the Peddler; so was his refusal</a:t>
            </a:r>
            <a:r>
              <a:rPr lang="en-IN" sz="1400" b="1" dirty="0" smtClean="0"/>
              <a:t>.</a:t>
            </a:r>
            <a:br>
              <a:rPr lang="en-IN" sz="1400" b="1" dirty="0" smtClean="0"/>
            </a:br>
            <a:endParaRPr lang="en-IN" sz="1400" b="1" dirty="0" smtClean="0"/>
          </a:p>
          <a:p>
            <a:pPr>
              <a:lnSpc>
                <a:spcPct val="150000"/>
              </a:lnSpc>
              <a:buFont typeface="Wingdings" pitchFamily="2" charset="2"/>
              <a:buChar char="Ø"/>
            </a:pPr>
            <a:r>
              <a:rPr lang="en-IN" sz="1400" b="1" dirty="0" smtClean="0"/>
              <a:t> </a:t>
            </a:r>
            <a:r>
              <a:rPr lang="en-IN" sz="1400" b="1" dirty="0" err="1" smtClean="0"/>
              <a:t>Edla</a:t>
            </a:r>
            <a:r>
              <a:rPr lang="en-IN" sz="1400" b="1" dirty="0" smtClean="0"/>
              <a:t> </a:t>
            </a:r>
            <a:r>
              <a:rPr lang="en-IN" sz="1400" b="1" dirty="0" err="1" smtClean="0"/>
              <a:t>Wilmansson</a:t>
            </a:r>
            <a:r>
              <a:rPr lang="en-IN" sz="1400" b="1" dirty="0" smtClean="0"/>
              <a:t> , daughter of Iron Master, reached there.</a:t>
            </a:r>
            <a:r>
              <a:rPr lang="en-IN" sz="1400" dirty="0" smtClean="0"/>
              <a:t/>
            </a:r>
            <a:br>
              <a:rPr lang="en-IN" sz="1400" dirty="0" smtClean="0"/>
            </a:br>
            <a:r>
              <a:rPr lang="en-IN" sz="1400" dirty="0" smtClean="0"/>
              <a:t> “</a:t>
            </a:r>
            <a:r>
              <a:rPr lang="en-US" sz="1400" b="1" i="1" dirty="0" smtClean="0">
                <a:solidFill>
                  <a:srgbClr val="7030A0"/>
                </a:solidFill>
              </a:rPr>
              <a:t>He (Iron Master) had sent his daughter, apparently hoping that she </a:t>
            </a:r>
            <a:br>
              <a:rPr lang="en-US" sz="1400" b="1" i="1" dirty="0" smtClean="0">
                <a:solidFill>
                  <a:srgbClr val="7030A0"/>
                </a:solidFill>
              </a:rPr>
            </a:br>
            <a:r>
              <a:rPr lang="en-US" sz="1400" b="1" i="1" dirty="0" smtClean="0">
                <a:solidFill>
                  <a:srgbClr val="7030A0"/>
                </a:solidFill>
              </a:rPr>
              <a:t>would have  better powers of persuasion than he himself.</a:t>
            </a:r>
            <a:r>
              <a:rPr lang="en-IN" sz="1400" b="1" i="1" dirty="0" smtClean="0">
                <a:solidFill>
                  <a:srgbClr val="7030A0"/>
                </a:solidFill>
              </a:rPr>
              <a:t> </a:t>
            </a:r>
            <a:r>
              <a:rPr lang="en-IN" sz="1400" b="1" i="1" dirty="0" smtClean="0">
                <a:solidFill>
                  <a:srgbClr val="7030A0"/>
                </a:solidFill>
              </a:rPr>
              <a:t/>
            </a:r>
            <a:br>
              <a:rPr lang="en-IN" sz="1400" b="1" i="1" dirty="0" smtClean="0">
                <a:solidFill>
                  <a:srgbClr val="7030A0"/>
                </a:solidFill>
              </a:rPr>
            </a:br>
            <a:endParaRPr lang="en-US" sz="1400" b="1" i="1" dirty="0" smtClean="0">
              <a:solidFill>
                <a:srgbClr val="7030A0"/>
              </a:solidFill>
            </a:endParaRPr>
          </a:p>
          <a:p>
            <a:pPr>
              <a:lnSpc>
                <a:spcPct val="150000"/>
              </a:lnSpc>
              <a:buFont typeface="Wingdings" pitchFamily="2" charset="2"/>
              <a:buChar char="Ø"/>
            </a:pPr>
            <a:r>
              <a:rPr lang="en-US" sz="1400" dirty="0" smtClean="0"/>
              <a:t> Supplements to vocabulary: </a:t>
            </a:r>
            <a:r>
              <a:rPr lang="en-US" sz="1400" dirty="0" smtClean="0"/>
              <a:t/>
            </a:r>
            <a:br>
              <a:rPr lang="en-US" sz="1400" dirty="0" smtClean="0"/>
            </a:br>
            <a:r>
              <a:rPr lang="en-US" sz="1400" dirty="0" smtClean="0"/>
              <a:t>valet </a:t>
            </a:r>
            <a:r>
              <a:rPr lang="en-US" sz="1400" dirty="0" smtClean="0"/>
              <a:t>– personal </a:t>
            </a:r>
            <a:br>
              <a:rPr lang="en-US" sz="1400" dirty="0" smtClean="0"/>
            </a:br>
            <a:r>
              <a:rPr lang="en-US" sz="1400" dirty="0" smtClean="0"/>
              <a:t>attendant; apprentice- new learner of any skills;</a:t>
            </a:r>
          </a:p>
          <a:p>
            <a:endParaRPr lang="en-IN" sz="2400" b="1" i="1" dirty="0">
              <a:solidFill>
                <a:srgbClr val="7030A0"/>
              </a:solidFill>
            </a:endParaRPr>
          </a:p>
        </p:txBody>
      </p:sp>
      <p:pic>
        <p:nvPicPr>
          <p:cNvPr id="5" name="Picture 4" descr="Book-9.jpg"/>
          <p:cNvPicPr>
            <a:picLocks noChangeAspect="1"/>
          </p:cNvPicPr>
          <p:nvPr/>
        </p:nvPicPr>
        <p:blipFill>
          <a:blip r:embed="rId3"/>
          <a:stretch>
            <a:fillRect/>
          </a:stretch>
        </p:blipFill>
        <p:spPr>
          <a:xfrm>
            <a:off x="6715140" y="3214686"/>
            <a:ext cx="1714512" cy="2204928"/>
          </a:xfrm>
          <a:prstGeom prst="rect">
            <a:avLst/>
          </a:prstGeom>
        </p:spPr>
      </p:pic>
      <p:pic>
        <p:nvPicPr>
          <p:cNvPr id="7" name="Picture 6"/>
          <p:cNvPicPr/>
          <p:nvPr/>
        </p:nvPicPr>
        <p:blipFill>
          <a:blip r:embed="rId4"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IN" sz="4000" b="1" dirty="0" smtClean="0">
                <a:solidFill>
                  <a:srgbClr val="FF0000"/>
                </a:solidFill>
              </a:rPr>
              <a:t>			</a:t>
            </a:r>
            <a:r>
              <a:rPr lang="en-IN" sz="2400" b="1" dirty="0" smtClean="0">
                <a:solidFill>
                  <a:srgbClr val="FF0000"/>
                </a:solidFill>
              </a:rPr>
              <a:t>THE RATTRAP                </a:t>
            </a:r>
            <a:r>
              <a:rPr lang="en-IN" sz="2000" b="1" dirty="0" smtClean="0">
                <a:solidFill>
                  <a:srgbClr val="0070C0"/>
                </a:solidFill>
              </a:rPr>
              <a:t>(Page- 38)</a:t>
            </a:r>
            <a:endParaRPr lang="en-IN" sz="4000" dirty="0"/>
          </a:p>
        </p:txBody>
      </p:sp>
      <p:sp>
        <p:nvSpPr>
          <p:cNvPr id="3" name="Content Placeholder 2"/>
          <p:cNvSpPr>
            <a:spLocks noGrp="1"/>
          </p:cNvSpPr>
          <p:nvPr>
            <p:ph idx="1"/>
          </p:nvPr>
        </p:nvSpPr>
        <p:spPr>
          <a:xfrm>
            <a:off x="500034" y="1500174"/>
            <a:ext cx="7643866" cy="4000528"/>
          </a:xfrm>
        </p:spPr>
        <p:txBody>
          <a:bodyPr>
            <a:normAutofit fontScale="25000" lnSpcReduction="20000"/>
          </a:bodyPr>
          <a:lstStyle/>
          <a:p>
            <a:pPr>
              <a:lnSpc>
                <a:spcPct val="170000"/>
              </a:lnSpc>
              <a:buFont typeface="Wingdings" pitchFamily="2" charset="2"/>
              <a:buChar char="Ø"/>
            </a:pPr>
            <a:r>
              <a:rPr lang="en-IN" sz="5600" dirty="0" smtClean="0"/>
              <a:t> In the Peddler , a thief’s psychology continued working</a:t>
            </a:r>
            <a:r>
              <a:rPr lang="en-IN" sz="5600" dirty="0" smtClean="0"/>
              <a:t>.</a:t>
            </a:r>
            <a:r>
              <a:rPr lang="en-IN" sz="5600" dirty="0" smtClean="0"/>
              <a:t>	</a:t>
            </a:r>
            <a:endParaRPr lang="en-US" sz="5600" i="1" dirty="0" smtClean="0"/>
          </a:p>
          <a:p>
            <a:pPr>
              <a:lnSpc>
                <a:spcPct val="170000"/>
              </a:lnSpc>
              <a:buFont typeface="Wingdings" pitchFamily="2" charset="2"/>
              <a:buChar char="Ø"/>
            </a:pPr>
            <a:r>
              <a:rPr lang="en-US" sz="5600" dirty="0" smtClean="0"/>
              <a:t> Finally he agreed to accompany </a:t>
            </a:r>
            <a:r>
              <a:rPr lang="en-US" sz="5600" dirty="0" err="1" smtClean="0"/>
              <a:t>Edla</a:t>
            </a:r>
            <a:r>
              <a:rPr lang="en-US" sz="5600" dirty="0" smtClean="0"/>
              <a:t> to  their house.</a:t>
            </a:r>
            <a:endParaRPr lang="en-IN" sz="5600" dirty="0" smtClean="0"/>
          </a:p>
          <a:p>
            <a:pPr>
              <a:lnSpc>
                <a:spcPct val="170000"/>
              </a:lnSpc>
              <a:buFont typeface="Wingdings" pitchFamily="2" charset="2"/>
              <a:buChar char="Ø"/>
            </a:pPr>
            <a:r>
              <a:rPr lang="en-IN" sz="5600" dirty="0" smtClean="0"/>
              <a:t> While moving with </a:t>
            </a:r>
            <a:r>
              <a:rPr lang="en-IN" sz="5600" dirty="0" err="1" smtClean="0"/>
              <a:t>Edla</a:t>
            </a:r>
            <a:r>
              <a:rPr lang="en-IN" sz="5600" dirty="0" smtClean="0"/>
              <a:t>, he regrets for his criminal act . </a:t>
            </a:r>
            <a:br>
              <a:rPr lang="en-IN" sz="5600" dirty="0" smtClean="0"/>
            </a:br>
            <a:r>
              <a:rPr lang="en-IN" sz="5600" dirty="0" smtClean="0"/>
              <a:t> 	 	</a:t>
            </a:r>
            <a:r>
              <a:rPr lang="en-US" sz="5600" i="1" dirty="0" smtClean="0"/>
              <a:t>‘‘</a:t>
            </a:r>
            <a:r>
              <a:rPr lang="en-US" sz="5600" i="1" dirty="0" smtClean="0"/>
              <a:t>Why the devil did I take that fellow’s money?’’ he thought. ‘‘Now I am 			sitting in the trap and  will never get      out of it.’’</a:t>
            </a:r>
          </a:p>
          <a:p>
            <a:pPr>
              <a:lnSpc>
                <a:spcPct val="170000"/>
              </a:lnSpc>
              <a:buFont typeface="Wingdings" pitchFamily="2" charset="2"/>
              <a:buChar char="Ø"/>
            </a:pPr>
            <a:r>
              <a:rPr lang="en-US" sz="5600" i="1" dirty="0" smtClean="0"/>
              <a:t> </a:t>
            </a:r>
            <a:r>
              <a:rPr lang="en-US" sz="5600" dirty="0" smtClean="0"/>
              <a:t>He is offered good hospitality  in manor house, with sympathy.</a:t>
            </a:r>
            <a:br>
              <a:rPr lang="en-US" sz="5600" dirty="0" smtClean="0"/>
            </a:br>
            <a:r>
              <a:rPr lang="en-US" sz="5600" i="1" dirty="0" smtClean="0"/>
              <a:t/>
            </a:r>
            <a:br>
              <a:rPr lang="en-US" sz="5600" i="1" dirty="0" smtClean="0"/>
            </a:br>
            <a:endParaRPr lang="en-US" sz="5600" i="1" dirty="0" smtClean="0"/>
          </a:p>
          <a:p>
            <a:pPr>
              <a:lnSpc>
                <a:spcPct val="170000"/>
              </a:lnSpc>
              <a:buFont typeface="Wingdings" pitchFamily="2" charset="2"/>
              <a:buChar char="Ø"/>
            </a:pPr>
            <a:r>
              <a:rPr lang="en-US" sz="5600" dirty="0" smtClean="0"/>
              <a:t> Vocabulary : compassionately</a:t>
            </a:r>
            <a:r>
              <a:rPr lang="en-IN" sz="5600" dirty="0" smtClean="0"/>
              <a:t>- with sympathy; </a:t>
            </a:r>
            <a:br>
              <a:rPr lang="en-IN" sz="5600" dirty="0" smtClean="0"/>
            </a:br>
            <a:r>
              <a:rPr lang="en-IN" sz="5600" dirty="0" smtClean="0"/>
              <a:t> </a:t>
            </a:r>
            <a:r>
              <a:rPr lang="en-US" sz="5600" dirty="0" smtClean="0"/>
              <a:t>rags – torn cloth</a:t>
            </a:r>
            <a:endParaRPr lang="en-IN" sz="5600" dirty="0" smtClean="0"/>
          </a:p>
          <a:p>
            <a:pPr>
              <a:buFont typeface="Wingdings" pitchFamily="2" charset="2"/>
              <a:buChar char="Ø"/>
            </a:pPr>
            <a:endParaRPr lang="en-US" sz="2400" dirty="0" smtClean="0"/>
          </a:p>
          <a:p>
            <a:pPr>
              <a:buNone/>
            </a:pPr>
            <a:r>
              <a:rPr lang="en-US" sz="2400" dirty="0" smtClean="0"/>
              <a:t> </a:t>
            </a:r>
            <a:endParaRPr lang="en-IN" sz="2400" dirty="0" smtClean="0"/>
          </a:p>
          <a:p>
            <a:pPr>
              <a:buNone/>
            </a:pPr>
            <a:r>
              <a:rPr lang="en-US" sz="1400" b="1" i="1" dirty="0" smtClean="0">
                <a:solidFill>
                  <a:srgbClr val="7030A0"/>
                </a:solidFill>
              </a:rPr>
              <a:t/>
            </a:r>
            <a:br>
              <a:rPr lang="en-US" sz="1400" b="1" i="1" dirty="0" smtClean="0">
                <a:solidFill>
                  <a:srgbClr val="7030A0"/>
                </a:solidFill>
              </a:rPr>
            </a:br>
            <a:endParaRPr lang="en-IN" sz="1400" b="1" i="1" dirty="0" smtClean="0">
              <a:solidFill>
                <a:srgbClr val="7030A0"/>
              </a:solidFill>
            </a:endParaRPr>
          </a:p>
          <a:p>
            <a:pPr>
              <a:buFont typeface="Wingdings" pitchFamily="2" charset="2"/>
              <a:buChar char="Ø"/>
            </a:pPr>
            <a:endParaRPr lang="en-IN" sz="2200" dirty="0"/>
          </a:p>
        </p:txBody>
      </p:sp>
      <p:pic>
        <p:nvPicPr>
          <p:cNvPr id="4" name="Picture 3" descr="Selma book-3.jpg"/>
          <p:cNvPicPr>
            <a:picLocks noChangeAspect="1"/>
          </p:cNvPicPr>
          <p:nvPr/>
        </p:nvPicPr>
        <p:blipFill>
          <a:blip r:embed="rId2"/>
          <a:stretch>
            <a:fillRect/>
          </a:stretch>
        </p:blipFill>
        <p:spPr>
          <a:xfrm>
            <a:off x="6572264" y="3357562"/>
            <a:ext cx="1571636" cy="2180011"/>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686800" cy="511156"/>
          </a:xfrm>
        </p:spPr>
        <p:txBody>
          <a:bodyPr>
            <a:normAutofit fontScale="90000"/>
          </a:bodyPr>
          <a:lstStyle/>
          <a:p>
            <a:r>
              <a:rPr lang="en-IN" b="1" dirty="0" smtClean="0">
                <a:solidFill>
                  <a:srgbClr val="FF0000"/>
                </a:solidFill>
              </a:rPr>
              <a:t>			</a:t>
            </a:r>
            <a:r>
              <a:rPr lang="en-IN" sz="2400" b="1" dirty="0" smtClean="0">
                <a:solidFill>
                  <a:srgbClr val="FF0000"/>
                </a:solidFill>
              </a:rPr>
              <a:t>THE RATTRAP           </a:t>
            </a:r>
            <a:r>
              <a:rPr lang="en-IN" sz="2200" b="1" dirty="0" smtClean="0">
                <a:solidFill>
                  <a:srgbClr val="0070C0"/>
                </a:solidFill>
              </a:rPr>
              <a:t>(</a:t>
            </a:r>
            <a:r>
              <a:rPr lang="en-IN" sz="2200" b="1" dirty="0" smtClean="0">
                <a:solidFill>
                  <a:srgbClr val="0070C0"/>
                </a:solidFill>
              </a:rPr>
              <a:t>Page- 39)</a:t>
            </a:r>
            <a:endParaRPr lang="en-IN" dirty="0"/>
          </a:p>
        </p:txBody>
      </p:sp>
      <p:sp>
        <p:nvSpPr>
          <p:cNvPr id="3" name="Content Placeholder 2"/>
          <p:cNvSpPr>
            <a:spLocks noGrp="1"/>
          </p:cNvSpPr>
          <p:nvPr>
            <p:ph idx="1"/>
          </p:nvPr>
        </p:nvSpPr>
        <p:spPr>
          <a:xfrm>
            <a:off x="457200" y="785795"/>
            <a:ext cx="8229600" cy="4714908"/>
          </a:xfrm>
        </p:spPr>
        <p:txBody>
          <a:bodyPr>
            <a:normAutofit/>
          </a:bodyPr>
          <a:lstStyle/>
          <a:p>
            <a:pPr>
              <a:lnSpc>
                <a:spcPct val="170000"/>
              </a:lnSpc>
              <a:buFont typeface="Wingdings" pitchFamily="2" charset="2"/>
              <a:buChar char="ü"/>
            </a:pPr>
            <a:r>
              <a:rPr lang="en-IN" sz="1400" b="1" dirty="0" smtClean="0"/>
              <a:t>At manor house, after dressing himself up, the tramp is derecognised by the Iron Master .</a:t>
            </a:r>
          </a:p>
          <a:p>
            <a:pPr>
              <a:lnSpc>
                <a:spcPct val="170000"/>
              </a:lnSpc>
              <a:buFont typeface="Wingdings" pitchFamily="2" charset="2"/>
              <a:buChar char="ü"/>
            </a:pPr>
            <a:r>
              <a:rPr lang="en-IN" sz="1400" b="1" dirty="0" smtClean="0"/>
              <a:t>The Rattrap seller pleads himself not guilty.</a:t>
            </a:r>
            <a:r>
              <a:rPr lang="en-IN" sz="1400" dirty="0" smtClean="0"/>
              <a:t/>
            </a:r>
            <a:br>
              <a:rPr lang="en-IN" sz="1400" dirty="0" smtClean="0"/>
            </a:br>
            <a:r>
              <a:rPr lang="en-IN" sz="1400" dirty="0" smtClean="0"/>
              <a:t> 		</a:t>
            </a:r>
            <a:r>
              <a:rPr lang="en-US" sz="1400" b="1" i="1" dirty="0" smtClean="0">
                <a:solidFill>
                  <a:srgbClr val="7030A0"/>
                </a:solidFill>
              </a:rPr>
              <a:t>“It is not my fault, sir,” he said. “I never pretended to      be anything but a poor 		trader,  and I pleaded and begged to     be allowed to stay in the forge. But no  harm  		has  been  done. At worst I can put on my rags again and go away”.</a:t>
            </a:r>
          </a:p>
          <a:p>
            <a:pPr>
              <a:lnSpc>
                <a:spcPct val="170000"/>
              </a:lnSpc>
              <a:buFont typeface="Wingdings" pitchFamily="2" charset="2"/>
              <a:buChar char="ü"/>
            </a:pPr>
            <a:r>
              <a:rPr lang="en-US" sz="1400" dirty="0" smtClean="0"/>
              <a:t> </a:t>
            </a:r>
            <a:r>
              <a:rPr lang="en-US" sz="1400" b="1" dirty="0" smtClean="0"/>
              <a:t>The tramp is embarrassed &amp; relates the incident to his theory.</a:t>
            </a:r>
            <a:r>
              <a:rPr lang="en-US" sz="1400" dirty="0" smtClean="0"/>
              <a:t/>
            </a:r>
            <a:br>
              <a:rPr lang="en-US" sz="1400" dirty="0" smtClean="0"/>
            </a:br>
            <a:r>
              <a:rPr lang="en-US" sz="1400" dirty="0" smtClean="0"/>
              <a:t> </a:t>
            </a:r>
            <a:r>
              <a:rPr lang="en-US" sz="1400" b="1" i="1" dirty="0" smtClean="0">
                <a:solidFill>
                  <a:srgbClr val="7030A0"/>
                </a:solidFill>
              </a:rPr>
              <a:t>“This whole world is nothing but a big rattrap. All the good things that </a:t>
            </a:r>
            <a:br>
              <a:rPr lang="en-US" sz="1400" b="1" i="1" dirty="0" smtClean="0">
                <a:solidFill>
                  <a:srgbClr val="7030A0"/>
                </a:solidFill>
              </a:rPr>
            </a:br>
            <a:r>
              <a:rPr lang="en-US" sz="1400" b="1" i="1" dirty="0" smtClean="0">
                <a:solidFill>
                  <a:srgbClr val="7030A0"/>
                </a:solidFill>
              </a:rPr>
              <a:t>are offered to you are  nothing but cheese rinds and bits of pork, set out </a:t>
            </a:r>
            <a:br>
              <a:rPr lang="en-US" sz="1400" b="1" i="1" dirty="0" smtClean="0">
                <a:solidFill>
                  <a:srgbClr val="7030A0"/>
                </a:solidFill>
              </a:rPr>
            </a:br>
            <a:r>
              <a:rPr lang="en-US" sz="1400" b="1" i="1" dirty="0" smtClean="0">
                <a:solidFill>
                  <a:srgbClr val="7030A0"/>
                </a:solidFill>
              </a:rPr>
              <a:t>to drag a poor fellow</a:t>
            </a:r>
            <a:r>
              <a:rPr lang="en-IN" sz="1400" b="1" i="1" dirty="0" smtClean="0">
                <a:solidFill>
                  <a:srgbClr val="7030A0"/>
                </a:solidFill>
              </a:rPr>
              <a:t> </a:t>
            </a:r>
            <a:r>
              <a:rPr lang="en-US" sz="1400" b="1" i="1" dirty="0" smtClean="0">
                <a:solidFill>
                  <a:srgbClr val="7030A0"/>
                </a:solidFill>
              </a:rPr>
              <a:t>into trouble</a:t>
            </a:r>
            <a:r>
              <a:rPr lang="en-US" sz="1400" b="1" i="1" dirty="0" smtClean="0">
                <a:solidFill>
                  <a:srgbClr val="7030A0"/>
                </a:solidFill>
              </a:rPr>
              <a:t>.”</a:t>
            </a:r>
            <a:endParaRPr lang="en-US" sz="1400" b="1" i="1" dirty="0" smtClean="0">
              <a:solidFill>
                <a:srgbClr val="7030A0"/>
              </a:solidFill>
            </a:endParaRPr>
          </a:p>
          <a:p>
            <a:pPr>
              <a:lnSpc>
                <a:spcPct val="170000"/>
              </a:lnSpc>
              <a:buFont typeface="Wingdings" pitchFamily="2" charset="2"/>
              <a:buChar char="ü"/>
            </a:pPr>
            <a:r>
              <a:rPr lang="en-US" sz="1400" dirty="0" smtClean="0"/>
              <a:t> Vocabulary: </a:t>
            </a:r>
            <a:r>
              <a:rPr lang="en-US" sz="1400" dirty="0" smtClean="0"/>
              <a:t/>
            </a:r>
            <a:br>
              <a:rPr lang="en-US" sz="1400" dirty="0" smtClean="0"/>
            </a:br>
            <a:r>
              <a:rPr lang="en-US" sz="1400" dirty="0" smtClean="0"/>
              <a:t> go </a:t>
            </a:r>
            <a:r>
              <a:rPr lang="en-US" sz="1400" dirty="0" smtClean="0"/>
              <a:t>down hill- deteriorate; </a:t>
            </a:r>
            <a:br>
              <a:rPr lang="en-US" sz="1400" dirty="0" smtClean="0"/>
            </a:br>
            <a:r>
              <a:rPr lang="en-US" sz="1400" dirty="0" smtClean="0"/>
              <a:t> </a:t>
            </a:r>
            <a:r>
              <a:rPr lang="en-US" sz="1400" dirty="0" smtClean="0"/>
              <a:t>puckered- wrinkled; dissimulate- pretend;</a:t>
            </a:r>
          </a:p>
          <a:p>
            <a:pPr>
              <a:buNone/>
            </a:pPr>
            <a:endParaRPr lang="en-IN" sz="1400" b="1" i="1" dirty="0" smtClean="0">
              <a:solidFill>
                <a:srgbClr val="7030A0"/>
              </a:solidFill>
            </a:endParaRPr>
          </a:p>
          <a:p>
            <a:pPr>
              <a:buFont typeface="Wingdings" pitchFamily="2" charset="2"/>
              <a:buChar char="ü"/>
            </a:pPr>
            <a:endParaRPr lang="en-IN" sz="2400" dirty="0" smtClean="0"/>
          </a:p>
          <a:p>
            <a:pPr>
              <a:buNone/>
            </a:pPr>
            <a:endParaRPr lang="en-IN" sz="2000" dirty="0"/>
          </a:p>
        </p:txBody>
      </p:sp>
      <p:pic>
        <p:nvPicPr>
          <p:cNvPr id="5" name="Picture 4" descr="Selma Book-5.jpg"/>
          <p:cNvPicPr>
            <a:picLocks noChangeAspect="1"/>
          </p:cNvPicPr>
          <p:nvPr/>
        </p:nvPicPr>
        <p:blipFill>
          <a:blip r:embed="rId2"/>
          <a:stretch>
            <a:fillRect/>
          </a:stretch>
        </p:blipFill>
        <p:spPr>
          <a:xfrm>
            <a:off x="7072330" y="3143248"/>
            <a:ext cx="1428728" cy="2146996"/>
          </a:xfrm>
          <a:prstGeom prst="rect">
            <a:avLst/>
          </a:prstGeom>
        </p:spPr>
      </p:pic>
      <p:pic>
        <p:nvPicPr>
          <p:cNvPr id="7" name="Picture 6"/>
          <p:cNvPicPr/>
          <p:nvPr/>
        </p:nvPicPr>
        <p:blipFill>
          <a:blip r:embed="rId3" cstate="print"/>
          <a:srcRect/>
          <a:stretch>
            <a:fillRect/>
          </a:stretch>
        </p:blipFill>
        <p:spPr bwMode="auto">
          <a:xfrm>
            <a:off x="7835900" y="0"/>
            <a:ext cx="1308100" cy="928670"/>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686800" cy="439718"/>
          </a:xfrm>
        </p:spPr>
        <p:txBody>
          <a:bodyPr>
            <a:noAutofit/>
          </a:bodyPr>
          <a:lstStyle/>
          <a:p>
            <a:r>
              <a:rPr lang="en-IN" sz="2200" b="1" dirty="0" smtClean="0">
                <a:solidFill>
                  <a:srgbClr val="FF0000"/>
                </a:solidFill>
              </a:rPr>
              <a:t>THE </a:t>
            </a:r>
            <a:r>
              <a:rPr lang="en-IN" sz="2200" b="1" dirty="0" smtClean="0">
                <a:solidFill>
                  <a:srgbClr val="FF0000"/>
                </a:solidFill>
              </a:rPr>
              <a:t>RATTRAP       </a:t>
            </a:r>
            <a:r>
              <a:rPr lang="en-IN" sz="2200" b="1" dirty="0" smtClean="0">
                <a:solidFill>
                  <a:srgbClr val="FF0000"/>
                </a:solidFill>
              </a:rPr>
              <a:t> </a:t>
            </a:r>
            <a:r>
              <a:rPr lang="en-IN" sz="2000" b="1" dirty="0" smtClean="0">
                <a:solidFill>
                  <a:srgbClr val="0070C0"/>
                </a:solidFill>
              </a:rPr>
              <a:t>(Page- 40)</a:t>
            </a:r>
            <a:endParaRPr lang="en-IN" sz="3600" dirty="0"/>
          </a:p>
        </p:txBody>
      </p:sp>
      <p:sp>
        <p:nvSpPr>
          <p:cNvPr id="3" name="Content Placeholder 2"/>
          <p:cNvSpPr>
            <a:spLocks noGrp="1"/>
          </p:cNvSpPr>
          <p:nvPr>
            <p:ph idx="1"/>
          </p:nvPr>
        </p:nvSpPr>
        <p:spPr>
          <a:xfrm>
            <a:off x="457200" y="857232"/>
            <a:ext cx="8229600" cy="5268931"/>
          </a:xfrm>
        </p:spPr>
        <p:txBody>
          <a:bodyPr>
            <a:normAutofit/>
          </a:bodyPr>
          <a:lstStyle/>
          <a:p>
            <a:pPr>
              <a:lnSpc>
                <a:spcPct val="150000"/>
              </a:lnSpc>
              <a:buFont typeface="Wingdings" pitchFamily="2" charset="2"/>
              <a:buChar char="Ø"/>
            </a:pPr>
            <a:r>
              <a:rPr lang="en-IN" sz="1400" dirty="0" smtClean="0"/>
              <a:t> The rattrap seller is asked to leave the manor house.</a:t>
            </a:r>
          </a:p>
          <a:p>
            <a:pPr>
              <a:lnSpc>
                <a:spcPct val="150000"/>
              </a:lnSpc>
              <a:buFont typeface="Wingdings" pitchFamily="2" charset="2"/>
              <a:buChar char="Ø"/>
            </a:pPr>
            <a:r>
              <a:rPr lang="en-IN" sz="1400" dirty="0" smtClean="0"/>
              <a:t>  </a:t>
            </a:r>
            <a:r>
              <a:rPr lang="en-IN" sz="1400" dirty="0" err="1" smtClean="0"/>
              <a:t>Edla</a:t>
            </a:r>
            <a:r>
              <a:rPr lang="en-IN" sz="1400" dirty="0" smtClean="0"/>
              <a:t> opposes the idea of driving the Peddler.  </a:t>
            </a:r>
            <a:br>
              <a:rPr lang="en-IN" sz="1400" dirty="0" smtClean="0"/>
            </a:br>
            <a:r>
              <a:rPr lang="en-IN" sz="1400" dirty="0" smtClean="0"/>
              <a:t> 	</a:t>
            </a:r>
            <a:endParaRPr lang="en-US" sz="1400" b="1" i="1" dirty="0" smtClean="0">
              <a:solidFill>
                <a:srgbClr val="7030A0"/>
              </a:solidFill>
            </a:endParaRPr>
          </a:p>
          <a:p>
            <a:pPr>
              <a:lnSpc>
                <a:spcPct val="150000"/>
              </a:lnSpc>
              <a:buFont typeface="Wingdings" pitchFamily="2" charset="2"/>
              <a:buChar char="Ø"/>
            </a:pPr>
            <a:r>
              <a:rPr lang="en-US" sz="1400" b="1" dirty="0" smtClean="0"/>
              <a:t> </a:t>
            </a:r>
            <a:r>
              <a:rPr lang="en-US" sz="1400" dirty="0" smtClean="0"/>
              <a:t>Iron Master warns </a:t>
            </a:r>
            <a:r>
              <a:rPr lang="en-US" sz="1400" dirty="0" err="1" smtClean="0"/>
              <a:t>Edla</a:t>
            </a:r>
            <a:r>
              <a:rPr lang="en-US" sz="1400" dirty="0" smtClean="0"/>
              <a:t>:</a:t>
            </a:r>
          </a:p>
          <a:p>
            <a:pPr>
              <a:lnSpc>
                <a:spcPct val="150000"/>
              </a:lnSpc>
              <a:buNone/>
            </a:pPr>
            <a:r>
              <a:rPr lang="en-IN" sz="1400" b="1" i="1" dirty="0" smtClean="0">
                <a:solidFill>
                  <a:srgbClr val="7030A0"/>
                </a:solidFill>
              </a:rPr>
              <a:t>			</a:t>
            </a:r>
            <a:r>
              <a:rPr lang="en-US" sz="1400" b="1" i="1" dirty="0" smtClean="0">
                <a:solidFill>
                  <a:srgbClr val="7030A0"/>
                </a:solidFill>
              </a:rPr>
              <a:t>“You do preach worse than a parson,” said </a:t>
            </a:r>
            <a:br>
              <a:rPr lang="en-US" sz="1400" b="1" i="1" dirty="0" smtClean="0">
                <a:solidFill>
                  <a:srgbClr val="7030A0"/>
                </a:solidFill>
              </a:rPr>
            </a:br>
            <a:r>
              <a:rPr lang="en-US" sz="1400" b="1" i="1" dirty="0" smtClean="0">
                <a:solidFill>
                  <a:srgbClr val="7030A0"/>
                </a:solidFill>
              </a:rPr>
              <a:t>                                          </a:t>
            </a:r>
            <a:r>
              <a:rPr lang="en-US" sz="1400" b="1" i="1" dirty="0" smtClean="0">
                <a:solidFill>
                  <a:srgbClr val="7030A0"/>
                </a:solidFill>
              </a:rPr>
              <a:t>the ironmaster. “I only hope you won’t  have to regret this.”</a:t>
            </a:r>
          </a:p>
          <a:p>
            <a:pPr>
              <a:lnSpc>
                <a:spcPct val="150000"/>
              </a:lnSpc>
              <a:buFont typeface="Wingdings" pitchFamily="2" charset="2"/>
              <a:buChar char="Ø"/>
            </a:pPr>
            <a:r>
              <a:rPr lang="en-IN" sz="1400" dirty="0" smtClean="0"/>
              <a:t> On </a:t>
            </a:r>
            <a:r>
              <a:rPr lang="en-IN" sz="1400" dirty="0" err="1" smtClean="0"/>
              <a:t>Edla’s</a:t>
            </a:r>
            <a:r>
              <a:rPr lang="en-IN" sz="1400" dirty="0" smtClean="0"/>
              <a:t> request, Rattrap seller  agrees </a:t>
            </a:r>
            <a:br>
              <a:rPr lang="en-IN" sz="1400" dirty="0" smtClean="0"/>
            </a:br>
            <a:r>
              <a:rPr lang="en-IN" sz="1400" dirty="0" smtClean="0"/>
              <a:t>to spend the Christmas with them</a:t>
            </a:r>
            <a:r>
              <a:rPr lang="en-IN" sz="1400" dirty="0" smtClean="0"/>
              <a:t>.</a:t>
            </a:r>
            <a:br>
              <a:rPr lang="en-IN" sz="1400" dirty="0" smtClean="0"/>
            </a:br>
            <a:endParaRPr lang="en-IN" sz="1400" dirty="0" smtClean="0"/>
          </a:p>
          <a:p>
            <a:pPr>
              <a:lnSpc>
                <a:spcPct val="150000"/>
              </a:lnSpc>
              <a:buFont typeface="Wingdings" pitchFamily="2" charset="2"/>
              <a:buChar char="Ø"/>
            </a:pPr>
            <a:r>
              <a:rPr lang="en-IN" sz="1400" i="1" dirty="0" smtClean="0">
                <a:solidFill>
                  <a:srgbClr val="7030A0"/>
                </a:solidFill>
              </a:rPr>
              <a:t> </a:t>
            </a:r>
            <a:r>
              <a:rPr lang="en-IN" sz="1400" dirty="0" smtClean="0"/>
              <a:t> </a:t>
            </a:r>
            <a:r>
              <a:rPr lang="en-IN" sz="1400" b="1" dirty="0" smtClean="0"/>
              <a:t>Vocabulary : </a:t>
            </a:r>
            <a:r>
              <a:rPr lang="en-IN" sz="1400" dirty="0" smtClean="0"/>
              <a:t/>
            </a:r>
            <a:br>
              <a:rPr lang="en-IN" sz="1400" dirty="0" smtClean="0"/>
            </a:br>
            <a:r>
              <a:rPr lang="en-US" sz="1400" dirty="0" smtClean="0"/>
              <a:t>parson</a:t>
            </a:r>
            <a:r>
              <a:rPr lang="en-IN" sz="1400" dirty="0" smtClean="0"/>
              <a:t>- priest </a:t>
            </a:r>
            <a:r>
              <a:rPr lang="en-IN" sz="1400" dirty="0" smtClean="0"/>
              <a:t/>
            </a:r>
            <a:br>
              <a:rPr lang="en-IN" sz="1400" dirty="0" smtClean="0"/>
            </a:br>
            <a:r>
              <a:rPr lang="en-IN" sz="1400" dirty="0" smtClean="0"/>
              <a:t> </a:t>
            </a:r>
            <a:r>
              <a:rPr lang="en-US" sz="1400" dirty="0" smtClean="0"/>
              <a:t>vagabond an idiot; </a:t>
            </a:r>
            <a:endParaRPr lang="en-IN" sz="1400" dirty="0" smtClean="0"/>
          </a:p>
          <a:p>
            <a:pPr>
              <a:buFont typeface="Wingdings" pitchFamily="2" charset="2"/>
              <a:buChar char="Ø"/>
            </a:pPr>
            <a:endParaRPr lang="en-IN" sz="2200" dirty="0" smtClean="0"/>
          </a:p>
        </p:txBody>
      </p:sp>
      <p:pic>
        <p:nvPicPr>
          <p:cNvPr id="4" name="Picture 3" descr="Selma-2.jpg"/>
          <p:cNvPicPr>
            <a:picLocks noChangeAspect="1"/>
          </p:cNvPicPr>
          <p:nvPr/>
        </p:nvPicPr>
        <p:blipFill>
          <a:blip r:embed="rId2"/>
          <a:stretch>
            <a:fillRect/>
          </a:stretch>
        </p:blipFill>
        <p:spPr>
          <a:xfrm>
            <a:off x="6000760" y="3500438"/>
            <a:ext cx="2560068" cy="1928826"/>
          </a:xfrm>
          <a:prstGeom prst="rect">
            <a:avLst/>
          </a:prstGeom>
        </p:spPr>
      </p:pic>
      <p:pic>
        <p:nvPicPr>
          <p:cNvPr id="6" name="Picture 5"/>
          <p:cNvPicPr/>
          <p:nvPr/>
        </p:nvPicPr>
        <p:blipFill>
          <a:blip r:embed="rId3" cstate="print"/>
          <a:srcRect/>
          <a:stretch>
            <a:fillRect/>
          </a:stretch>
        </p:blipFill>
        <p:spPr bwMode="auto">
          <a:xfrm>
            <a:off x="7643834" y="0"/>
            <a:ext cx="1500166" cy="1000108"/>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8794" y="1000108"/>
            <a:ext cx="5786478" cy="511156"/>
          </a:xfrm>
        </p:spPr>
        <p:txBody>
          <a:bodyPr>
            <a:normAutofit fontScale="90000"/>
          </a:bodyPr>
          <a:lstStyle/>
          <a:p>
            <a:pPr algn="l"/>
            <a:r>
              <a:rPr lang="en-IN" sz="4000" b="1" dirty="0" smtClean="0">
                <a:solidFill>
                  <a:srgbClr val="FF0000"/>
                </a:solidFill>
              </a:rPr>
              <a:t>	</a:t>
            </a:r>
            <a:r>
              <a:rPr lang="en-IN" sz="2400" b="1" dirty="0" smtClean="0">
                <a:solidFill>
                  <a:srgbClr val="FF0000"/>
                </a:solidFill>
              </a:rPr>
              <a:t>THE </a:t>
            </a:r>
            <a:r>
              <a:rPr lang="en-IN" sz="2400" b="1" dirty="0" smtClean="0">
                <a:solidFill>
                  <a:srgbClr val="FF0000"/>
                </a:solidFill>
              </a:rPr>
              <a:t>RATTRAP                </a:t>
            </a:r>
            <a:r>
              <a:rPr lang="en-IN" sz="2000" b="1" dirty="0" smtClean="0">
                <a:solidFill>
                  <a:srgbClr val="0070C0"/>
                </a:solidFill>
              </a:rPr>
              <a:t>(Page- 41)</a:t>
            </a:r>
            <a:endParaRPr lang="en-IN" sz="4000" dirty="0"/>
          </a:p>
        </p:txBody>
      </p:sp>
      <p:sp>
        <p:nvSpPr>
          <p:cNvPr id="3" name="Content Placeholder 2"/>
          <p:cNvSpPr>
            <a:spLocks noGrp="1"/>
          </p:cNvSpPr>
          <p:nvPr>
            <p:ph idx="1"/>
          </p:nvPr>
        </p:nvSpPr>
        <p:spPr>
          <a:xfrm>
            <a:off x="428596" y="1785926"/>
            <a:ext cx="8229600" cy="3643338"/>
          </a:xfrm>
        </p:spPr>
        <p:txBody>
          <a:bodyPr/>
          <a:lstStyle/>
          <a:p>
            <a:pPr>
              <a:lnSpc>
                <a:spcPct val="150000"/>
              </a:lnSpc>
              <a:buFont typeface="Wingdings" pitchFamily="2" charset="2"/>
              <a:buChar char="Ø"/>
            </a:pPr>
            <a:r>
              <a:rPr lang="en-IN" sz="1400" dirty="0" smtClean="0"/>
              <a:t> The whole Christmas day was spent by the Peddler in eating and sleeping at manor house.</a:t>
            </a:r>
            <a:br>
              <a:rPr lang="en-IN" sz="1400" dirty="0" smtClean="0"/>
            </a:br>
            <a:r>
              <a:rPr lang="en-IN" sz="1400" dirty="0" smtClean="0"/>
              <a:t> </a:t>
            </a:r>
            <a:r>
              <a:rPr lang="en-IN" sz="1400" b="1" i="1" dirty="0" smtClean="0">
                <a:solidFill>
                  <a:srgbClr val="7030A0"/>
                </a:solidFill>
              </a:rPr>
              <a:t>	</a:t>
            </a:r>
            <a:r>
              <a:rPr lang="en-IN" sz="1400" b="1" i="1" dirty="0" smtClean="0">
                <a:solidFill>
                  <a:srgbClr val="7030A0"/>
                </a:solidFill>
              </a:rPr>
              <a:t>“</a:t>
            </a:r>
            <a:r>
              <a:rPr lang="en-US" sz="1400" b="1" i="1" dirty="0" smtClean="0">
                <a:solidFill>
                  <a:srgbClr val="7030A0"/>
                </a:solidFill>
              </a:rPr>
              <a:t>It</a:t>
            </a:r>
            <a:r>
              <a:rPr lang="en-IN" sz="1400" b="1" i="1" dirty="0" smtClean="0">
                <a:solidFill>
                  <a:srgbClr val="7030A0"/>
                </a:solidFill>
              </a:rPr>
              <a:t> </a:t>
            </a:r>
            <a:r>
              <a:rPr lang="en-US" sz="1400" b="1" i="1" dirty="0" smtClean="0">
                <a:solidFill>
                  <a:srgbClr val="7030A0"/>
                </a:solidFill>
              </a:rPr>
              <a:t>seemed as though for many years he had not been </a:t>
            </a:r>
            <a:r>
              <a:rPr lang="en-US" sz="1400" b="1" i="1" dirty="0" smtClean="0">
                <a:solidFill>
                  <a:srgbClr val="7030A0"/>
                </a:solidFill>
              </a:rPr>
              <a:t/>
            </a:r>
            <a:br>
              <a:rPr lang="en-US" sz="1400" b="1" i="1" dirty="0" smtClean="0">
                <a:solidFill>
                  <a:srgbClr val="7030A0"/>
                </a:solidFill>
              </a:rPr>
            </a:br>
            <a:r>
              <a:rPr lang="en-US" sz="1400" b="1" i="1" dirty="0" smtClean="0">
                <a:solidFill>
                  <a:srgbClr val="7030A0"/>
                </a:solidFill>
              </a:rPr>
              <a:t>                 able </a:t>
            </a:r>
            <a:r>
              <a:rPr lang="en-US" sz="1400" b="1" i="1" dirty="0" smtClean="0">
                <a:solidFill>
                  <a:srgbClr val="7030A0"/>
                </a:solidFill>
              </a:rPr>
              <a:t>to</a:t>
            </a:r>
            <a:r>
              <a:rPr lang="en-IN" sz="1400" b="1" i="1" dirty="0" smtClean="0">
                <a:solidFill>
                  <a:srgbClr val="7030A0"/>
                </a:solidFill>
              </a:rPr>
              <a:t> </a:t>
            </a:r>
            <a:r>
              <a:rPr lang="en-US" sz="1400" b="1" i="1" dirty="0" smtClean="0">
                <a:solidFill>
                  <a:srgbClr val="7030A0"/>
                </a:solidFill>
              </a:rPr>
              <a:t>sleep as quietly and </a:t>
            </a:r>
            <a:r>
              <a:rPr lang="en-US" sz="1400" b="1" i="1" dirty="0" smtClean="0">
                <a:solidFill>
                  <a:srgbClr val="7030A0"/>
                </a:solidFill>
              </a:rPr>
              <a:t>safely </a:t>
            </a:r>
            <a:r>
              <a:rPr lang="en-US" sz="1400" b="1" i="1" dirty="0" smtClean="0">
                <a:solidFill>
                  <a:srgbClr val="7030A0"/>
                </a:solidFill>
              </a:rPr>
              <a:t>as here at </a:t>
            </a:r>
            <a:r>
              <a:rPr lang="en-US" sz="1400" b="1" i="1" dirty="0" err="1" smtClean="0">
                <a:solidFill>
                  <a:srgbClr val="7030A0"/>
                </a:solidFill>
              </a:rPr>
              <a:t>Ramsjo</a:t>
            </a:r>
            <a:r>
              <a:rPr lang="en-US" sz="1400" b="1" i="1" dirty="0" smtClean="0">
                <a:solidFill>
                  <a:srgbClr val="7030A0"/>
                </a:solidFill>
              </a:rPr>
              <a:t>.”</a:t>
            </a:r>
            <a:br>
              <a:rPr lang="en-US" sz="1400" b="1" i="1" dirty="0" smtClean="0">
                <a:solidFill>
                  <a:srgbClr val="7030A0"/>
                </a:solidFill>
              </a:rPr>
            </a:br>
            <a:endParaRPr lang="en-US" sz="1400" b="1" i="1" dirty="0" smtClean="0">
              <a:solidFill>
                <a:srgbClr val="7030A0"/>
              </a:solidFill>
            </a:endParaRPr>
          </a:p>
          <a:p>
            <a:pPr>
              <a:lnSpc>
                <a:spcPct val="150000"/>
              </a:lnSpc>
              <a:buFont typeface="Wingdings" pitchFamily="2" charset="2"/>
              <a:buChar char="Ø"/>
            </a:pPr>
            <a:r>
              <a:rPr lang="en-US" sz="1400" dirty="0" err="1" smtClean="0"/>
              <a:t>Edla</a:t>
            </a:r>
            <a:r>
              <a:rPr lang="en-US" sz="1400" dirty="0" smtClean="0"/>
              <a:t> was at her best as a humanitarian lady- </a:t>
            </a:r>
            <a:br>
              <a:rPr lang="en-US" sz="1400" dirty="0" smtClean="0"/>
            </a:br>
            <a:r>
              <a:rPr lang="en-US" sz="1400" dirty="0" smtClean="0"/>
              <a:t> 		</a:t>
            </a:r>
            <a:endParaRPr lang="en-US" sz="1400" b="1" i="1" dirty="0" smtClean="0">
              <a:solidFill>
                <a:srgbClr val="7030A0"/>
              </a:solidFill>
            </a:endParaRPr>
          </a:p>
          <a:p>
            <a:pPr>
              <a:lnSpc>
                <a:spcPct val="150000"/>
              </a:lnSpc>
              <a:buFont typeface="Wingdings" pitchFamily="2" charset="2"/>
              <a:buChar char="Ø"/>
            </a:pPr>
            <a:r>
              <a:rPr lang="en-US" sz="1400" dirty="0" smtClean="0"/>
              <a:t> Vocabulary : interceded- intervened; </a:t>
            </a:r>
            <a:br>
              <a:rPr lang="en-US" sz="1400" dirty="0" smtClean="0"/>
            </a:br>
            <a:r>
              <a:rPr lang="en-US" sz="1400" dirty="0" smtClean="0"/>
              <a:t>fare- range of food; in good season- in 	</a:t>
            </a:r>
            <a:br>
              <a:rPr lang="en-US" sz="1400" dirty="0" smtClean="0"/>
            </a:br>
            <a:r>
              <a:rPr lang="en-US" sz="1400" dirty="0" smtClean="0"/>
              <a:t>time ; boundless amazement – great surprise</a:t>
            </a:r>
          </a:p>
          <a:p>
            <a:pPr>
              <a:buNone/>
            </a:pPr>
            <a:endParaRPr lang="en-IN" sz="2400" b="1" i="1" dirty="0" smtClean="0">
              <a:solidFill>
                <a:srgbClr val="7030A0"/>
              </a:solidFill>
            </a:endParaRPr>
          </a:p>
          <a:p>
            <a:pPr>
              <a:buNone/>
            </a:pPr>
            <a:endParaRPr lang="en-US" sz="2200" dirty="0" smtClean="0"/>
          </a:p>
          <a:p>
            <a:endParaRPr lang="en-IN" sz="2400" b="1" i="1" dirty="0" smtClean="0">
              <a:solidFill>
                <a:srgbClr val="7030A0"/>
              </a:solidFill>
            </a:endParaRPr>
          </a:p>
          <a:p>
            <a:pPr>
              <a:buFont typeface="Wingdings" pitchFamily="2" charset="2"/>
              <a:buChar char="v"/>
            </a:pPr>
            <a:endParaRPr lang="en-IN" sz="2200" dirty="0"/>
          </a:p>
        </p:txBody>
      </p:sp>
      <p:pic>
        <p:nvPicPr>
          <p:cNvPr id="4" name="Picture 3" descr="Book-9.jpg"/>
          <p:cNvPicPr>
            <a:picLocks noChangeAspect="1"/>
          </p:cNvPicPr>
          <p:nvPr/>
        </p:nvPicPr>
        <p:blipFill>
          <a:blip r:embed="rId2"/>
          <a:stretch>
            <a:fillRect/>
          </a:stretch>
        </p:blipFill>
        <p:spPr>
          <a:xfrm>
            <a:off x="6500826" y="2643182"/>
            <a:ext cx="1621628" cy="2143116"/>
          </a:xfrm>
          <a:prstGeom prst="rect">
            <a:avLst/>
          </a:prstGeom>
        </p:spPr>
      </p:pic>
      <p:pic>
        <p:nvPicPr>
          <p:cNvPr id="6" name="Picture 5"/>
          <p:cNvPicPr/>
          <p:nvPr/>
        </p:nvPicPr>
        <p:blipFill>
          <a:blip r:embed="rId3" cstate="print"/>
          <a:srcRect/>
          <a:stretch>
            <a:fillRect/>
          </a:stretch>
        </p:blipFill>
        <p:spPr bwMode="auto">
          <a:xfrm>
            <a:off x="7643834" y="0"/>
            <a:ext cx="1500166" cy="1071546"/>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643966" cy="511156"/>
          </a:xfrm>
        </p:spPr>
        <p:txBody>
          <a:bodyPr>
            <a:normAutofit fontScale="90000"/>
          </a:bodyPr>
          <a:lstStyle/>
          <a:p>
            <a:r>
              <a:rPr lang="en-IN" sz="4000" b="1" dirty="0" smtClean="0">
                <a:solidFill>
                  <a:srgbClr val="FF0000"/>
                </a:solidFill>
              </a:rPr>
              <a:t> </a:t>
            </a:r>
            <a:r>
              <a:rPr lang="en-IN" sz="2400" b="1" dirty="0" smtClean="0">
                <a:solidFill>
                  <a:srgbClr val="FF0000"/>
                </a:solidFill>
              </a:rPr>
              <a:t>THE </a:t>
            </a:r>
            <a:r>
              <a:rPr lang="en-IN" sz="2400" b="1" dirty="0" smtClean="0">
                <a:solidFill>
                  <a:srgbClr val="FF0000"/>
                </a:solidFill>
              </a:rPr>
              <a:t>RATTRAP               </a:t>
            </a:r>
            <a:r>
              <a:rPr lang="en-IN" sz="2000" b="1" dirty="0" smtClean="0">
                <a:solidFill>
                  <a:srgbClr val="0070C0"/>
                </a:solidFill>
              </a:rPr>
              <a:t>(Page- 42)</a:t>
            </a:r>
            <a:endParaRPr lang="en-IN" sz="4000" dirty="0"/>
          </a:p>
        </p:txBody>
      </p:sp>
      <p:sp>
        <p:nvSpPr>
          <p:cNvPr id="5" name="Content Placeholder 4"/>
          <p:cNvSpPr>
            <a:spLocks noGrp="1"/>
          </p:cNvSpPr>
          <p:nvPr>
            <p:ph idx="1"/>
          </p:nvPr>
        </p:nvSpPr>
        <p:spPr>
          <a:xfrm>
            <a:off x="785786" y="1285860"/>
            <a:ext cx="5257808" cy="3714776"/>
          </a:xfrm>
        </p:spPr>
        <p:txBody>
          <a:bodyPr>
            <a:normAutofit fontScale="92500" lnSpcReduction="10000"/>
          </a:bodyPr>
          <a:lstStyle/>
          <a:p>
            <a:pPr>
              <a:lnSpc>
                <a:spcPct val="150000"/>
              </a:lnSpc>
              <a:buFont typeface="Wingdings" pitchFamily="2" charset="2"/>
              <a:buChar char="Ø"/>
            </a:pPr>
            <a:r>
              <a:rPr lang="en-IN" sz="1400" dirty="0" smtClean="0"/>
              <a:t>The next day, after returning from church service, father-daughter duo were in shock</a:t>
            </a:r>
            <a:r>
              <a:rPr lang="en-IN" sz="1400" dirty="0" smtClean="0"/>
              <a:t>.</a:t>
            </a:r>
            <a:endParaRPr lang="en-US" sz="1400" dirty="0" smtClean="0">
              <a:solidFill>
                <a:srgbClr val="7030A0"/>
              </a:solidFill>
            </a:endParaRPr>
          </a:p>
          <a:p>
            <a:pPr>
              <a:lnSpc>
                <a:spcPct val="150000"/>
              </a:lnSpc>
              <a:buFont typeface="Wingdings" pitchFamily="2" charset="2"/>
              <a:buChar char="Ø"/>
            </a:pPr>
            <a:r>
              <a:rPr lang="en-US" sz="1400" dirty="0" smtClean="0"/>
              <a:t> The gift package for </a:t>
            </a:r>
            <a:r>
              <a:rPr lang="en-US" sz="1400" dirty="0" err="1" smtClean="0"/>
              <a:t>Edla</a:t>
            </a:r>
            <a:r>
              <a:rPr lang="en-US" sz="1400" dirty="0" smtClean="0"/>
              <a:t> contained a rattrap, three ten-Kronor notes and a letter.</a:t>
            </a:r>
          </a:p>
          <a:p>
            <a:pPr>
              <a:lnSpc>
                <a:spcPct val="150000"/>
              </a:lnSpc>
              <a:buFont typeface="Wingdings" pitchFamily="2" charset="2"/>
              <a:buChar char="Ø"/>
            </a:pPr>
            <a:r>
              <a:rPr lang="en-US" sz="1400" dirty="0" smtClean="0"/>
              <a:t> The letter revealed the greatness of the rattrap seller </a:t>
            </a:r>
            <a:r>
              <a:rPr lang="en-US" sz="1400" dirty="0" smtClean="0"/>
              <a:t>,changed </a:t>
            </a:r>
            <a:r>
              <a:rPr lang="en-US" sz="1400" dirty="0" smtClean="0"/>
              <a:t>by </a:t>
            </a:r>
            <a:r>
              <a:rPr lang="en-US" sz="1400" dirty="0" err="1" smtClean="0"/>
              <a:t>Edla’s</a:t>
            </a:r>
            <a:r>
              <a:rPr lang="en-US" sz="1400" dirty="0" smtClean="0"/>
              <a:t> touch of humanism</a:t>
            </a:r>
            <a:r>
              <a:rPr lang="en-US" sz="1400" dirty="0" smtClean="0"/>
              <a:t>.</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endParaRPr lang="en-US" sz="1400" dirty="0" smtClean="0"/>
          </a:p>
          <a:p>
            <a:pPr>
              <a:lnSpc>
                <a:spcPct val="150000"/>
              </a:lnSpc>
              <a:buFont typeface="Wingdings" pitchFamily="2" charset="2"/>
              <a:buChar char="Ø"/>
            </a:pPr>
            <a:r>
              <a:rPr lang="en-US" sz="1400" dirty="0" smtClean="0"/>
              <a:t> Vocabulary:  </a:t>
            </a:r>
            <a:r>
              <a:rPr lang="en-US" sz="1400" dirty="0" smtClean="0">
                <a:solidFill>
                  <a:srgbClr val="0070C0"/>
                </a:solidFill>
              </a:rPr>
              <a:t>package- gift pack;</a:t>
            </a:r>
            <a:br>
              <a:rPr lang="en-US" sz="1400" dirty="0" smtClean="0">
                <a:solidFill>
                  <a:srgbClr val="0070C0"/>
                </a:solidFill>
              </a:rPr>
            </a:br>
            <a:r>
              <a:rPr lang="en-US" sz="1400" dirty="0" smtClean="0">
                <a:solidFill>
                  <a:srgbClr val="0070C0"/>
                </a:solidFill>
              </a:rPr>
              <a:t>                      jagged – rough quality; </a:t>
            </a:r>
          </a:p>
          <a:p>
            <a:pPr>
              <a:buNone/>
            </a:pPr>
            <a:endParaRPr lang="en-IN" sz="1400" dirty="0" smtClean="0">
              <a:solidFill>
                <a:srgbClr val="7030A0"/>
              </a:solidFill>
            </a:endParaRPr>
          </a:p>
          <a:p>
            <a:pPr>
              <a:buNone/>
            </a:pPr>
            <a:endParaRPr lang="en-IN" sz="1400" b="1" i="1" dirty="0">
              <a:solidFill>
                <a:srgbClr val="7030A0"/>
              </a:solidFill>
            </a:endParaRPr>
          </a:p>
        </p:txBody>
      </p:sp>
      <p:pic>
        <p:nvPicPr>
          <p:cNvPr id="4" name="Picture 3" descr="Selma Statue.jpg"/>
          <p:cNvPicPr>
            <a:picLocks noChangeAspect="1"/>
          </p:cNvPicPr>
          <p:nvPr/>
        </p:nvPicPr>
        <p:blipFill>
          <a:blip r:embed="rId2"/>
          <a:stretch>
            <a:fillRect/>
          </a:stretch>
        </p:blipFill>
        <p:spPr>
          <a:xfrm>
            <a:off x="6357950" y="2500306"/>
            <a:ext cx="2528719" cy="1785950"/>
          </a:xfrm>
          <a:prstGeom prst="rect">
            <a:avLst/>
          </a:prstGeom>
        </p:spPr>
      </p:pic>
      <p:pic>
        <p:nvPicPr>
          <p:cNvPr id="7" name="Picture 6"/>
          <p:cNvPicPr/>
          <p:nvPr/>
        </p:nvPicPr>
        <p:blipFill>
          <a:blip r:embed="rId3" cstate="print"/>
          <a:srcRect/>
          <a:stretch>
            <a:fillRect/>
          </a:stretch>
        </p:blipFill>
        <p:spPr bwMode="auto">
          <a:xfrm>
            <a:off x="7643834" y="0"/>
            <a:ext cx="1500166" cy="1071546"/>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511156"/>
          </a:xfrm>
        </p:spPr>
        <p:txBody>
          <a:bodyPr>
            <a:normAutofit/>
          </a:bodyPr>
          <a:lstStyle/>
          <a:p>
            <a:r>
              <a:rPr lang="en-IN" sz="2200" b="1" dirty="0" smtClean="0">
                <a:solidFill>
                  <a:srgbClr val="FF0000"/>
                </a:solidFill>
              </a:rPr>
              <a:t>Here is the Letter of the Rattrap Seller</a:t>
            </a:r>
            <a:endParaRPr lang="en-IN" sz="2200" b="1" dirty="0">
              <a:solidFill>
                <a:srgbClr val="FF0000"/>
              </a:solidFill>
            </a:endParaRPr>
          </a:p>
        </p:txBody>
      </p:sp>
      <p:sp>
        <p:nvSpPr>
          <p:cNvPr id="3" name="Content Placeholder 2"/>
          <p:cNvSpPr>
            <a:spLocks noGrp="1"/>
          </p:cNvSpPr>
          <p:nvPr>
            <p:ph idx="1"/>
          </p:nvPr>
        </p:nvSpPr>
        <p:spPr>
          <a:xfrm>
            <a:off x="642910" y="571480"/>
            <a:ext cx="7215238" cy="4071966"/>
          </a:xfrm>
        </p:spPr>
        <p:txBody>
          <a:bodyPr>
            <a:normAutofit fontScale="32500" lnSpcReduction="20000"/>
          </a:bodyPr>
          <a:lstStyle/>
          <a:p>
            <a:pPr>
              <a:buNone/>
            </a:pPr>
            <a:r>
              <a:rPr lang="en-US" sz="2900" dirty="0" smtClean="0"/>
              <a:t>    </a:t>
            </a:r>
            <a:endParaRPr lang="en-IN" sz="2900" dirty="0" smtClean="0"/>
          </a:p>
          <a:p>
            <a:pPr algn="just">
              <a:lnSpc>
                <a:spcPct val="160000"/>
              </a:lnSpc>
              <a:buNone/>
            </a:pPr>
            <a:r>
              <a:rPr lang="en-US" sz="4300" b="1" i="1" dirty="0" smtClean="0">
                <a:solidFill>
                  <a:srgbClr val="7030A0"/>
                </a:solidFill>
              </a:rPr>
              <a:t>     “</a:t>
            </a:r>
            <a:r>
              <a:rPr lang="en-US" sz="4300" b="1" i="1" dirty="0" err="1" smtClean="0">
                <a:solidFill>
                  <a:srgbClr val="7030A0"/>
                </a:solidFill>
              </a:rPr>
              <a:t>Honoured</a:t>
            </a:r>
            <a:r>
              <a:rPr lang="en-US" sz="4300" b="1" i="1" dirty="0" smtClean="0">
                <a:solidFill>
                  <a:srgbClr val="7030A0"/>
                </a:solidFill>
              </a:rPr>
              <a:t> and noble Miss, “Since you have been so nice to me all day long, as if I was a captain, I want to be nice to you, in return, as if I was a real captain — for I do not want you to be embarrassed at this Christmas season by a thief; but you can give back the money to</a:t>
            </a:r>
            <a:r>
              <a:rPr lang="en-IN" sz="4300" b="1" i="1" dirty="0" smtClean="0">
                <a:solidFill>
                  <a:srgbClr val="7030A0"/>
                </a:solidFill>
              </a:rPr>
              <a:t> </a:t>
            </a:r>
            <a:r>
              <a:rPr lang="en-US" sz="4300" b="1" i="1" dirty="0" smtClean="0">
                <a:solidFill>
                  <a:srgbClr val="7030A0"/>
                </a:solidFill>
              </a:rPr>
              <a:t>the old man on the roadside, who has the money pouch hanging on the window frame as a bait for poor wanderers. </a:t>
            </a:r>
          </a:p>
          <a:p>
            <a:pPr>
              <a:lnSpc>
                <a:spcPct val="160000"/>
              </a:lnSpc>
              <a:buNone/>
            </a:pPr>
            <a:r>
              <a:rPr lang="en-US" sz="4300" b="1" i="1" dirty="0" smtClean="0">
                <a:solidFill>
                  <a:srgbClr val="7030A0"/>
                </a:solidFill>
              </a:rPr>
              <a:t>      “The rattrap is a Christmas present from a rat who would have been caught in this world’s rattrap if he had not been raised to captain, because in that way he got</a:t>
            </a:r>
            <a:r>
              <a:rPr lang="en-IN" sz="4300" b="1" i="1" dirty="0" smtClean="0">
                <a:solidFill>
                  <a:srgbClr val="7030A0"/>
                </a:solidFill>
              </a:rPr>
              <a:t> </a:t>
            </a:r>
            <a:r>
              <a:rPr lang="en-US" sz="4300" b="1" i="1" dirty="0" smtClean="0">
                <a:solidFill>
                  <a:srgbClr val="7030A0"/>
                </a:solidFill>
              </a:rPr>
              <a:t>power to clear himself.</a:t>
            </a:r>
            <a:br>
              <a:rPr lang="en-US" sz="4300" b="1" i="1" dirty="0" smtClean="0">
                <a:solidFill>
                  <a:srgbClr val="7030A0"/>
                </a:solidFill>
              </a:rPr>
            </a:br>
            <a:endParaRPr lang="en-IN" sz="4300" b="1" i="1" dirty="0" smtClean="0">
              <a:solidFill>
                <a:srgbClr val="7030A0"/>
              </a:solidFill>
            </a:endParaRPr>
          </a:p>
          <a:p>
            <a:pPr>
              <a:lnSpc>
                <a:spcPct val="160000"/>
              </a:lnSpc>
              <a:buNone/>
            </a:pPr>
            <a:r>
              <a:rPr lang="en-US" sz="4300" b="1" i="1" dirty="0" smtClean="0">
                <a:solidFill>
                  <a:srgbClr val="7030A0"/>
                </a:solidFill>
              </a:rPr>
              <a:t> 				“Written with friendship and high regard,</a:t>
            </a:r>
            <a:endParaRPr lang="en-IN" sz="4300" b="1" i="1" dirty="0" smtClean="0">
              <a:solidFill>
                <a:srgbClr val="7030A0"/>
              </a:solidFill>
            </a:endParaRPr>
          </a:p>
          <a:p>
            <a:pPr>
              <a:lnSpc>
                <a:spcPct val="160000"/>
              </a:lnSpc>
              <a:buNone/>
            </a:pPr>
            <a:r>
              <a:rPr lang="en-US" sz="4300" b="1" i="1" dirty="0" smtClean="0">
                <a:solidFill>
                  <a:srgbClr val="7030A0"/>
                </a:solidFill>
              </a:rPr>
              <a:t>				“Captain von </a:t>
            </a:r>
            <a:r>
              <a:rPr lang="en-US" sz="4300" b="1" i="1" dirty="0" err="1" smtClean="0">
                <a:solidFill>
                  <a:srgbClr val="7030A0"/>
                </a:solidFill>
              </a:rPr>
              <a:t>Stahle</a:t>
            </a:r>
            <a:r>
              <a:rPr lang="en-US" sz="4300" b="1" i="1" dirty="0" smtClean="0">
                <a:solidFill>
                  <a:srgbClr val="7030A0"/>
                </a:solidFill>
              </a:rPr>
              <a:t>.”</a:t>
            </a:r>
            <a:endParaRPr lang="en-IN" sz="4300" b="1" i="1" dirty="0" smtClean="0">
              <a:solidFill>
                <a:srgbClr val="7030A0"/>
              </a:solidFill>
            </a:endParaRPr>
          </a:p>
          <a:p>
            <a:pPr>
              <a:buNone/>
            </a:pPr>
            <a:endParaRPr lang="en-IN" dirty="0"/>
          </a:p>
        </p:txBody>
      </p:sp>
      <p:pic>
        <p:nvPicPr>
          <p:cNvPr id="4" name="Picture 3" descr="Selma House.jpg"/>
          <p:cNvPicPr>
            <a:picLocks noChangeAspect="1"/>
          </p:cNvPicPr>
          <p:nvPr/>
        </p:nvPicPr>
        <p:blipFill>
          <a:blip r:embed="rId2"/>
          <a:stretch>
            <a:fillRect/>
          </a:stretch>
        </p:blipFill>
        <p:spPr>
          <a:xfrm>
            <a:off x="2500298" y="4286256"/>
            <a:ext cx="4857784" cy="2071678"/>
          </a:xfrm>
          <a:prstGeom prst="rect">
            <a:avLst/>
          </a:prstGeom>
        </p:spPr>
      </p:pic>
      <p:pic>
        <p:nvPicPr>
          <p:cNvPr id="6" name="Picture 5"/>
          <p:cNvPicPr/>
          <p:nvPr/>
        </p:nvPicPr>
        <p:blipFill>
          <a:blip r:embed="rId3" cstate="print"/>
          <a:srcRect/>
          <a:stretch>
            <a:fillRect/>
          </a:stretch>
        </p:blipFill>
        <p:spPr bwMode="auto">
          <a:xfrm>
            <a:off x="7643834" y="0"/>
            <a:ext cx="1500166" cy="1285860"/>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0"/>
            <a:ext cx="9144000" cy="785818"/>
          </a:xfrm>
        </p:spPr>
        <p:txBody>
          <a:bodyPr>
            <a:normAutofit/>
          </a:bodyPr>
          <a:lstStyle/>
          <a:p>
            <a:r>
              <a:rPr lang="en-IN" sz="2200" b="1" dirty="0" smtClean="0">
                <a:solidFill>
                  <a:srgbClr val="FF0000"/>
                </a:solidFill>
              </a:rPr>
              <a:t>A Test of your Comprehension</a:t>
            </a:r>
            <a:endParaRPr lang="en-IN" sz="2200" b="1" dirty="0">
              <a:solidFill>
                <a:srgbClr val="FF0000"/>
              </a:solidFill>
            </a:endParaRPr>
          </a:p>
        </p:txBody>
      </p:sp>
      <p:sp>
        <p:nvSpPr>
          <p:cNvPr id="7" name="Content Placeholder 6"/>
          <p:cNvSpPr>
            <a:spLocks noGrp="1"/>
          </p:cNvSpPr>
          <p:nvPr>
            <p:ph idx="1"/>
          </p:nvPr>
        </p:nvSpPr>
        <p:spPr>
          <a:xfrm>
            <a:off x="457200" y="1071546"/>
            <a:ext cx="7901014" cy="5500726"/>
          </a:xfrm>
        </p:spPr>
        <p:txBody>
          <a:bodyPr>
            <a:normAutofit/>
          </a:bodyPr>
          <a:lstStyle/>
          <a:p>
            <a:pPr>
              <a:lnSpc>
                <a:spcPct val="150000"/>
              </a:lnSpc>
            </a:pPr>
            <a:r>
              <a:rPr lang="en-IN" sz="1400" dirty="0" smtClean="0"/>
              <a:t> </a:t>
            </a:r>
            <a:r>
              <a:rPr lang="en-IN" sz="1400" dirty="0" smtClean="0"/>
              <a:t>From where did the peddler get the ideas of the world being a rattrap?</a:t>
            </a:r>
          </a:p>
          <a:p>
            <a:pPr>
              <a:lnSpc>
                <a:spcPct val="150000"/>
              </a:lnSpc>
            </a:pPr>
            <a:r>
              <a:rPr lang="en-IN" sz="1400" dirty="0" smtClean="0"/>
              <a:t>Why </a:t>
            </a:r>
            <a:r>
              <a:rPr lang="en-IN" sz="1400" dirty="0" smtClean="0"/>
              <a:t>was he amused by this idea?</a:t>
            </a:r>
          </a:p>
          <a:p>
            <a:pPr>
              <a:lnSpc>
                <a:spcPct val="150000"/>
              </a:lnSpc>
            </a:pPr>
            <a:r>
              <a:rPr lang="en-IN" sz="1400" dirty="0" smtClean="0"/>
              <a:t>Did </a:t>
            </a:r>
            <a:r>
              <a:rPr lang="en-IN" sz="1400" dirty="0" smtClean="0"/>
              <a:t>the peddler expect the kind of hospitality that he received from the crofter?</a:t>
            </a:r>
          </a:p>
          <a:p>
            <a:pPr>
              <a:lnSpc>
                <a:spcPct val="150000"/>
              </a:lnSpc>
            </a:pPr>
            <a:r>
              <a:rPr lang="en-IN" sz="1400" dirty="0" smtClean="0"/>
              <a:t> </a:t>
            </a:r>
            <a:r>
              <a:rPr lang="en-IN" sz="1400" dirty="0" smtClean="0"/>
              <a:t>Why was the crofter so talkative and friendly with the peddler?</a:t>
            </a:r>
          </a:p>
          <a:p>
            <a:pPr>
              <a:lnSpc>
                <a:spcPct val="150000"/>
              </a:lnSpc>
            </a:pPr>
            <a:r>
              <a:rPr lang="en-IN" sz="1400" dirty="0" smtClean="0"/>
              <a:t>Why </a:t>
            </a:r>
            <a:r>
              <a:rPr lang="en-IN" sz="1400" dirty="0" smtClean="0"/>
              <a:t>did he show the thirty kroner to the peddler?</a:t>
            </a:r>
          </a:p>
          <a:p>
            <a:pPr>
              <a:lnSpc>
                <a:spcPct val="150000"/>
              </a:lnSpc>
            </a:pPr>
            <a:r>
              <a:rPr lang="en-IN" sz="1400" dirty="0" smtClean="0"/>
              <a:t> </a:t>
            </a:r>
            <a:r>
              <a:rPr lang="en-IN" sz="1400" dirty="0" smtClean="0"/>
              <a:t>Did the peddler respect the confidence reposed in him by the crofter</a:t>
            </a:r>
            <a:r>
              <a:rPr lang="en-IN" sz="1400" dirty="0" smtClean="0"/>
              <a:t>?</a:t>
            </a:r>
            <a:r>
              <a:rPr lang="en-IN" sz="1400" dirty="0" smtClean="0"/>
              <a:t> </a:t>
            </a:r>
          </a:p>
          <a:p>
            <a:pPr lvl="0">
              <a:lnSpc>
                <a:spcPct val="150000"/>
              </a:lnSpc>
            </a:pPr>
            <a:r>
              <a:rPr lang="en-IN" sz="1400" dirty="0" smtClean="0"/>
              <a:t>What made the peddler think that he had indeed fallen into a rattrap?</a:t>
            </a:r>
          </a:p>
          <a:p>
            <a:pPr lvl="0">
              <a:lnSpc>
                <a:spcPct val="150000"/>
              </a:lnSpc>
            </a:pPr>
            <a:r>
              <a:rPr lang="en-IN" sz="1400" dirty="0" smtClean="0"/>
              <a:t>Why did the ironmaster speak kindly to the peddler and invite him home?</a:t>
            </a:r>
          </a:p>
          <a:p>
            <a:pPr lvl="0">
              <a:lnSpc>
                <a:spcPct val="150000"/>
              </a:lnSpc>
            </a:pPr>
            <a:r>
              <a:rPr lang="en-IN" sz="1400" dirty="0" smtClean="0"/>
              <a:t>Why did the peddler decline the invitation?</a:t>
            </a:r>
          </a:p>
          <a:p>
            <a:pPr lvl="0">
              <a:lnSpc>
                <a:spcPct val="150000"/>
              </a:lnSpc>
            </a:pPr>
            <a:r>
              <a:rPr lang="en-IN" sz="1400" dirty="0" smtClean="0"/>
              <a:t>“It looks as though Captain von </a:t>
            </a:r>
            <a:r>
              <a:rPr lang="en-IN" sz="1400" dirty="0" err="1" smtClean="0"/>
              <a:t>Stahle</a:t>
            </a:r>
            <a:r>
              <a:rPr lang="en-IN" sz="1400" dirty="0" smtClean="0"/>
              <a:t> preferred to stay with you tonight, </a:t>
            </a:r>
            <a:r>
              <a:rPr lang="en-IN" sz="1400" dirty="0" err="1" smtClean="0"/>
              <a:t>Stjernstrom</a:t>
            </a:r>
            <a:r>
              <a:rPr lang="en-IN" sz="1400" dirty="0" smtClean="0"/>
              <a:t>.”Comment.</a:t>
            </a:r>
          </a:p>
          <a:p>
            <a:pPr lvl="0">
              <a:lnSpc>
                <a:spcPct val="150000"/>
              </a:lnSpc>
            </a:pPr>
            <a:r>
              <a:rPr lang="en-IN" sz="1400" dirty="0" smtClean="0"/>
              <a:t>How </a:t>
            </a:r>
            <a:r>
              <a:rPr lang="en-IN" sz="1400" dirty="0" err="1" smtClean="0"/>
              <a:t>Edla</a:t>
            </a:r>
            <a:r>
              <a:rPr lang="en-IN" sz="1400" dirty="0" smtClean="0"/>
              <a:t> Williamson gained the peddler confidence?</a:t>
            </a:r>
          </a:p>
          <a:p>
            <a:pPr lvl="0">
              <a:lnSpc>
                <a:spcPct val="150000"/>
              </a:lnSpc>
            </a:pPr>
            <a:r>
              <a:rPr lang="en-IN" sz="1400" dirty="0" smtClean="0"/>
              <a:t>What could be the reference to some of things have gone downhill with him as badly as that?</a:t>
            </a:r>
          </a:p>
          <a:p>
            <a:pPr lvl="0">
              <a:lnSpc>
                <a:spcPct val="150000"/>
              </a:lnSpc>
            </a:pPr>
            <a:r>
              <a:rPr lang="en-IN" sz="1400" dirty="0" smtClean="0"/>
              <a:t>Why the stranger made no attempt to dissimulate?</a:t>
            </a:r>
          </a:p>
          <a:p>
            <a:pPr lvl="0">
              <a:lnSpc>
                <a:spcPct val="150000"/>
              </a:lnSpc>
            </a:pPr>
            <a:r>
              <a:rPr lang="en-IN" sz="1400" dirty="0" smtClean="0"/>
              <a:t>What forces the vagabond to reply the Ironmaster that “This whole world is nothing but a big rat trap.</a:t>
            </a:r>
          </a:p>
          <a:p>
            <a:pPr>
              <a:buNone/>
            </a:pPr>
            <a:endParaRPr lang="en-IN" dirty="0"/>
          </a:p>
        </p:txBody>
      </p:sp>
      <p:pic>
        <p:nvPicPr>
          <p:cNvPr id="5" name="Picture 4"/>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74638"/>
            <a:ext cx="8229600" cy="868346"/>
          </a:xfrm>
        </p:spPr>
        <p:txBody>
          <a:bodyPr>
            <a:normAutofit/>
          </a:bodyPr>
          <a:lstStyle/>
          <a:p>
            <a:pPr eaLnBrk="1" hangingPunct="1"/>
            <a:r>
              <a:rPr lang="en-IN" sz="2200" b="1" dirty="0" smtClean="0">
                <a:solidFill>
                  <a:srgbClr val="FF0000"/>
                </a:solidFill>
              </a:rPr>
              <a:t>May I ask you to ...</a:t>
            </a:r>
          </a:p>
        </p:txBody>
      </p:sp>
      <p:sp>
        <p:nvSpPr>
          <p:cNvPr id="3" name="Content Placeholder 2"/>
          <p:cNvSpPr>
            <a:spLocks noGrp="1"/>
          </p:cNvSpPr>
          <p:nvPr>
            <p:ph idx="1"/>
          </p:nvPr>
        </p:nvSpPr>
        <p:spPr>
          <a:xfrm>
            <a:off x="2643174" y="1500174"/>
            <a:ext cx="4572032" cy="2554311"/>
          </a:xfrm>
        </p:spPr>
        <p:txBody>
          <a:bodyPr rtlCol="0">
            <a:normAutofit/>
          </a:bodyPr>
          <a:lstStyle/>
          <a:p>
            <a:pPr eaLnBrk="1" fontAlgn="auto" hangingPunct="1">
              <a:lnSpc>
                <a:spcPct val="200000"/>
              </a:lnSpc>
              <a:spcAft>
                <a:spcPts val="0"/>
              </a:spcAft>
              <a:buFont typeface="Wingdings" pitchFamily="2" charset="2"/>
              <a:buChar char="Ø"/>
              <a:defRPr/>
            </a:pPr>
            <a:r>
              <a:rPr lang="en-IN" sz="1400" dirty="0" smtClean="0"/>
              <a:t> Please read the lesson thoroughly at home.</a:t>
            </a:r>
          </a:p>
          <a:p>
            <a:pPr eaLnBrk="1" fontAlgn="auto" hangingPunct="1">
              <a:lnSpc>
                <a:spcPct val="200000"/>
              </a:lnSpc>
              <a:spcAft>
                <a:spcPts val="0"/>
              </a:spcAft>
              <a:buFont typeface="Wingdings" pitchFamily="2" charset="2"/>
              <a:buChar char="Ø"/>
              <a:defRPr/>
            </a:pPr>
            <a:r>
              <a:rPr lang="en-IN" sz="1400" dirty="0" smtClean="0"/>
              <a:t>Emphasize the value points of the lesson.</a:t>
            </a:r>
          </a:p>
          <a:p>
            <a:pPr eaLnBrk="1" fontAlgn="auto" hangingPunct="1">
              <a:lnSpc>
                <a:spcPct val="200000"/>
              </a:lnSpc>
              <a:spcAft>
                <a:spcPts val="0"/>
              </a:spcAft>
              <a:buFont typeface="Wingdings" pitchFamily="2" charset="2"/>
              <a:buChar char="Ø"/>
              <a:defRPr/>
            </a:pPr>
            <a:r>
              <a:rPr lang="en-IN" sz="1400" dirty="0" smtClean="0"/>
              <a:t>Ask for clearance of your doubts , if any.</a:t>
            </a:r>
          </a:p>
          <a:p>
            <a:pPr eaLnBrk="1" fontAlgn="auto" hangingPunct="1">
              <a:lnSpc>
                <a:spcPct val="200000"/>
              </a:lnSpc>
              <a:spcAft>
                <a:spcPts val="0"/>
              </a:spcAft>
              <a:buFont typeface="Wingdings" pitchFamily="2" charset="2"/>
              <a:buChar char="Ø"/>
              <a:defRPr/>
            </a:pPr>
            <a:r>
              <a:rPr lang="en-IN" sz="1400" dirty="0" smtClean="0"/>
              <a:t>Attempt answering the questions.</a:t>
            </a:r>
          </a:p>
          <a:p>
            <a:pPr eaLnBrk="1" fontAlgn="auto" hangingPunct="1">
              <a:spcAft>
                <a:spcPts val="0"/>
              </a:spcAft>
              <a:buFont typeface="Arial" pitchFamily="34" charset="0"/>
              <a:buNone/>
              <a:defRPr/>
            </a:pPr>
            <a:endParaRPr lang="en-IN" dirty="0" smtClean="0"/>
          </a:p>
        </p:txBody>
      </p:sp>
      <p:sp>
        <p:nvSpPr>
          <p:cNvPr id="4" name="Slide Number Placeholder 3"/>
          <p:cNvSpPr>
            <a:spLocks noGrp="1"/>
          </p:cNvSpPr>
          <p:nvPr>
            <p:ph type="sldNum" sz="quarter" idx="12"/>
          </p:nvPr>
        </p:nvSpPr>
        <p:spPr/>
        <p:txBody>
          <a:bodyPr/>
          <a:lstStyle/>
          <a:p>
            <a:pPr>
              <a:defRPr/>
            </a:pPr>
            <a:fld id="{D037269B-AC3B-42B9-A846-D7E95FE964F8}" type="slidenum">
              <a:rPr lang="en-IN" smtClean="0"/>
              <a:pPr>
                <a:defRPr/>
              </a:pPr>
              <a:t>19</a:t>
            </a:fld>
            <a:endParaRPr lang="en-IN"/>
          </a:p>
        </p:txBody>
      </p:sp>
      <p:sp>
        <p:nvSpPr>
          <p:cNvPr id="5" name="Date Placeholder 4"/>
          <p:cNvSpPr>
            <a:spLocks noGrp="1"/>
          </p:cNvSpPr>
          <p:nvPr>
            <p:ph type="dt" sz="quarter" idx="10"/>
          </p:nvPr>
        </p:nvSpPr>
        <p:spPr/>
        <p:txBody>
          <a:bodyPr/>
          <a:lstStyle/>
          <a:p>
            <a:pPr>
              <a:defRPr/>
            </a:pPr>
            <a:fld id="{C0C931F5-F55E-4046-B1A3-5F8B6D91F21D}" type="datetime1">
              <a:rPr lang="en-US"/>
              <a:pPr>
                <a:defRPr/>
              </a:pPr>
              <a:t>10/19/2021</a:t>
            </a:fld>
            <a:endParaRPr lang="en-IN"/>
          </a:p>
        </p:txBody>
      </p:sp>
      <p:pic>
        <p:nvPicPr>
          <p:cNvPr id="6" name="Picture 5" descr="Trapped mouse.jpg"/>
          <p:cNvPicPr>
            <a:picLocks noChangeAspect="1"/>
          </p:cNvPicPr>
          <p:nvPr/>
        </p:nvPicPr>
        <p:blipFill>
          <a:blip r:embed="rId2"/>
          <a:stretch>
            <a:fillRect/>
          </a:stretch>
        </p:blipFill>
        <p:spPr>
          <a:xfrm>
            <a:off x="2285984" y="4214818"/>
            <a:ext cx="4892340" cy="1857364"/>
          </a:xfrm>
          <a:prstGeom prst="rect">
            <a:avLst/>
          </a:prstGeom>
        </p:spPr>
      </p:pic>
      <p:pic>
        <p:nvPicPr>
          <p:cNvPr id="8" name="Picture 7"/>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480" y="857232"/>
            <a:ext cx="5857916" cy="1143000"/>
          </a:xfrm>
        </p:spPr>
        <p:txBody>
          <a:bodyPr>
            <a:normAutofit/>
          </a:bodyPr>
          <a:lstStyle/>
          <a:p>
            <a:r>
              <a:rPr lang="en-IN" sz="3000" b="1" dirty="0" smtClean="0">
                <a:solidFill>
                  <a:srgbClr val="FF0000"/>
                </a:solidFill>
              </a:rPr>
              <a:t>Teaching-Learning Output</a:t>
            </a:r>
            <a:endParaRPr lang="en-IN" sz="3000" b="1" dirty="0">
              <a:solidFill>
                <a:srgbClr val="FF0000"/>
              </a:solidFill>
            </a:endParaRPr>
          </a:p>
        </p:txBody>
      </p:sp>
      <p:sp>
        <p:nvSpPr>
          <p:cNvPr id="3" name="Content Placeholder 2"/>
          <p:cNvSpPr>
            <a:spLocks noGrp="1"/>
          </p:cNvSpPr>
          <p:nvPr>
            <p:ph idx="1"/>
          </p:nvPr>
        </p:nvSpPr>
        <p:spPr>
          <a:xfrm>
            <a:off x="1571604" y="2571744"/>
            <a:ext cx="6357982" cy="2114552"/>
          </a:xfrm>
        </p:spPr>
        <p:txBody>
          <a:bodyPr/>
          <a:lstStyle/>
          <a:p>
            <a:pPr>
              <a:lnSpc>
                <a:spcPct val="150000"/>
              </a:lnSpc>
              <a:buNone/>
            </a:pPr>
            <a:r>
              <a:rPr lang="en-IN" sz="1400" dirty="0" smtClean="0"/>
              <a:t>         At </a:t>
            </a:r>
            <a:r>
              <a:rPr lang="en-IN" sz="1400" dirty="0" smtClean="0"/>
              <a:t>the end of the chapter, what we expect the child to qualitatively know, understand and apply are - the literary concepts and linguistic nuances to be covered in this topic with a view to upgrade the proficiency level in English language while enriching individual global exposure, as envisaged by CBSE.</a:t>
            </a:r>
          </a:p>
          <a:p>
            <a:pPr>
              <a:buNone/>
            </a:pPr>
            <a:endParaRPr lang="en-IN" dirty="0" smtClean="0"/>
          </a:p>
          <a:p>
            <a:pPr>
              <a:buNone/>
            </a:pPr>
            <a:endParaRPr lang="en-IN" dirty="0"/>
          </a:p>
        </p:txBody>
      </p:sp>
      <p:pic>
        <p:nvPicPr>
          <p:cNvPr id="4" name="Picture 3"/>
          <p:cNvPicPr/>
          <p:nvPr/>
        </p:nvPicPr>
        <p:blipFill>
          <a:blip r:embed="rId2" cstate="print"/>
          <a:srcRect/>
          <a:stretch>
            <a:fillRect/>
          </a:stretch>
        </p:blipFill>
        <p:spPr bwMode="auto">
          <a:xfrm>
            <a:off x="7835900" y="0"/>
            <a:ext cx="1308100" cy="1071546"/>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285860"/>
            <a:ext cx="8229600" cy="1143000"/>
          </a:xfrm>
        </p:spPr>
        <p:txBody>
          <a:bodyPr>
            <a:normAutofit/>
          </a:bodyPr>
          <a:lstStyle/>
          <a:p>
            <a:r>
              <a:rPr lang="en-IN" sz="2200" b="1" dirty="0" smtClean="0">
                <a:solidFill>
                  <a:srgbClr val="FF0000"/>
                </a:solidFill>
              </a:rPr>
              <a:t>Now, it’s your time </a:t>
            </a:r>
            <a:br>
              <a:rPr lang="en-IN" sz="2200" b="1" dirty="0" smtClean="0">
                <a:solidFill>
                  <a:srgbClr val="FF0000"/>
                </a:solidFill>
              </a:rPr>
            </a:br>
            <a:r>
              <a:rPr lang="en-IN" sz="2200" b="1" dirty="0" smtClean="0">
                <a:solidFill>
                  <a:srgbClr val="FF0000"/>
                </a:solidFill>
              </a:rPr>
              <a:t>to refresh up the lesson...</a:t>
            </a:r>
            <a:endParaRPr lang="en-IN" sz="2200" b="1" dirty="0">
              <a:solidFill>
                <a:srgbClr val="FF0000"/>
              </a:solidFill>
            </a:endParaRPr>
          </a:p>
        </p:txBody>
      </p:sp>
      <p:pic>
        <p:nvPicPr>
          <p:cNvPr id="4" name="Picture 3" descr="Selma-3.jpg"/>
          <p:cNvPicPr>
            <a:picLocks noChangeAspect="1"/>
          </p:cNvPicPr>
          <p:nvPr/>
        </p:nvPicPr>
        <p:blipFill>
          <a:blip r:embed="rId2"/>
          <a:srcRect b="23636"/>
          <a:stretch>
            <a:fillRect/>
          </a:stretch>
        </p:blipFill>
        <p:spPr>
          <a:xfrm>
            <a:off x="3643306" y="3357562"/>
            <a:ext cx="2080888" cy="2387920"/>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571480"/>
            <a:ext cx="5572164" cy="1214422"/>
          </a:xfrm>
        </p:spPr>
        <p:txBody>
          <a:bodyPr>
            <a:normAutofit fontScale="90000"/>
          </a:bodyPr>
          <a:lstStyle/>
          <a:p>
            <a:r>
              <a:rPr lang="en-IN" sz="4000" b="1" u="sng" dirty="0" smtClean="0">
                <a:solidFill>
                  <a:srgbClr val="FF0000"/>
                </a:solidFill>
              </a:rPr>
              <a:t/>
            </a:r>
            <a:br>
              <a:rPr lang="en-IN" sz="4000" b="1" u="sng" dirty="0" smtClean="0">
                <a:solidFill>
                  <a:srgbClr val="FF0000"/>
                </a:solidFill>
              </a:rPr>
            </a:br>
            <a:r>
              <a:rPr lang="en-IN" sz="2400" b="1" u="sng" dirty="0" smtClean="0">
                <a:solidFill>
                  <a:srgbClr val="FF0000"/>
                </a:solidFill>
              </a:rPr>
              <a:t>Introduction to the Writer</a:t>
            </a:r>
            <a:br>
              <a:rPr lang="en-IN" sz="2400" b="1" u="sng" dirty="0" smtClean="0">
                <a:solidFill>
                  <a:srgbClr val="FF0000"/>
                </a:solidFill>
              </a:rPr>
            </a:br>
            <a:r>
              <a:rPr lang="en-IN" sz="2400" b="1" u="sng" dirty="0" smtClean="0">
                <a:solidFill>
                  <a:srgbClr val="FF0000"/>
                </a:solidFill>
              </a:rPr>
              <a:t>Selma Lagerlof</a:t>
            </a:r>
            <a:br>
              <a:rPr lang="en-IN" sz="2400" b="1" u="sng" dirty="0" smtClean="0">
                <a:solidFill>
                  <a:srgbClr val="FF0000"/>
                </a:solidFill>
              </a:rPr>
            </a:br>
            <a:endParaRPr lang="en-IN" sz="2400" b="1" u="sng" dirty="0">
              <a:solidFill>
                <a:srgbClr val="FF0000"/>
              </a:solidFill>
            </a:endParaRPr>
          </a:p>
        </p:txBody>
      </p:sp>
      <p:sp>
        <p:nvSpPr>
          <p:cNvPr id="3" name="Content Placeholder 2"/>
          <p:cNvSpPr>
            <a:spLocks noGrp="1"/>
          </p:cNvSpPr>
          <p:nvPr>
            <p:ph idx="1"/>
          </p:nvPr>
        </p:nvSpPr>
        <p:spPr>
          <a:xfrm>
            <a:off x="500034" y="2928934"/>
            <a:ext cx="6000792" cy="3000396"/>
          </a:xfrm>
        </p:spPr>
        <p:txBody>
          <a:bodyPr>
            <a:normAutofit/>
          </a:bodyPr>
          <a:lstStyle/>
          <a:p>
            <a:pPr lvl="0">
              <a:lnSpc>
                <a:spcPct val="150000"/>
              </a:lnSpc>
            </a:pPr>
            <a:r>
              <a:rPr lang="en-IN" sz="1400" dirty="0" smtClean="0"/>
              <a:t>A Swedish writer whose stories have </a:t>
            </a:r>
            <a:br>
              <a:rPr lang="en-IN" sz="1400" dirty="0" smtClean="0"/>
            </a:br>
            <a:r>
              <a:rPr lang="en-IN" sz="1400" dirty="0" smtClean="0"/>
              <a:t>been translated into many languages. </a:t>
            </a:r>
          </a:p>
          <a:p>
            <a:pPr lvl="0" algn="just">
              <a:lnSpc>
                <a:spcPct val="150000"/>
              </a:lnSpc>
            </a:pPr>
            <a:r>
              <a:rPr lang="en-IN" sz="1400" dirty="0" smtClean="0"/>
              <a:t>Author of several books and the recipient </a:t>
            </a:r>
            <a:r>
              <a:rPr lang="en-IN" sz="1400" dirty="0" smtClean="0"/>
              <a:t>of</a:t>
            </a:r>
          </a:p>
          <a:p>
            <a:pPr lvl="0" algn="just">
              <a:lnSpc>
                <a:spcPct val="150000"/>
              </a:lnSpc>
              <a:buNone/>
            </a:pPr>
            <a:r>
              <a:rPr lang="en-IN" sz="1400" dirty="0" smtClean="0"/>
              <a:t> </a:t>
            </a:r>
            <a:r>
              <a:rPr lang="en-IN" sz="1400" dirty="0" smtClean="0"/>
              <a:t>       </a:t>
            </a:r>
            <a:r>
              <a:rPr lang="en-IN" sz="1400" dirty="0" smtClean="0"/>
              <a:t> </a:t>
            </a:r>
            <a:r>
              <a:rPr lang="en-IN" sz="1400" b="1" u="sng" dirty="0" smtClean="0"/>
              <a:t>Nobel Prize in Literature which she refused.</a:t>
            </a:r>
          </a:p>
          <a:p>
            <a:pPr lvl="0">
              <a:lnSpc>
                <a:spcPct val="150000"/>
              </a:lnSpc>
            </a:pPr>
            <a:r>
              <a:rPr lang="en-IN" sz="1400" dirty="0" smtClean="0"/>
              <a:t>The story is narrated in the manner of a fairy tale on the universal theme </a:t>
            </a:r>
            <a:br>
              <a:rPr lang="en-IN" sz="1400" dirty="0" smtClean="0"/>
            </a:br>
            <a:r>
              <a:rPr lang="en-IN" sz="1400" dirty="0" smtClean="0"/>
              <a:t>of essential goodness in human being.</a:t>
            </a:r>
          </a:p>
          <a:p>
            <a:pPr algn="just">
              <a:lnSpc>
                <a:spcPct val="150000"/>
              </a:lnSpc>
            </a:pPr>
            <a:r>
              <a:rPr lang="en-IN" sz="1400" dirty="0" smtClean="0"/>
              <a:t>Love and understanding awakens humanism.</a:t>
            </a:r>
            <a:endParaRPr lang="en-IN" sz="1400" dirty="0"/>
          </a:p>
        </p:txBody>
      </p:sp>
      <p:pic>
        <p:nvPicPr>
          <p:cNvPr id="4" name="Picture 3" descr="Selma-1.jpg"/>
          <p:cNvPicPr>
            <a:picLocks noChangeAspect="1"/>
          </p:cNvPicPr>
          <p:nvPr/>
        </p:nvPicPr>
        <p:blipFill>
          <a:blip r:embed="rId2"/>
          <a:srcRect b="20775"/>
          <a:stretch>
            <a:fillRect/>
          </a:stretch>
        </p:blipFill>
        <p:spPr>
          <a:xfrm>
            <a:off x="6715140" y="3214686"/>
            <a:ext cx="2147594" cy="2714644"/>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b="1" u="sng" dirty="0" smtClean="0">
                <a:solidFill>
                  <a:srgbClr val="FF0000"/>
                </a:solidFill>
              </a:rPr>
              <a:t>THEME of the lesson</a:t>
            </a:r>
            <a:endParaRPr lang="en-IN" sz="2200" b="1" u="sng" dirty="0">
              <a:solidFill>
                <a:srgbClr val="FF0000"/>
              </a:solidFill>
            </a:endParaRPr>
          </a:p>
        </p:txBody>
      </p:sp>
      <p:sp>
        <p:nvSpPr>
          <p:cNvPr id="3" name="Content Placeholder 2"/>
          <p:cNvSpPr>
            <a:spLocks noGrp="1"/>
          </p:cNvSpPr>
          <p:nvPr>
            <p:ph idx="1"/>
          </p:nvPr>
        </p:nvSpPr>
        <p:spPr>
          <a:xfrm>
            <a:off x="1142976" y="1500174"/>
            <a:ext cx="5686436" cy="4525963"/>
          </a:xfrm>
        </p:spPr>
        <p:txBody>
          <a:bodyPr>
            <a:normAutofit/>
          </a:bodyPr>
          <a:lstStyle/>
          <a:p>
            <a:pPr lvl="0" algn="just">
              <a:lnSpc>
                <a:spcPct val="150000"/>
              </a:lnSpc>
            </a:pPr>
            <a:r>
              <a:rPr lang="en-IN" sz="1400" dirty="0" smtClean="0"/>
              <a:t>Greed for material things entraps human beings.</a:t>
            </a:r>
          </a:p>
          <a:p>
            <a:pPr lvl="0" algn="just">
              <a:lnSpc>
                <a:spcPct val="150000"/>
              </a:lnSpc>
            </a:pPr>
            <a:r>
              <a:rPr lang="en-IN" sz="1400" dirty="0" smtClean="0"/>
              <a:t>Essential goodness of a human being are Love and Understanding </a:t>
            </a:r>
          </a:p>
          <a:p>
            <a:pPr lvl="0" algn="just">
              <a:lnSpc>
                <a:spcPct val="150000"/>
              </a:lnSpc>
            </a:pPr>
            <a:r>
              <a:rPr lang="en-IN" sz="1400" dirty="0" smtClean="0"/>
              <a:t>The emotions of love and acceptance can reform others.</a:t>
            </a:r>
          </a:p>
          <a:p>
            <a:pPr lvl="0">
              <a:lnSpc>
                <a:spcPct val="150000"/>
              </a:lnSpc>
            </a:pPr>
            <a:r>
              <a:rPr lang="en-IN" sz="1400" dirty="0" smtClean="0"/>
              <a:t>Riches, joys, shelter and food are </a:t>
            </a:r>
            <a:br>
              <a:rPr lang="en-IN" sz="1400" dirty="0" smtClean="0"/>
            </a:br>
            <a:r>
              <a:rPr lang="en-IN" sz="1400" dirty="0" smtClean="0"/>
              <a:t>lucrative baits.</a:t>
            </a:r>
          </a:p>
          <a:p>
            <a:pPr lvl="0">
              <a:lnSpc>
                <a:spcPct val="150000"/>
              </a:lnSpc>
            </a:pPr>
            <a:r>
              <a:rPr lang="en-IN" sz="1400" dirty="0" smtClean="0"/>
              <a:t>The material objects exist in </a:t>
            </a:r>
            <a:br>
              <a:rPr lang="en-IN" sz="1400" dirty="0" smtClean="0"/>
            </a:br>
            <a:r>
              <a:rPr lang="en-IN" sz="1400" dirty="0" smtClean="0"/>
              <a:t>plenty to trap mankind.</a:t>
            </a:r>
          </a:p>
          <a:p>
            <a:pPr>
              <a:buNone/>
            </a:pPr>
            <a:endParaRPr lang="en-IN" dirty="0"/>
          </a:p>
        </p:txBody>
      </p:sp>
      <p:pic>
        <p:nvPicPr>
          <p:cNvPr id="4" name="Picture 3" descr="Book-7.jpg"/>
          <p:cNvPicPr>
            <a:picLocks noChangeAspect="1"/>
          </p:cNvPicPr>
          <p:nvPr/>
        </p:nvPicPr>
        <p:blipFill>
          <a:blip r:embed="rId2"/>
          <a:stretch>
            <a:fillRect/>
          </a:stretch>
        </p:blipFill>
        <p:spPr>
          <a:xfrm>
            <a:off x="6500826" y="2285992"/>
            <a:ext cx="2155975" cy="3286124"/>
          </a:xfrm>
          <a:prstGeom prst="rect">
            <a:avLst/>
          </a:prstGeom>
        </p:spPr>
      </p:pic>
      <p:pic>
        <p:nvPicPr>
          <p:cNvPr id="6" name="Picture 5"/>
          <p:cNvPicPr/>
          <p:nvPr/>
        </p:nvPicPr>
        <p:blipFill>
          <a:blip r:embed="rId3" cstate="print"/>
          <a:srcRect/>
          <a:stretch>
            <a:fillRect/>
          </a:stretch>
        </p:blipFill>
        <p:spPr bwMode="auto">
          <a:xfrm>
            <a:off x="7643834"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b="1" u="sng" dirty="0" smtClean="0">
                <a:solidFill>
                  <a:srgbClr val="FF0000"/>
                </a:solidFill>
              </a:rPr>
              <a:t>CHARACTERS involved</a:t>
            </a:r>
            <a:endParaRPr lang="en-IN" sz="2200" b="1" u="sng" dirty="0">
              <a:solidFill>
                <a:srgbClr val="FF0000"/>
              </a:solidFill>
            </a:endParaRPr>
          </a:p>
        </p:txBody>
      </p:sp>
      <p:sp>
        <p:nvSpPr>
          <p:cNvPr id="3" name="Content Placeholder 2"/>
          <p:cNvSpPr>
            <a:spLocks noGrp="1"/>
          </p:cNvSpPr>
          <p:nvPr>
            <p:ph idx="1"/>
          </p:nvPr>
        </p:nvSpPr>
        <p:spPr>
          <a:xfrm>
            <a:off x="428596" y="1214422"/>
            <a:ext cx="6400816" cy="5214974"/>
          </a:xfrm>
        </p:spPr>
        <p:txBody>
          <a:bodyPr>
            <a:noAutofit/>
          </a:bodyPr>
          <a:lstStyle/>
          <a:p>
            <a:pPr>
              <a:lnSpc>
                <a:spcPct val="170000"/>
              </a:lnSpc>
              <a:buFont typeface="Wingdings" pitchFamily="2" charset="2"/>
              <a:buChar char="Ø"/>
            </a:pPr>
            <a:r>
              <a:rPr lang="en-IN" sz="1400" dirty="0" smtClean="0"/>
              <a:t>The Peddler :-  	-A poor rattrap seller</a:t>
            </a:r>
            <a:br>
              <a:rPr lang="en-IN" sz="1400" dirty="0" smtClean="0"/>
            </a:br>
            <a:r>
              <a:rPr lang="en-IN" sz="1400" dirty="0" smtClean="0"/>
              <a:t>   			- was also a petty thief, vagabond, beggar</a:t>
            </a:r>
            <a:br>
              <a:rPr lang="en-IN" sz="1400" dirty="0" smtClean="0"/>
            </a:br>
            <a:r>
              <a:rPr lang="en-IN" sz="1400" dirty="0" smtClean="0"/>
              <a:t> 			-witty, philosopher, pragmatist &amp; humorous</a:t>
            </a:r>
          </a:p>
          <a:p>
            <a:pPr>
              <a:lnSpc>
                <a:spcPct val="170000"/>
              </a:lnSpc>
              <a:buFont typeface="Wingdings" pitchFamily="2" charset="2"/>
              <a:buChar char="Ø"/>
            </a:pPr>
            <a:r>
              <a:rPr lang="en-IN" sz="1400" dirty="0" smtClean="0"/>
              <a:t>The Crofter :  	- Ex-employee of </a:t>
            </a:r>
            <a:r>
              <a:rPr lang="en-IN" sz="1400" dirty="0" err="1" smtClean="0"/>
              <a:t>Ramsjo</a:t>
            </a:r>
            <a:r>
              <a:rPr lang="en-IN" sz="1400" dirty="0" smtClean="0"/>
              <a:t> iron mill</a:t>
            </a:r>
            <a:br>
              <a:rPr lang="en-IN" sz="1400" dirty="0" smtClean="0"/>
            </a:br>
            <a:r>
              <a:rPr lang="en-IN" sz="1400" dirty="0" smtClean="0"/>
              <a:t> 			- Robbed by the Crofter</a:t>
            </a:r>
            <a:br>
              <a:rPr lang="en-IN" sz="1400" dirty="0" smtClean="0"/>
            </a:br>
            <a:r>
              <a:rPr lang="en-IN" sz="1400" dirty="0" smtClean="0"/>
              <a:t> 			- Lonely, happy, gullible, generous, hospitable</a:t>
            </a:r>
          </a:p>
          <a:p>
            <a:pPr>
              <a:lnSpc>
                <a:spcPct val="170000"/>
              </a:lnSpc>
              <a:buFont typeface="Wingdings" pitchFamily="2" charset="2"/>
              <a:buChar char="Ø"/>
            </a:pPr>
            <a:r>
              <a:rPr lang="en-IN" sz="1400" dirty="0" smtClean="0"/>
              <a:t>The Iron Master: 	- Owner of </a:t>
            </a:r>
            <a:r>
              <a:rPr lang="en-IN" sz="1400" dirty="0" err="1" smtClean="0"/>
              <a:t>Ramso</a:t>
            </a:r>
            <a:r>
              <a:rPr lang="en-IN" sz="1400" dirty="0" smtClean="0"/>
              <a:t> Iron mill</a:t>
            </a:r>
            <a:br>
              <a:rPr lang="en-IN" sz="1400" dirty="0" smtClean="0"/>
            </a:br>
            <a:r>
              <a:rPr lang="en-IN" sz="1400" dirty="0" smtClean="0"/>
              <a:t> 			- a task master, cautious,</a:t>
            </a:r>
            <a:br>
              <a:rPr lang="en-IN" sz="1400" dirty="0" smtClean="0"/>
            </a:br>
            <a:r>
              <a:rPr lang="en-IN" sz="1400" dirty="0" smtClean="0"/>
              <a:t> 			-  hospitable, suspicious</a:t>
            </a:r>
          </a:p>
          <a:p>
            <a:pPr>
              <a:lnSpc>
                <a:spcPct val="170000"/>
              </a:lnSpc>
              <a:buFont typeface="Wingdings" pitchFamily="2" charset="2"/>
              <a:buChar char="Ø"/>
            </a:pPr>
            <a:r>
              <a:rPr lang="en-IN" sz="1400" dirty="0" err="1" smtClean="0"/>
              <a:t>Edla</a:t>
            </a:r>
            <a:r>
              <a:rPr lang="en-IN" sz="1400" dirty="0" smtClean="0"/>
              <a:t> </a:t>
            </a:r>
            <a:r>
              <a:rPr lang="en-IN" sz="1400" dirty="0" err="1" smtClean="0"/>
              <a:t>Wilmansson</a:t>
            </a:r>
            <a:r>
              <a:rPr lang="en-IN" sz="1400" dirty="0" smtClean="0"/>
              <a:t>:  	- Daughter of the Iron master</a:t>
            </a:r>
            <a:br>
              <a:rPr lang="en-IN" sz="1400" dirty="0" smtClean="0"/>
            </a:br>
            <a:r>
              <a:rPr lang="en-IN" sz="1400" dirty="0" smtClean="0"/>
              <a:t> 			- Modest, persuasive,, honest, </a:t>
            </a:r>
            <a:br>
              <a:rPr lang="en-IN" sz="1400" dirty="0" smtClean="0"/>
            </a:br>
            <a:r>
              <a:rPr lang="en-IN" sz="1400" dirty="0" smtClean="0"/>
              <a:t> 			- sensitive, hospitable</a:t>
            </a:r>
            <a:br>
              <a:rPr lang="en-IN" sz="1400" dirty="0" smtClean="0"/>
            </a:br>
            <a:r>
              <a:rPr lang="en-IN" sz="1400" dirty="0" smtClean="0"/>
              <a:t> 			- understanding</a:t>
            </a:r>
            <a:endParaRPr lang="en-IN" sz="1400" dirty="0"/>
          </a:p>
        </p:txBody>
      </p:sp>
      <p:pic>
        <p:nvPicPr>
          <p:cNvPr id="4" name="Picture 3" descr="Book-10.jpg"/>
          <p:cNvPicPr>
            <a:picLocks noChangeAspect="1"/>
          </p:cNvPicPr>
          <p:nvPr/>
        </p:nvPicPr>
        <p:blipFill>
          <a:blip r:embed="rId2"/>
          <a:stretch>
            <a:fillRect/>
          </a:stretch>
        </p:blipFill>
        <p:spPr>
          <a:xfrm>
            <a:off x="6858016" y="2143116"/>
            <a:ext cx="1955921" cy="2571768"/>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928694"/>
          </a:xfrm>
        </p:spPr>
        <p:txBody>
          <a:bodyPr>
            <a:normAutofit/>
          </a:bodyPr>
          <a:lstStyle/>
          <a:p>
            <a:r>
              <a:rPr lang="en-IN" sz="2200" b="1" u="sng" dirty="0" smtClean="0">
                <a:solidFill>
                  <a:srgbClr val="FF0000"/>
                </a:solidFill>
              </a:rPr>
              <a:t>CONTENTS of</a:t>
            </a:r>
            <a:r>
              <a:rPr lang="en-IN" sz="2200" b="1" dirty="0" smtClean="0">
                <a:solidFill>
                  <a:srgbClr val="FF0000"/>
                </a:solidFill>
              </a:rPr>
              <a:t> </a:t>
            </a:r>
            <a:br>
              <a:rPr lang="en-IN" sz="2200" b="1" dirty="0" smtClean="0">
                <a:solidFill>
                  <a:srgbClr val="FF0000"/>
                </a:solidFill>
              </a:rPr>
            </a:br>
            <a:r>
              <a:rPr lang="en-IN" sz="2200" b="1" dirty="0" smtClean="0">
                <a:solidFill>
                  <a:srgbClr val="FF0000"/>
                </a:solidFill>
              </a:rPr>
              <a:t>                                </a:t>
            </a:r>
            <a:r>
              <a:rPr lang="en-IN" sz="2200" b="1" u="sng" dirty="0" smtClean="0">
                <a:solidFill>
                  <a:srgbClr val="FF0000"/>
                </a:solidFill>
              </a:rPr>
              <a:t>THE RATTRAP</a:t>
            </a:r>
            <a:r>
              <a:rPr lang="en-IN" sz="2200" b="1" dirty="0" smtClean="0">
                <a:solidFill>
                  <a:srgbClr val="FF0000"/>
                </a:solidFill>
              </a:rPr>
              <a:t>               </a:t>
            </a:r>
            <a:r>
              <a:rPr lang="en-IN" sz="2000" b="1" dirty="0" smtClean="0">
                <a:solidFill>
                  <a:srgbClr val="0070C0"/>
                </a:solidFill>
              </a:rPr>
              <a:t>(Page- 32)</a:t>
            </a:r>
            <a:endParaRPr lang="en-IN" sz="2000" b="1" dirty="0">
              <a:solidFill>
                <a:srgbClr val="0070C0"/>
              </a:solidFill>
            </a:endParaRPr>
          </a:p>
        </p:txBody>
      </p:sp>
      <p:sp>
        <p:nvSpPr>
          <p:cNvPr id="3" name="Content Placeholder 2"/>
          <p:cNvSpPr>
            <a:spLocks noGrp="1"/>
          </p:cNvSpPr>
          <p:nvPr>
            <p:ph idx="1"/>
          </p:nvPr>
        </p:nvSpPr>
        <p:spPr>
          <a:xfrm>
            <a:off x="457200" y="1600200"/>
            <a:ext cx="8401080" cy="4525963"/>
          </a:xfrm>
        </p:spPr>
        <p:txBody>
          <a:bodyPr>
            <a:normAutofit lnSpcReduction="10000"/>
          </a:bodyPr>
          <a:lstStyle/>
          <a:p>
            <a:pPr>
              <a:buFont typeface="Wingdings" pitchFamily="2" charset="2"/>
              <a:buChar char="Ø"/>
            </a:pPr>
            <a:r>
              <a:rPr lang="en-US" sz="1400" b="1" i="1" dirty="0" smtClean="0">
                <a:solidFill>
                  <a:srgbClr val="002060"/>
                </a:solidFill>
              </a:rPr>
              <a:t>The Lesson begins …</a:t>
            </a:r>
          </a:p>
          <a:p>
            <a:pPr algn="just">
              <a:lnSpc>
                <a:spcPct val="150000"/>
              </a:lnSpc>
              <a:buNone/>
            </a:pPr>
            <a:r>
              <a:rPr lang="en-US" sz="1400" b="1" i="1" dirty="0" smtClean="0">
                <a:solidFill>
                  <a:srgbClr val="7030A0"/>
                </a:solidFill>
              </a:rPr>
              <a:t> 				“…Once upon a time there was a man who went around selling small  			rattraps of wire. He made them himself at odd moments, from the  			material he got by begging in the stores or at the big farms. But even so,  			the business was not especially profitable, so he had to resort to both  			begging and petty thievery to keep body and soul together.”</a:t>
            </a:r>
            <a:endParaRPr lang="en-IN" sz="1400" b="1" i="1" dirty="0" smtClean="0">
              <a:solidFill>
                <a:srgbClr val="7030A0"/>
              </a:solidFill>
            </a:endParaRPr>
          </a:p>
          <a:p>
            <a:pPr>
              <a:lnSpc>
                <a:spcPct val="150000"/>
              </a:lnSpc>
              <a:buFont typeface="Wingdings" pitchFamily="2" charset="2"/>
              <a:buChar char="Ø"/>
            </a:pPr>
            <a:r>
              <a:rPr lang="en-IN" sz="1400" b="1" dirty="0" smtClean="0"/>
              <a:t>Rattrap seller introduced:-</a:t>
            </a:r>
            <a:r>
              <a:rPr lang="en-IN" sz="1400" dirty="0" smtClean="0"/>
              <a:t>He was a rattrap seller a thief, a beggar</a:t>
            </a:r>
            <a:br>
              <a:rPr lang="en-IN" sz="1400" dirty="0" smtClean="0"/>
            </a:br>
            <a:r>
              <a:rPr lang="en-IN" sz="1400" dirty="0" smtClean="0"/>
              <a:t> 				- Looked lean, thin, expressing hunger</a:t>
            </a:r>
            <a:br>
              <a:rPr lang="en-IN" sz="1400" dirty="0" smtClean="0"/>
            </a:br>
            <a:r>
              <a:rPr lang="en-IN" sz="1400" dirty="0" smtClean="0"/>
              <a:t>				- conceived a new idea</a:t>
            </a:r>
          </a:p>
          <a:p>
            <a:pPr>
              <a:lnSpc>
                <a:spcPct val="150000"/>
              </a:lnSpc>
              <a:buNone/>
            </a:pPr>
            <a:r>
              <a:rPr lang="en-US" sz="1400" b="1" i="1" dirty="0" smtClean="0">
                <a:solidFill>
                  <a:srgbClr val="7030A0"/>
                </a:solidFill>
              </a:rPr>
              <a:t>				“But one day this man had fallen into a line of thought…He had naturally 			been thinking of his rattraps when suddenly he was struck by the idea …”</a:t>
            </a:r>
          </a:p>
          <a:p>
            <a:pPr>
              <a:lnSpc>
                <a:spcPct val="150000"/>
              </a:lnSpc>
              <a:buNone/>
            </a:pPr>
            <a:endParaRPr lang="en-IN" sz="1400" b="1" i="1" dirty="0" smtClean="0">
              <a:solidFill>
                <a:srgbClr val="7030A0"/>
              </a:solidFill>
            </a:endParaRPr>
          </a:p>
          <a:p>
            <a:pPr>
              <a:lnSpc>
                <a:spcPct val="150000"/>
              </a:lnSpc>
              <a:buFont typeface="Wingdings" pitchFamily="2" charset="2"/>
              <a:buChar char="Ø"/>
            </a:pPr>
            <a:r>
              <a:rPr lang="en-IN" sz="1400" dirty="0" smtClean="0"/>
              <a:t>Vocabulary Supplements :  </a:t>
            </a:r>
            <a:r>
              <a:rPr lang="en-IN" sz="1400" dirty="0" smtClean="0">
                <a:solidFill>
                  <a:srgbClr val="0070C0"/>
                </a:solidFill>
              </a:rPr>
              <a:t>odd moments- free times; keep body and soul together- survive; gleamed – expressed; vagabond- a wanderer; plod along- walk slowly</a:t>
            </a:r>
            <a:endParaRPr lang="en-IN" sz="1400" dirty="0">
              <a:solidFill>
                <a:srgbClr val="0070C0"/>
              </a:solidFill>
            </a:endParaRPr>
          </a:p>
        </p:txBody>
      </p:sp>
      <p:pic>
        <p:nvPicPr>
          <p:cNvPr id="5" name="Picture 4"/>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582594"/>
          </a:xfrm>
        </p:spPr>
        <p:txBody>
          <a:bodyPr>
            <a:normAutofit fontScale="90000"/>
          </a:bodyPr>
          <a:lstStyle/>
          <a:p>
            <a:r>
              <a:rPr lang="en-IN" sz="4000" b="1" dirty="0" smtClean="0">
                <a:solidFill>
                  <a:srgbClr val="FF0000"/>
                </a:solidFill>
              </a:rPr>
              <a:t>       		</a:t>
            </a:r>
            <a:r>
              <a:rPr lang="en-IN" sz="2400" b="1" dirty="0" smtClean="0">
                <a:solidFill>
                  <a:srgbClr val="FF0000"/>
                </a:solidFill>
              </a:rPr>
              <a:t>         </a:t>
            </a:r>
            <a:r>
              <a:rPr lang="en-IN" sz="2400" b="1" u="sng" dirty="0" smtClean="0">
                <a:solidFill>
                  <a:srgbClr val="FF0000"/>
                </a:solidFill>
              </a:rPr>
              <a:t>THE RATTRAP</a:t>
            </a:r>
            <a:r>
              <a:rPr lang="en-IN" sz="2400" b="1" dirty="0" smtClean="0">
                <a:solidFill>
                  <a:srgbClr val="FF0000"/>
                </a:solidFill>
              </a:rPr>
              <a:t>                 </a:t>
            </a:r>
            <a:r>
              <a:rPr lang="en-IN" sz="2000" b="1" dirty="0" smtClean="0">
                <a:solidFill>
                  <a:srgbClr val="0070C0"/>
                </a:solidFill>
              </a:rPr>
              <a:t>(Page- 33)</a:t>
            </a:r>
            <a:endParaRPr lang="en-IN" dirty="0"/>
          </a:p>
        </p:txBody>
      </p:sp>
      <p:sp>
        <p:nvSpPr>
          <p:cNvPr id="3" name="Content Placeholder 2"/>
          <p:cNvSpPr>
            <a:spLocks noGrp="1"/>
          </p:cNvSpPr>
          <p:nvPr>
            <p:ph idx="1"/>
          </p:nvPr>
        </p:nvSpPr>
        <p:spPr>
          <a:xfrm>
            <a:off x="285720" y="714356"/>
            <a:ext cx="8643998" cy="5857892"/>
          </a:xfrm>
        </p:spPr>
        <p:txBody>
          <a:bodyPr>
            <a:normAutofit fontScale="47500" lnSpcReduction="20000"/>
          </a:bodyPr>
          <a:lstStyle/>
          <a:p>
            <a:pPr>
              <a:lnSpc>
                <a:spcPct val="170000"/>
              </a:lnSpc>
              <a:buFont typeface="Wingdings" pitchFamily="2" charset="2"/>
              <a:buChar char="Ø"/>
            </a:pPr>
            <a:r>
              <a:rPr lang="en-IN" sz="2900" b="1" dirty="0" smtClean="0"/>
              <a:t>Rattrap seller’s theory: - That this world is a rattrap.</a:t>
            </a:r>
            <a:r>
              <a:rPr lang="en-IN" sz="2900" dirty="0" smtClean="0"/>
              <a:t/>
            </a:r>
            <a:br>
              <a:rPr lang="en-IN" sz="2900" dirty="0" smtClean="0"/>
            </a:br>
            <a:r>
              <a:rPr lang="en-IN" sz="2900" dirty="0" smtClean="0"/>
              <a:t> 	- Human beings are the rats, offered with many enticing baits.</a:t>
            </a:r>
            <a:br>
              <a:rPr lang="en-IN" sz="2900" dirty="0" smtClean="0"/>
            </a:br>
            <a:r>
              <a:rPr lang="en-IN" sz="2900" dirty="0" smtClean="0"/>
              <a:t> </a:t>
            </a:r>
            <a:r>
              <a:rPr lang="en-IN" sz="2900" dirty="0" smtClean="0"/>
              <a:t>	</a:t>
            </a:r>
            <a:r>
              <a:rPr lang="en-IN" sz="2900" b="1" i="1" dirty="0" smtClean="0">
                <a:solidFill>
                  <a:srgbClr val="7030A0"/>
                </a:solidFill>
              </a:rPr>
              <a:t>     “...</a:t>
            </a:r>
            <a:r>
              <a:rPr lang="en-US" sz="2900" b="1" i="1" dirty="0" smtClean="0">
                <a:solidFill>
                  <a:srgbClr val="7030A0"/>
                </a:solidFill>
              </a:rPr>
              <a:t>the whole world with its lands and seas, its cities and villages -  was nothing but a </a:t>
            </a:r>
            <a:r>
              <a:rPr lang="en-US" sz="2900" b="1" i="1" dirty="0" smtClean="0">
                <a:solidFill>
                  <a:srgbClr val="7030A0"/>
                </a:solidFill>
              </a:rPr>
              <a:t>big  </a:t>
            </a:r>
            <a:r>
              <a:rPr lang="en-US" sz="2900" b="1" i="1" dirty="0" smtClean="0">
                <a:solidFill>
                  <a:srgbClr val="7030A0"/>
                </a:solidFill>
              </a:rPr>
              <a:t>rattrap. </a:t>
            </a:r>
            <a:endParaRPr lang="en-US" sz="2900" b="1" i="1" dirty="0" smtClean="0">
              <a:solidFill>
                <a:srgbClr val="7030A0"/>
              </a:solidFill>
            </a:endParaRPr>
          </a:p>
          <a:p>
            <a:pPr>
              <a:lnSpc>
                <a:spcPct val="170000"/>
              </a:lnSpc>
              <a:buNone/>
            </a:pPr>
            <a:r>
              <a:rPr lang="en-US" sz="2900" b="1" i="1" dirty="0" smtClean="0">
                <a:solidFill>
                  <a:srgbClr val="7030A0"/>
                </a:solidFill>
              </a:rPr>
              <a:t> </a:t>
            </a:r>
            <a:r>
              <a:rPr lang="en-US" sz="2900" b="1" i="1" dirty="0" smtClean="0">
                <a:solidFill>
                  <a:srgbClr val="7030A0"/>
                </a:solidFill>
              </a:rPr>
              <a:t>		         </a:t>
            </a:r>
            <a:r>
              <a:rPr lang="en-US" sz="2900" b="1" i="1" dirty="0" smtClean="0">
                <a:solidFill>
                  <a:srgbClr val="7030A0"/>
                </a:solidFill>
              </a:rPr>
              <a:t>It </a:t>
            </a:r>
            <a:r>
              <a:rPr lang="en-US" sz="2900" b="1" i="1" dirty="0" smtClean="0">
                <a:solidFill>
                  <a:srgbClr val="7030A0"/>
                </a:solidFill>
              </a:rPr>
              <a:t>had never existed for </a:t>
            </a:r>
            <a:r>
              <a:rPr lang="en-US" sz="2900" b="1" i="1" dirty="0" smtClean="0">
                <a:solidFill>
                  <a:srgbClr val="7030A0"/>
                </a:solidFill>
              </a:rPr>
              <a:t> any </a:t>
            </a:r>
            <a:r>
              <a:rPr lang="en-US" sz="2900" b="1" i="1" dirty="0" smtClean="0">
                <a:solidFill>
                  <a:srgbClr val="7030A0"/>
                </a:solidFill>
              </a:rPr>
              <a:t>other  purpose than to set baits for people. It offered    </a:t>
            </a:r>
            <a:br>
              <a:rPr lang="en-US" sz="2900" b="1" i="1" dirty="0" smtClean="0">
                <a:solidFill>
                  <a:srgbClr val="7030A0"/>
                </a:solidFill>
              </a:rPr>
            </a:br>
            <a:r>
              <a:rPr lang="en-US" sz="2900" b="1" i="1" dirty="0" smtClean="0">
                <a:solidFill>
                  <a:srgbClr val="7030A0"/>
                </a:solidFill>
              </a:rPr>
              <a:t> 	   </a:t>
            </a:r>
            <a:r>
              <a:rPr lang="en-US" sz="2900" b="1" i="1" dirty="0" smtClean="0">
                <a:solidFill>
                  <a:srgbClr val="7030A0"/>
                </a:solidFill>
              </a:rPr>
              <a:t>     </a:t>
            </a:r>
            <a:r>
              <a:rPr lang="en-US" sz="2900" b="1" i="1" dirty="0" smtClean="0">
                <a:solidFill>
                  <a:srgbClr val="7030A0"/>
                </a:solidFill>
              </a:rPr>
              <a:t>riches and joys, shelter and food, heat and clothing, exactly as the rattrap offered  cheese and   </a:t>
            </a:r>
            <a:br>
              <a:rPr lang="en-US" sz="2900" b="1" i="1" dirty="0" smtClean="0">
                <a:solidFill>
                  <a:srgbClr val="7030A0"/>
                </a:solidFill>
              </a:rPr>
            </a:br>
            <a:r>
              <a:rPr lang="en-US" sz="2900" b="1" i="1" dirty="0" smtClean="0">
                <a:solidFill>
                  <a:srgbClr val="7030A0"/>
                </a:solidFill>
              </a:rPr>
              <a:t>                 </a:t>
            </a:r>
            <a:r>
              <a:rPr lang="en-US" sz="2900" b="1" i="1" dirty="0" smtClean="0">
                <a:solidFill>
                  <a:srgbClr val="7030A0"/>
                </a:solidFill>
              </a:rPr>
              <a:t>         </a:t>
            </a:r>
            <a:r>
              <a:rPr lang="en-US" sz="2900" b="1" i="1" dirty="0" smtClean="0">
                <a:solidFill>
                  <a:srgbClr val="7030A0"/>
                </a:solidFill>
              </a:rPr>
              <a:t>pork, and as soon as anyone let himself be tempted to   touch the bait, it closed in on him, and </a:t>
            </a:r>
            <a:br>
              <a:rPr lang="en-US" sz="2900" b="1" i="1" dirty="0" smtClean="0">
                <a:solidFill>
                  <a:srgbClr val="7030A0"/>
                </a:solidFill>
              </a:rPr>
            </a:br>
            <a:r>
              <a:rPr lang="en-US" sz="2900" b="1" i="1" dirty="0" smtClean="0">
                <a:solidFill>
                  <a:srgbClr val="7030A0"/>
                </a:solidFill>
              </a:rPr>
              <a:t> 	  </a:t>
            </a:r>
            <a:r>
              <a:rPr lang="en-US" sz="2900" b="1" i="1" dirty="0" smtClean="0">
                <a:solidFill>
                  <a:srgbClr val="7030A0"/>
                </a:solidFill>
              </a:rPr>
              <a:t>     </a:t>
            </a:r>
            <a:r>
              <a:rPr lang="en-US" sz="2900" b="1" i="1" dirty="0" smtClean="0">
                <a:solidFill>
                  <a:srgbClr val="7030A0"/>
                </a:solidFill>
              </a:rPr>
              <a:t>then everything came to an end.</a:t>
            </a:r>
            <a:r>
              <a:rPr lang="en-US" sz="1800" b="1" i="1" dirty="0" smtClean="0">
                <a:solidFill>
                  <a:srgbClr val="7030A0"/>
                </a:solidFill>
              </a:rPr>
              <a:t/>
            </a:r>
            <a:br>
              <a:rPr lang="en-US" sz="1800" b="1" i="1" dirty="0" smtClean="0">
                <a:solidFill>
                  <a:srgbClr val="7030A0"/>
                </a:solidFill>
              </a:rPr>
            </a:br>
            <a:endParaRPr lang="en-US" sz="1800" b="1" i="1" dirty="0" smtClean="0">
              <a:solidFill>
                <a:srgbClr val="7030A0"/>
              </a:solidFill>
            </a:endParaRPr>
          </a:p>
          <a:p>
            <a:pPr>
              <a:lnSpc>
                <a:spcPct val="170000"/>
              </a:lnSpc>
            </a:pPr>
            <a:r>
              <a:rPr lang="en-US" sz="2900" dirty="0" smtClean="0"/>
              <a:t>Rattrap seller’s encounter with the Crofter-</a:t>
            </a:r>
            <a:br>
              <a:rPr lang="en-US" sz="2900" dirty="0" smtClean="0"/>
            </a:br>
            <a:r>
              <a:rPr lang="en-US" sz="2900" dirty="0" smtClean="0"/>
              <a:t> 	- Crofter was an ex-employee of </a:t>
            </a:r>
            <a:r>
              <a:rPr lang="en-US" sz="2900" dirty="0" err="1" smtClean="0"/>
              <a:t>Ramsjo</a:t>
            </a:r>
            <a:r>
              <a:rPr lang="en-US" sz="2900" dirty="0" smtClean="0"/>
              <a:t> Iron mill; without a family</a:t>
            </a:r>
            <a:br>
              <a:rPr lang="en-US" sz="2900" dirty="0" smtClean="0"/>
            </a:br>
            <a:r>
              <a:rPr lang="en-US" sz="2900" dirty="0" smtClean="0"/>
              <a:t> 	- Offered shelter &amp; great hospitality to Rattrap seller at night</a:t>
            </a:r>
            <a:br>
              <a:rPr lang="en-US" sz="2900" dirty="0" smtClean="0"/>
            </a:br>
            <a:r>
              <a:rPr lang="en-US" sz="2900" dirty="0" smtClean="0"/>
              <a:t>	- Cow, the only source of income for the crofter</a:t>
            </a:r>
            <a:br>
              <a:rPr lang="en-US" sz="2900" dirty="0" smtClean="0"/>
            </a:br>
            <a:r>
              <a:rPr lang="en-US" sz="2900" dirty="0" smtClean="0"/>
              <a:t> 	- 30 Kronor income of the crofter was revealed</a:t>
            </a:r>
            <a:r>
              <a:rPr lang="en-US" sz="2200" dirty="0" smtClean="0"/>
              <a:t/>
            </a:r>
            <a:br>
              <a:rPr lang="en-US" sz="2200" dirty="0" smtClean="0"/>
            </a:br>
            <a:endParaRPr lang="en-US" sz="1800" b="1" i="1" dirty="0" smtClean="0">
              <a:solidFill>
                <a:srgbClr val="7030A0"/>
              </a:solidFill>
            </a:endParaRPr>
          </a:p>
          <a:p>
            <a:pPr>
              <a:lnSpc>
                <a:spcPct val="170000"/>
              </a:lnSpc>
            </a:pPr>
            <a:r>
              <a:rPr lang="en-US" sz="2900" dirty="0" smtClean="0"/>
              <a:t>Vocabulary supplements: </a:t>
            </a:r>
            <a:r>
              <a:rPr lang="en-US" sz="2900" b="1" dirty="0" smtClean="0">
                <a:solidFill>
                  <a:srgbClr val="0070C0"/>
                </a:solidFill>
              </a:rPr>
              <a:t>set baits- offers temptations; </a:t>
            </a:r>
            <a:br>
              <a:rPr lang="en-US" sz="2900" b="1" dirty="0" smtClean="0">
                <a:solidFill>
                  <a:srgbClr val="0070C0"/>
                </a:solidFill>
              </a:rPr>
            </a:br>
            <a:r>
              <a:rPr lang="en-US" sz="2900" b="1" dirty="0" smtClean="0">
                <a:solidFill>
                  <a:srgbClr val="0070C0"/>
                </a:solidFill>
              </a:rPr>
              <a:t>unwonted unusual; trudging- walking slowly; carved off- cut out; </a:t>
            </a:r>
            <a:br>
              <a:rPr lang="en-US" sz="2900" b="1" dirty="0" smtClean="0">
                <a:solidFill>
                  <a:srgbClr val="0070C0"/>
                </a:solidFill>
              </a:rPr>
            </a:br>
            <a:endParaRPr lang="en-IN" sz="2900" b="1" dirty="0" smtClean="0">
              <a:solidFill>
                <a:srgbClr val="0070C0"/>
              </a:solidFill>
            </a:endParaRPr>
          </a:p>
          <a:p>
            <a:pPr>
              <a:lnSpc>
                <a:spcPct val="150000"/>
              </a:lnSpc>
              <a:buNone/>
            </a:pPr>
            <a:endParaRPr lang="en-IN" sz="1400" dirty="0"/>
          </a:p>
        </p:txBody>
      </p:sp>
      <p:pic>
        <p:nvPicPr>
          <p:cNvPr id="6" name="Picture 5"/>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a:bodyPr>
          <a:lstStyle/>
          <a:p>
            <a:r>
              <a:rPr lang="en-IN" sz="2400" b="1" dirty="0" smtClean="0">
                <a:solidFill>
                  <a:srgbClr val="FF0000"/>
                </a:solidFill>
              </a:rPr>
              <a:t>                          </a:t>
            </a:r>
            <a:r>
              <a:rPr lang="en-IN" sz="2200" b="1" u="sng" dirty="0" smtClean="0">
                <a:solidFill>
                  <a:srgbClr val="FF0000"/>
                </a:solidFill>
              </a:rPr>
              <a:t>THE RATTRAP</a:t>
            </a:r>
            <a:r>
              <a:rPr lang="en-IN" sz="2200" b="1" dirty="0" smtClean="0">
                <a:solidFill>
                  <a:srgbClr val="FF0000"/>
                </a:solidFill>
              </a:rPr>
              <a:t>                 </a:t>
            </a:r>
            <a:r>
              <a:rPr lang="en-IN" sz="2000" b="1" dirty="0" smtClean="0">
                <a:solidFill>
                  <a:srgbClr val="0070C0"/>
                </a:solidFill>
              </a:rPr>
              <a:t>(Page- 34)</a:t>
            </a:r>
            <a:endParaRPr lang="en-IN" sz="4000" dirty="0"/>
          </a:p>
        </p:txBody>
      </p:sp>
      <p:sp>
        <p:nvSpPr>
          <p:cNvPr id="3" name="Content Placeholder 2"/>
          <p:cNvSpPr>
            <a:spLocks noGrp="1"/>
          </p:cNvSpPr>
          <p:nvPr>
            <p:ph idx="1"/>
          </p:nvPr>
        </p:nvSpPr>
        <p:spPr>
          <a:xfrm>
            <a:off x="500034" y="1000108"/>
            <a:ext cx="8229600" cy="5214974"/>
          </a:xfrm>
        </p:spPr>
        <p:txBody>
          <a:bodyPr>
            <a:normAutofit/>
          </a:bodyPr>
          <a:lstStyle/>
          <a:p>
            <a:pPr>
              <a:lnSpc>
                <a:spcPct val="150000"/>
              </a:lnSpc>
              <a:buFont typeface="Wingdings" pitchFamily="2" charset="2"/>
              <a:buChar char="Ø"/>
            </a:pPr>
            <a:r>
              <a:rPr lang="en-IN" sz="1400" dirty="0" smtClean="0"/>
              <a:t>Next morning, the Crofter &amp; rattrap seller left for their works.</a:t>
            </a:r>
          </a:p>
          <a:p>
            <a:pPr>
              <a:lnSpc>
                <a:spcPct val="150000"/>
              </a:lnSpc>
              <a:buFont typeface="Wingdings" pitchFamily="2" charset="2"/>
              <a:buChar char="Ø"/>
            </a:pPr>
            <a:r>
              <a:rPr lang="en-IN" sz="1400" dirty="0" smtClean="0"/>
              <a:t>Rattrap seller returned and secretly stole away 30 </a:t>
            </a:r>
            <a:r>
              <a:rPr lang="en-IN" sz="1400" dirty="0" err="1" smtClean="0"/>
              <a:t>kronors</a:t>
            </a:r>
            <a:endParaRPr lang="en-IN" sz="1400" b="1" i="1" dirty="0" smtClean="0">
              <a:solidFill>
                <a:srgbClr val="0070C0"/>
              </a:solidFill>
            </a:endParaRPr>
          </a:p>
          <a:p>
            <a:pPr>
              <a:lnSpc>
                <a:spcPct val="150000"/>
              </a:lnSpc>
              <a:buFont typeface="Wingdings" pitchFamily="2" charset="2"/>
              <a:buChar char="Ø"/>
            </a:pPr>
            <a:r>
              <a:rPr lang="en-IN" sz="1400" dirty="0" smtClean="0"/>
              <a:t>The happy thief kept to a jungle-path and lost his </a:t>
            </a:r>
            <a:r>
              <a:rPr lang="en-IN" sz="1400" dirty="0" smtClean="0"/>
              <a:t>way.</a:t>
            </a:r>
            <a:br>
              <a:rPr lang="en-IN" sz="1400" dirty="0" smtClean="0"/>
            </a:br>
            <a:endParaRPr lang="en-IN" sz="1400" dirty="0" smtClean="0"/>
          </a:p>
          <a:p>
            <a:pPr>
              <a:lnSpc>
                <a:spcPct val="150000"/>
              </a:lnSpc>
              <a:buFont typeface="Wingdings" pitchFamily="2" charset="2"/>
              <a:buChar char="Ø"/>
            </a:pPr>
            <a:r>
              <a:rPr lang="en-IN" sz="1400" dirty="0" smtClean="0"/>
              <a:t>He</a:t>
            </a:r>
            <a:r>
              <a:rPr lang="en-IN" sz="1400" dirty="0" smtClean="0"/>
              <a:t> </a:t>
            </a:r>
            <a:r>
              <a:rPr lang="en-IN" sz="1400" dirty="0" smtClean="0"/>
              <a:t>felt as if he had been the victim of his own theory.</a:t>
            </a:r>
            <a:br>
              <a:rPr lang="en-IN" sz="1400" dirty="0" smtClean="0"/>
            </a:br>
            <a:r>
              <a:rPr lang="en-IN" sz="1400" dirty="0" smtClean="0"/>
              <a:t>	“</a:t>
            </a:r>
            <a:r>
              <a:rPr lang="en-US" sz="1400" b="1" i="1" dirty="0" smtClean="0">
                <a:solidFill>
                  <a:srgbClr val="0070C0"/>
                </a:solidFill>
              </a:rPr>
              <a:t>He walked and walked without coming to the end of the wood, and </a:t>
            </a:r>
            <a:r>
              <a:rPr lang="en-US" sz="1400" b="1" i="1" dirty="0" smtClean="0">
                <a:solidFill>
                  <a:srgbClr val="0070C0"/>
                </a:solidFill>
              </a:rPr>
              <a:t/>
            </a:r>
            <a:br>
              <a:rPr lang="en-US" sz="1400" b="1" i="1" dirty="0" smtClean="0">
                <a:solidFill>
                  <a:srgbClr val="0070C0"/>
                </a:solidFill>
              </a:rPr>
            </a:br>
            <a:r>
              <a:rPr lang="en-US" sz="1400" b="1" i="1" dirty="0" smtClean="0">
                <a:solidFill>
                  <a:srgbClr val="0070C0"/>
                </a:solidFill>
              </a:rPr>
              <a:t>                 finally </a:t>
            </a:r>
            <a:r>
              <a:rPr lang="en-US" sz="1400" b="1" i="1" dirty="0" smtClean="0">
                <a:solidFill>
                  <a:srgbClr val="0070C0"/>
                </a:solidFill>
              </a:rPr>
              <a:t>he realized that he </a:t>
            </a:r>
            <a:r>
              <a:rPr lang="en-US" sz="1400" b="1" i="1" dirty="0" smtClean="0">
                <a:solidFill>
                  <a:srgbClr val="0070C0"/>
                </a:solidFill>
              </a:rPr>
              <a:t>had </a:t>
            </a:r>
            <a:r>
              <a:rPr lang="en-US" sz="1400" b="1" i="1" dirty="0" smtClean="0">
                <a:solidFill>
                  <a:srgbClr val="0070C0"/>
                </a:solidFill>
              </a:rPr>
              <a:t>only been walking around in the same part of the forest</a:t>
            </a:r>
            <a:r>
              <a:rPr lang="en-US" sz="1400" b="1" i="1" dirty="0" smtClean="0">
                <a:solidFill>
                  <a:srgbClr val="0070C0"/>
                </a:solidFill>
              </a:rPr>
              <a:t>.</a:t>
            </a:r>
            <a:br>
              <a:rPr lang="en-US" sz="1400" b="1" i="1" dirty="0" smtClean="0">
                <a:solidFill>
                  <a:srgbClr val="0070C0"/>
                </a:solidFill>
              </a:rPr>
            </a:br>
            <a:r>
              <a:rPr lang="en-US" sz="1400" b="1" i="1" dirty="0" smtClean="0">
                <a:solidFill>
                  <a:srgbClr val="0070C0"/>
                </a:solidFill>
              </a:rPr>
              <a:t/>
            </a:r>
            <a:br>
              <a:rPr lang="en-US" sz="1400" b="1" i="1" dirty="0" smtClean="0">
                <a:solidFill>
                  <a:srgbClr val="0070C0"/>
                </a:solidFill>
              </a:rPr>
            </a:br>
            <a:r>
              <a:rPr lang="en-US" sz="1400" b="1" i="1" dirty="0" smtClean="0">
                <a:solidFill>
                  <a:srgbClr val="0070C0"/>
                </a:solidFill>
              </a:rPr>
              <a:t> </a:t>
            </a:r>
            <a:endParaRPr lang="en-IN" sz="1400" b="1" i="1" dirty="0" smtClean="0">
              <a:solidFill>
                <a:srgbClr val="0070C0"/>
              </a:solidFill>
            </a:endParaRPr>
          </a:p>
          <a:p>
            <a:pPr>
              <a:lnSpc>
                <a:spcPct val="150000"/>
              </a:lnSpc>
              <a:buFont typeface="Wingdings" pitchFamily="2" charset="2"/>
              <a:buChar char="Ø"/>
            </a:pPr>
            <a:r>
              <a:rPr lang="en-IN" sz="1400" dirty="0" smtClean="0"/>
              <a:t>Vocabulary Supplements: </a:t>
            </a:r>
            <a:r>
              <a:rPr lang="en-IN" sz="1400" dirty="0" smtClean="0"/>
              <a:t/>
            </a:r>
            <a:br>
              <a:rPr lang="en-IN" sz="1400" dirty="0" smtClean="0"/>
            </a:br>
            <a:r>
              <a:rPr lang="en-IN" sz="1400" b="1" dirty="0" smtClean="0"/>
              <a:t>peddler- </a:t>
            </a:r>
            <a:r>
              <a:rPr lang="en-IN" sz="1400" b="1" dirty="0" smtClean="0"/>
              <a:t>person selling</a:t>
            </a:r>
            <a:br>
              <a:rPr lang="en-IN" sz="1400" b="1" dirty="0" smtClean="0"/>
            </a:br>
            <a:r>
              <a:rPr lang="en-IN" sz="1400" b="1" dirty="0" smtClean="0"/>
              <a:t> good by going from place to place; stuck ion - thrust in;</a:t>
            </a:r>
            <a:br>
              <a:rPr lang="en-IN" sz="1400" b="1" dirty="0" smtClean="0"/>
            </a:br>
            <a:r>
              <a:rPr lang="en-IN" sz="1400" b="1" dirty="0" smtClean="0"/>
              <a:t> impenetrable- unbreakable ; close in upon- obstructed;</a:t>
            </a:r>
            <a:endParaRPr lang="en-IN" sz="1400" b="1" dirty="0"/>
          </a:p>
        </p:txBody>
      </p:sp>
      <p:pic>
        <p:nvPicPr>
          <p:cNvPr id="4" name="Picture 3" descr="Book-6.jpg"/>
          <p:cNvPicPr>
            <a:picLocks noChangeAspect="1"/>
          </p:cNvPicPr>
          <p:nvPr/>
        </p:nvPicPr>
        <p:blipFill>
          <a:blip r:embed="rId2"/>
          <a:stretch>
            <a:fillRect/>
          </a:stretch>
        </p:blipFill>
        <p:spPr>
          <a:xfrm>
            <a:off x="6715140" y="3786190"/>
            <a:ext cx="1714512" cy="2397551"/>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686800" cy="511156"/>
          </a:xfrm>
        </p:spPr>
        <p:txBody>
          <a:bodyPr>
            <a:normAutofit fontScale="90000"/>
          </a:bodyPr>
          <a:lstStyle/>
          <a:p>
            <a:r>
              <a:rPr lang="en-IN" sz="4000" b="1" dirty="0" smtClean="0">
                <a:solidFill>
                  <a:srgbClr val="FF0000"/>
                </a:solidFill>
              </a:rPr>
              <a:t>                       </a:t>
            </a:r>
            <a:r>
              <a:rPr lang="en-IN" sz="2400" b="1" dirty="0" smtClean="0">
                <a:solidFill>
                  <a:srgbClr val="FF0000"/>
                </a:solidFill>
              </a:rPr>
              <a:t>THE RATTRAP      </a:t>
            </a:r>
            <a:r>
              <a:rPr lang="en-IN" sz="2400" b="1" dirty="0" smtClean="0">
                <a:solidFill>
                  <a:srgbClr val="FF0000"/>
                </a:solidFill>
              </a:rPr>
              <a:t>  </a:t>
            </a:r>
            <a:r>
              <a:rPr lang="en-IN" sz="2000" b="1" dirty="0" smtClean="0">
                <a:solidFill>
                  <a:srgbClr val="0070C0"/>
                </a:solidFill>
              </a:rPr>
              <a:t>(Page- 35) </a:t>
            </a:r>
            <a:endParaRPr lang="en-IN" sz="4000" dirty="0"/>
          </a:p>
        </p:txBody>
      </p:sp>
      <p:sp>
        <p:nvSpPr>
          <p:cNvPr id="3" name="Content Placeholder 2"/>
          <p:cNvSpPr>
            <a:spLocks noGrp="1"/>
          </p:cNvSpPr>
          <p:nvPr>
            <p:ph idx="1"/>
          </p:nvPr>
        </p:nvSpPr>
        <p:spPr>
          <a:xfrm>
            <a:off x="457200" y="1000108"/>
            <a:ext cx="8229600" cy="5126055"/>
          </a:xfrm>
        </p:spPr>
        <p:txBody>
          <a:bodyPr>
            <a:normAutofit/>
          </a:bodyPr>
          <a:lstStyle/>
          <a:p>
            <a:pPr>
              <a:lnSpc>
                <a:spcPct val="150000"/>
              </a:lnSpc>
              <a:buFont typeface="Wingdings" pitchFamily="2" charset="2"/>
              <a:buChar char="v"/>
            </a:pPr>
            <a:r>
              <a:rPr lang="en-IN" sz="1400" b="1" dirty="0" smtClean="0"/>
              <a:t>Winter evening of December was unbearable in the forest.</a:t>
            </a:r>
            <a:r>
              <a:rPr lang="en-IN" sz="1400" dirty="0" smtClean="0"/>
              <a:t/>
            </a:r>
            <a:br>
              <a:rPr lang="en-IN" sz="1400" dirty="0" smtClean="0"/>
            </a:br>
            <a:r>
              <a:rPr lang="en-IN" sz="1400" dirty="0" smtClean="0"/>
              <a:t> 	“</a:t>
            </a:r>
            <a:r>
              <a:rPr lang="en-US" sz="1400" b="1" i="1" dirty="0" smtClean="0">
                <a:solidFill>
                  <a:srgbClr val="7030A0"/>
                </a:solidFill>
              </a:rPr>
              <a:t>It was late in December. Darkness was already descending over the forest. This increased the   </a:t>
            </a:r>
            <a:br>
              <a:rPr lang="en-US" sz="1400" b="1" i="1" dirty="0" smtClean="0">
                <a:solidFill>
                  <a:srgbClr val="7030A0"/>
                </a:solidFill>
              </a:rPr>
            </a:br>
            <a:r>
              <a:rPr lang="en-US" sz="1400" b="1" i="1" dirty="0" smtClean="0">
                <a:solidFill>
                  <a:srgbClr val="7030A0"/>
                </a:solidFill>
              </a:rPr>
              <a:t>              danger, and increased also his gloom and despair. Finally he saw no way out, and he sank down   </a:t>
            </a:r>
            <a:br>
              <a:rPr lang="en-US" sz="1400" b="1" i="1" dirty="0" smtClean="0">
                <a:solidFill>
                  <a:srgbClr val="7030A0"/>
                </a:solidFill>
              </a:rPr>
            </a:br>
            <a:r>
              <a:rPr lang="en-US" sz="1400" b="1" i="1" dirty="0" smtClean="0">
                <a:solidFill>
                  <a:srgbClr val="7030A0"/>
                </a:solidFill>
              </a:rPr>
              <a:t>              on the ground, tired to death, thinking that his last moment had come. “</a:t>
            </a:r>
          </a:p>
          <a:p>
            <a:pPr>
              <a:lnSpc>
                <a:spcPct val="150000"/>
              </a:lnSpc>
              <a:buFont typeface="Wingdings" pitchFamily="2" charset="2"/>
              <a:buChar char="v"/>
            </a:pPr>
            <a:r>
              <a:rPr lang="en-US" sz="1400" b="1" dirty="0" smtClean="0"/>
              <a:t>Hearing hammer sound, he proceeded and found </a:t>
            </a:r>
            <a:r>
              <a:rPr lang="en-US" sz="1400" b="1" dirty="0" err="1" smtClean="0"/>
              <a:t>Ramsjo</a:t>
            </a:r>
            <a:r>
              <a:rPr lang="en-US" sz="1400" b="1" dirty="0" smtClean="0"/>
              <a:t> Iron Mill.</a:t>
            </a:r>
            <a:r>
              <a:rPr lang="en-US" sz="1400" dirty="0" smtClean="0"/>
              <a:t/>
            </a:r>
            <a:br>
              <a:rPr lang="en-US" sz="1400" dirty="0" smtClean="0"/>
            </a:br>
            <a:endParaRPr lang="en-US" sz="1400" b="1" i="1" dirty="0" smtClean="0">
              <a:solidFill>
                <a:srgbClr val="7030A0"/>
              </a:solidFill>
            </a:endParaRPr>
          </a:p>
          <a:p>
            <a:pPr>
              <a:lnSpc>
                <a:spcPct val="150000"/>
              </a:lnSpc>
              <a:buFont typeface="Wingdings" pitchFamily="2" charset="2"/>
              <a:buChar char="v"/>
            </a:pPr>
            <a:r>
              <a:rPr lang="en-US" sz="1400" b="1" dirty="0" smtClean="0"/>
              <a:t> The Peddler wanted rest there for the night where the Blacksmith was busy in work with his assistants. </a:t>
            </a:r>
            <a:r>
              <a:rPr lang="en-US" sz="1400" b="1" dirty="0" smtClean="0"/>
              <a:t/>
            </a:r>
            <a:br>
              <a:rPr lang="en-US" sz="1400" b="1" dirty="0" smtClean="0"/>
            </a:br>
            <a:endParaRPr lang="en-US" sz="1400" b="1" dirty="0" smtClean="0"/>
          </a:p>
          <a:p>
            <a:pPr>
              <a:lnSpc>
                <a:spcPct val="150000"/>
              </a:lnSpc>
              <a:buFont typeface="Wingdings" pitchFamily="2" charset="2"/>
              <a:buChar char="v"/>
            </a:pPr>
            <a:r>
              <a:rPr lang="en-US" sz="1400" b="1" dirty="0" smtClean="0"/>
              <a:t>Vocabulary Supplements </a:t>
            </a:r>
            <a:r>
              <a:rPr lang="en-US" sz="1400" dirty="0" smtClean="0"/>
              <a:t>: </a:t>
            </a:r>
            <a:r>
              <a:rPr lang="en-US" sz="1400" dirty="0" smtClean="0"/>
              <a:t/>
            </a:r>
            <a:br>
              <a:rPr lang="en-US" sz="1400" dirty="0" smtClean="0"/>
            </a:br>
            <a:r>
              <a:rPr lang="en-US" sz="1400" dirty="0" smtClean="0"/>
              <a:t>smelter- </a:t>
            </a:r>
            <a:r>
              <a:rPr lang="en-US" sz="1400" dirty="0" smtClean="0"/>
              <a:t>machinery </a:t>
            </a:r>
            <a:br>
              <a:rPr lang="en-US" sz="1400" dirty="0" smtClean="0"/>
            </a:br>
            <a:r>
              <a:rPr lang="en-US" sz="1400" dirty="0" smtClean="0"/>
              <a:t>for base metal from iron ore; forge- metal heating</a:t>
            </a:r>
            <a:br>
              <a:rPr lang="en-US" sz="1400" dirty="0" smtClean="0"/>
            </a:br>
            <a:r>
              <a:rPr lang="en-US" sz="1400" dirty="0" smtClean="0"/>
              <a:t> machine; barge- long flat-bottomed boat;  scows- </a:t>
            </a:r>
            <a:br>
              <a:rPr lang="en-US" sz="1400" dirty="0" smtClean="0"/>
            </a:br>
            <a:r>
              <a:rPr lang="en-US" sz="1400" dirty="0" smtClean="0"/>
              <a:t>small flat-bottomed boats; pig iron- crude iron </a:t>
            </a:r>
            <a:br>
              <a:rPr lang="en-US" sz="1400" dirty="0" smtClean="0"/>
            </a:br>
            <a:r>
              <a:rPr lang="en-US" sz="1400" dirty="0" smtClean="0"/>
              <a:t>from smelter; maw- mouth/ opening</a:t>
            </a:r>
          </a:p>
          <a:p>
            <a:endParaRPr lang="en-IN" sz="3600" b="1" i="1" dirty="0" smtClean="0">
              <a:solidFill>
                <a:srgbClr val="7030A0"/>
              </a:solidFill>
            </a:endParaRPr>
          </a:p>
          <a:p>
            <a:pPr>
              <a:buFont typeface="Wingdings" pitchFamily="2" charset="2"/>
              <a:buChar char="v"/>
            </a:pPr>
            <a:endParaRPr lang="en-IN" sz="3600" dirty="0"/>
          </a:p>
        </p:txBody>
      </p:sp>
      <p:pic>
        <p:nvPicPr>
          <p:cNvPr id="4" name="Picture 3" descr="Book-8.jpg"/>
          <p:cNvPicPr>
            <a:picLocks noChangeAspect="1"/>
          </p:cNvPicPr>
          <p:nvPr/>
        </p:nvPicPr>
        <p:blipFill>
          <a:blip r:embed="rId2"/>
          <a:stretch>
            <a:fillRect/>
          </a:stretch>
        </p:blipFill>
        <p:spPr>
          <a:xfrm>
            <a:off x="6929454" y="3714752"/>
            <a:ext cx="1643074" cy="1973135"/>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628</TotalTime>
  <Words>658</Words>
  <Application>Microsoft Office PowerPoint</Application>
  <PresentationFormat>On-screen Show (4:3)</PresentationFormat>
  <Paragraphs>125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SUBJECT   :   ENGLISH</vt:lpstr>
      <vt:lpstr>Teaching-Learning Output</vt:lpstr>
      <vt:lpstr> Introduction to the Writer Selma Lagerlof </vt:lpstr>
      <vt:lpstr>THEME of the lesson</vt:lpstr>
      <vt:lpstr>CHARACTERS involved</vt:lpstr>
      <vt:lpstr>CONTENTS of                                  THE RATTRAP               (Page- 32)</vt:lpstr>
      <vt:lpstr>                  THE RATTRAP                 (Page- 33)</vt:lpstr>
      <vt:lpstr>                          THE RATTRAP                 (Page- 34)</vt:lpstr>
      <vt:lpstr>                       THE RATTRAP        (Page- 35) </vt:lpstr>
      <vt:lpstr>   THE RATTRAP              (Page- 36)</vt:lpstr>
      <vt:lpstr>    THE RATTRAP                (Page- 37)</vt:lpstr>
      <vt:lpstr>   THE RATTRAP                (Page- 38)</vt:lpstr>
      <vt:lpstr>   THE RATTRAP           (Page- 39)</vt:lpstr>
      <vt:lpstr>THE RATTRAP        (Page- 40)</vt:lpstr>
      <vt:lpstr> THE RATTRAP                (Page- 41)</vt:lpstr>
      <vt:lpstr> THE RATTRAP               (Page- 42)</vt:lpstr>
      <vt:lpstr>Here is the Letter of the Rattrap Seller</vt:lpstr>
      <vt:lpstr>A Test of your Comprehension</vt:lpstr>
      <vt:lpstr>May I ask you to ...</vt:lpstr>
      <vt:lpstr>Now, it’s your time  to refresh up the lesson...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524</cp:revision>
  <dcterms:created xsi:type="dcterms:W3CDTF">2020-06-27T12:19:01Z</dcterms:created>
  <dcterms:modified xsi:type="dcterms:W3CDTF">2021-10-19T09:19:34Z</dcterms:modified>
</cp:coreProperties>
</file>