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8" r:id="rId2"/>
    <p:sldId id="258" r:id="rId3"/>
    <p:sldId id="273" r:id="rId4"/>
    <p:sldId id="261" r:id="rId5"/>
    <p:sldId id="262" r:id="rId6"/>
    <p:sldId id="259" r:id="rId7"/>
    <p:sldId id="263" r:id="rId8"/>
    <p:sldId id="264" r:id="rId9"/>
    <p:sldId id="277" r:id="rId10"/>
    <p:sldId id="266" r:id="rId11"/>
    <p:sldId id="271" r:id="rId12"/>
    <p:sldId id="27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855" autoAdjust="0"/>
    <p:restoredTop sz="94660"/>
  </p:normalViewPr>
  <p:slideViewPr>
    <p:cSldViewPr>
      <p:cViewPr varScale="1">
        <p:scale>
          <a:sx n="64" d="100"/>
          <a:sy n="64" d="100"/>
        </p:scale>
        <p:origin x="-145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13E74C-C86E-4097-B904-47D57132DCB1}" type="datetimeFigureOut">
              <a:rPr lang="en-US" smtClean="0"/>
              <a:pPr/>
              <a:t>7/25/2020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353954-AE02-4000-B078-8E83B0B4FFA8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Google Shape;73;p4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 cap="flat">
            <a:headEnd/>
            <a:tailEnd/>
          </a:ln>
        </p:spPr>
      </p:sp>
      <p:sp>
        <p:nvSpPr>
          <p:cNvPr id="11267" name="Google Shape;74;p4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sz="11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91305-E55E-494C-8994-7C79C4DAE90E}" type="datetimeFigureOut">
              <a:rPr lang="en-US" smtClean="0"/>
              <a:pPr/>
              <a:t>7/25/2020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C61D9-7478-451C-A8B9-30C4491B823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91305-E55E-494C-8994-7C79C4DAE90E}" type="datetimeFigureOut">
              <a:rPr lang="en-US" smtClean="0"/>
              <a:pPr/>
              <a:t>7/25/2020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C61D9-7478-451C-A8B9-30C4491B823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91305-E55E-494C-8994-7C79C4DAE90E}" type="datetimeFigureOut">
              <a:rPr lang="en-US" smtClean="0"/>
              <a:pPr/>
              <a:t>7/25/2020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C61D9-7478-451C-A8B9-30C4491B823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91305-E55E-494C-8994-7C79C4DAE90E}" type="datetimeFigureOut">
              <a:rPr lang="en-US" smtClean="0"/>
              <a:pPr/>
              <a:t>7/25/2020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C61D9-7478-451C-A8B9-30C4491B823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91305-E55E-494C-8994-7C79C4DAE90E}" type="datetimeFigureOut">
              <a:rPr lang="en-US" smtClean="0"/>
              <a:pPr/>
              <a:t>7/25/2020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C61D9-7478-451C-A8B9-30C4491B823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91305-E55E-494C-8994-7C79C4DAE90E}" type="datetimeFigureOut">
              <a:rPr lang="en-US" smtClean="0"/>
              <a:pPr/>
              <a:t>7/25/2020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C61D9-7478-451C-A8B9-30C4491B823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91305-E55E-494C-8994-7C79C4DAE90E}" type="datetimeFigureOut">
              <a:rPr lang="en-US" smtClean="0"/>
              <a:pPr/>
              <a:t>7/25/2020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C61D9-7478-451C-A8B9-30C4491B823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91305-E55E-494C-8994-7C79C4DAE90E}" type="datetimeFigureOut">
              <a:rPr lang="en-US" smtClean="0"/>
              <a:pPr/>
              <a:t>7/25/2020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C61D9-7478-451C-A8B9-30C4491B823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91305-E55E-494C-8994-7C79C4DAE90E}" type="datetimeFigureOut">
              <a:rPr lang="en-US" smtClean="0"/>
              <a:pPr/>
              <a:t>7/25/2020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C61D9-7478-451C-A8B9-30C4491B823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91305-E55E-494C-8994-7C79C4DAE90E}" type="datetimeFigureOut">
              <a:rPr lang="en-US" smtClean="0"/>
              <a:pPr/>
              <a:t>7/25/2020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C61D9-7478-451C-A8B9-30C4491B823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91305-E55E-494C-8994-7C79C4DAE90E}" type="datetimeFigureOut">
              <a:rPr lang="en-US" smtClean="0"/>
              <a:pPr/>
              <a:t>7/25/2020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C61D9-7478-451C-A8B9-30C4491B823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291305-E55E-494C-8994-7C79C4DAE90E}" type="datetimeFigureOut">
              <a:rPr lang="en-US" smtClean="0"/>
              <a:pPr/>
              <a:t>7/25/2020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C61D9-7478-451C-A8B9-30C4491B823C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0166" y="1571612"/>
            <a:ext cx="6786610" cy="3214710"/>
          </a:xfrm>
        </p:spPr>
        <p:txBody>
          <a:bodyPr>
            <a:normAutofit/>
          </a:bodyPr>
          <a:lstStyle/>
          <a:p>
            <a:pPr algn="l"/>
            <a:r>
              <a:rPr lang="en-IN" sz="3000" b="1" dirty="0" smtClean="0">
                <a:solidFill>
                  <a:srgbClr val="FF0000"/>
                </a:solidFill>
              </a:rPr>
              <a:t>SUBJECT 		: ENGLISH</a:t>
            </a:r>
            <a:br>
              <a:rPr lang="en-IN" sz="3000" b="1" dirty="0" smtClean="0">
                <a:solidFill>
                  <a:srgbClr val="FF0000"/>
                </a:solidFill>
              </a:rPr>
            </a:br>
            <a:r>
              <a:rPr lang="en-IN" sz="3000" b="1" dirty="0" smtClean="0">
                <a:solidFill>
                  <a:srgbClr val="FF0000"/>
                </a:solidFill>
              </a:rPr>
              <a:t/>
            </a:r>
            <a:br>
              <a:rPr lang="en-IN" sz="3000" b="1" dirty="0" smtClean="0">
                <a:solidFill>
                  <a:srgbClr val="FF0000"/>
                </a:solidFill>
              </a:rPr>
            </a:br>
            <a:r>
              <a:rPr lang="en-IN" sz="3000" b="1" dirty="0" smtClean="0">
                <a:solidFill>
                  <a:srgbClr val="FF0000"/>
                </a:solidFill>
              </a:rPr>
              <a:t/>
            </a:r>
            <a:br>
              <a:rPr lang="en-IN" sz="3000" b="1" dirty="0" smtClean="0">
                <a:solidFill>
                  <a:srgbClr val="FF0000"/>
                </a:solidFill>
              </a:rPr>
            </a:br>
            <a:r>
              <a:rPr lang="en-IN" sz="2500" b="1" dirty="0" smtClean="0"/>
              <a:t>CHAPTER NO 		 : 1 (HORNBILL)</a:t>
            </a:r>
            <a:br>
              <a:rPr lang="en-IN" sz="2500" b="1" dirty="0" smtClean="0"/>
            </a:br>
            <a:r>
              <a:rPr lang="en-IN" sz="2500" b="1" dirty="0" smtClean="0"/>
              <a:t>CHAPTER NAME	 : THE PORTRAIT OF A LADY</a:t>
            </a:r>
            <a:endParaRPr lang="en-IN" sz="2500" b="1" dirty="0"/>
          </a:p>
        </p:txBody>
      </p:sp>
      <p:pic>
        <p:nvPicPr>
          <p:cNvPr id="4" name="Google Shape;54;p13"/>
          <p:cNvPicPr preferRelativeResize="0"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5628727"/>
            <a:ext cx="9144000" cy="12292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Google Shape;55;p13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04163" y="115888"/>
            <a:ext cx="1171575" cy="1169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464" y="571480"/>
            <a:ext cx="5143536" cy="1143000"/>
          </a:xfrm>
        </p:spPr>
        <p:txBody>
          <a:bodyPr>
            <a:normAutofit/>
          </a:bodyPr>
          <a:lstStyle/>
          <a:p>
            <a:r>
              <a:rPr lang="en-IN" sz="2200" b="1" u="sng" dirty="0" smtClean="0">
                <a:solidFill>
                  <a:srgbClr val="FF0000"/>
                </a:solidFill>
              </a:rPr>
              <a:t>May I  check up </a:t>
            </a:r>
            <a:br>
              <a:rPr lang="en-IN" sz="2200" b="1" u="sng" dirty="0" smtClean="0">
                <a:solidFill>
                  <a:srgbClr val="FF0000"/>
                </a:solidFill>
              </a:rPr>
            </a:br>
            <a:r>
              <a:rPr lang="en-IN" sz="2200" b="1" u="sng" dirty="0" smtClean="0">
                <a:solidFill>
                  <a:srgbClr val="FF0000"/>
                </a:solidFill>
              </a:rPr>
              <a:t>your Comprehension</a:t>
            </a:r>
            <a:r>
              <a:rPr lang="en-IN" sz="2200" b="1" dirty="0" smtClean="0">
                <a:solidFill>
                  <a:srgbClr val="FF0000"/>
                </a:solidFill>
              </a:rPr>
              <a:t>?</a:t>
            </a:r>
            <a:endParaRPr lang="en-IN" sz="2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928802"/>
            <a:ext cx="8229600" cy="397194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IN" sz="2400" b="1" u="sng" dirty="0" smtClean="0"/>
              <a:t/>
            </a:r>
            <a:br>
              <a:rPr lang="en-IN" sz="2400" b="1" u="sng" dirty="0" smtClean="0"/>
            </a:br>
            <a:r>
              <a:rPr lang="en-IN" sz="2800" b="1" u="sng" dirty="0" smtClean="0"/>
              <a:t>A few simple questions for you to answer- </a:t>
            </a:r>
            <a:br>
              <a:rPr lang="en-IN" sz="2800" b="1" u="sng" dirty="0" smtClean="0"/>
            </a:br>
            <a:endParaRPr lang="en-IN" sz="2400" b="1" u="sng" dirty="0" smtClean="0"/>
          </a:p>
          <a:p>
            <a:pPr lvl="0">
              <a:buNone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		</a:t>
            </a:r>
            <a:endParaRPr lang="en-IN" dirty="0"/>
          </a:p>
        </p:txBody>
      </p:sp>
      <p:pic>
        <p:nvPicPr>
          <p:cNvPr id="4" name="Picture 3" descr="questio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14554"/>
            <a:ext cx="9144000" cy="3778162"/>
          </a:xfrm>
          <a:prstGeom prst="rect">
            <a:avLst/>
          </a:prstGeom>
        </p:spPr>
      </p:pic>
      <p:pic>
        <p:nvPicPr>
          <p:cNvPr id="6" name="Picture 5" descr="KS- BOOK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108562"/>
            <a:ext cx="3429004" cy="2034554"/>
          </a:xfrm>
          <a:prstGeom prst="rect">
            <a:avLst/>
          </a:prstGeom>
        </p:spPr>
      </p:pic>
      <p:pic>
        <p:nvPicPr>
          <p:cNvPr id="7" name="Google Shape;62;p14"/>
          <p:cNvPicPr preferRelativeResize="0"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10550" y="5932511"/>
            <a:ext cx="925513" cy="92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200" b="1" u="sng" dirty="0" smtClean="0">
                <a:solidFill>
                  <a:srgbClr val="FF0000"/>
                </a:solidFill>
              </a:rPr>
              <a:t>An Advice</a:t>
            </a:r>
            <a:endParaRPr lang="en-IN" sz="2200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538" y="1428736"/>
            <a:ext cx="7072362" cy="4697427"/>
          </a:xfrm>
        </p:spPr>
        <p:txBody>
          <a:bodyPr>
            <a:normAutofit/>
          </a:bodyPr>
          <a:lstStyle/>
          <a:p>
            <a:pPr>
              <a:buNone/>
            </a:pPr>
            <a:endParaRPr lang="en-IN" dirty="0" smtClean="0"/>
          </a:p>
        </p:txBody>
      </p:sp>
      <p:sp>
        <p:nvSpPr>
          <p:cNvPr id="9" name="Vertical Scroll 8"/>
          <p:cNvSpPr/>
          <p:nvPr/>
        </p:nvSpPr>
        <p:spPr>
          <a:xfrm>
            <a:off x="642910" y="1428736"/>
            <a:ext cx="8001056" cy="4214842"/>
          </a:xfrm>
          <a:prstGeom prst="verticalScroll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Ø"/>
            </a:pPr>
            <a:r>
              <a:rPr lang="en-IN" sz="2200" dirty="0" smtClean="0"/>
              <a:t> Please read the lesson thoroughly at home.</a:t>
            </a:r>
            <a:br>
              <a:rPr lang="en-IN" sz="2200" dirty="0" smtClean="0"/>
            </a:br>
            <a:endParaRPr lang="en-IN" sz="2200" dirty="0" smtClean="0"/>
          </a:p>
          <a:p>
            <a:pPr>
              <a:buFont typeface="Wingdings" pitchFamily="2" charset="2"/>
              <a:buChar char="Ø"/>
            </a:pPr>
            <a:r>
              <a:rPr lang="en-IN" sz="2200" dirty="0" smtClean="0"/>
              <a:t> Doubts , if any, should be asked for    </a:t>
            </a:r>
            <a:br>
              <a:rPr lang="en-IN" sz="2200" dirty="0" smtClean="0"/>
            </a:br>
            <a:r>
              <a:rPr lang="en-IN" sz="2200" dirty="0" smtClean="0"/>
              <a:t>     clearance in the next period.</a:t>
            </a:r>
            <a:br>
              <a:rPr lang="en-IN" sz="2200" dirty="0" smtClean="0"/>
            </a:br>
            <a:endParaRPr lang="en-IN" sz="2200" dirty="0" smtClean="0"/>
          </a:p>
          <a:p>
            <a:pPr>
              <a:buFont typeface="Wingdings" pitchFamily="2" charset="2"/>
              <a:buChar char="Ø"/>
            </a:pPr>
            <a:r>
              <a:rPr lang="en-IN" sz="2200" dirty="0" smtClean="0"/>
              <a:t>Attempt answering the questions.</a:t>
            </a:r>
          </a:p>
        </p:txBody>
      </p:sp>
      <p:pic>
        <p:nvPicPr>
          <p:cNvPr id="5" name="Google Shape;62;p14"/>
          <p:cNvPicPr preferRelativeResize="0"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10550" y="5932511"/>
            <a:ext cx="925513" cy="92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Google Shape;76;p16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10551" y="5562601"/>
            <a:ext cx="925513" cy="1234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" name="Google Shape;77;p16"/>
          <p:cNvSpPr txBox="1"/>
          <p:nvPr/>
        </p:nvSpPr>
        <p:spPr>
          <a:xfrm>
            <a:off x="620713" y="990600"/>
            <a:ext cx="7802562" cy="47498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ctr"/>
          <a:lstStyle/>
          <a:p>
            <a:pPr marL="457200"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/>
            </a:pPr>
            <a:r>
              <a:rPr lang="en" sz="4000" b="1" kern="0"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kern="0">
              <a:latin typeface="Arial"/>
              <a:ea typeface="Arial"/>
              <a:cs typeface="Arial"/>
              <a:sym typeface="Arial"/>
            </a:endParaRPr>
          </a:p>
          <a:p>
            <a:pPr marL="457200"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/>
            </a:pPr>
            <a:r>
              <a:rPr lang="en" sz="4000" b="1" ker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kern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pPr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642918"/>
            <a:ext cx="6715172" cy="1285884"/>
          </a:xfrm>
        </p:spPr>
        <p:txBody>
          <a:bodyPr>
            <a:normAutofit/>
          </a:bodyPr>
          <a:lstStyle/>
          <a:p>
            <a:r>
              <a:rPr lang="en-IN" sz="2200" b="1" u="sng" dirty="0" smtClean="0">
                <a:solidFill>
                  <a:srgbClr val="FF0000"/>
                </a:solidFill>
              </a:rPr>
              <a:t>A few facts about the Writer</a:t>
            </a:r>
            <a:r>
              <a:rPr lang="en-IN" sz="2200" b="1" dirty="0" smtClean="0">
                <a:solidFill>
                  <a:srgbClr val="FF0000"/>
                </a:solidFill>
              </a:rPr>
              <a:t/>
            </a:r>
            <a:br>
              <a:rPr lang="en-IN" sz="2200" b="1" dirty="0" smtClean="0">
                <a:solidFill>
                  <a:srgbClr val="FF0000"/>
                </a:solidFill>
              </a:rPr>
            </a:br>
            <a:r>
              <a:rPr lang="en-IN" sz="2200" b="1" dirty="0" smtClean="0">
                <a:solidFill>
                  <a:srgbClr val="FF0000"/>
                </a:solidFill>
              </a:rPr>
              <a:t>KHUSHWANT SINGH</a:t>
            </a:r>
            <a:endParaRPr lang="en-IN" sz="2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2214554"/>
            <a:ext cx="8229600" cy="4286280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IN" sz="1500" b="1" dirty="0" smtClean="0"/>
              <a:t>Born : </a:t>
            </a:r>
            <a:r>
              <a:rPr lang="en-IN" sz="1500" dirty="0" smtClean="0"/>
              <a:t>2 February 1915 at  </a:t>
            </a:r>
            <a:r>
              <a:rPr lang="en-IN" sz="1500" dirty="0" err="1" smtClean="0"/>
              <a:t>Hadali</a:t>
            </a:r>
            <a:r>
              <a:rPr lang="en-IN" sz="1500" dirty="0" smtClean="0"/>
              <a:t>, Pakistan</a:t>
            </a:r>
          </a:p>
          <a:p>
            <a:pPr>
              <a:lnSpc>
                <a:spcPct val="200000"/>
              </a:lnSpc>
            </a:pPr>
            <a:r>
              <a:rPr lang="en-IN" sz="1500" b="1" dirty="0" smtClean="0"/>
              <a:t>Died : </a:t>
            </a:r>
            <a:r>
              <a:rPr lang="en-IN" sz="1500" dirty="0" smtClean="0"/>
              <a:t>20 March 2014 at  </a:t>
            </a:r>
            <a:r>
              <a:rPr lang="en-IN" sz="1500" dirty="0" err="1" smtClean="0"/>
              <a:t>Sujan</a:t>
            </a:r>
            <a:r>
              <a:rPr lang="en-IN" sz="1500" dirty="0" smtClean="0"/>
              <a:t> Singh Park, Delhi</a:t>
            </a:r>
          </a:p>
          <a:p>
            <a:pPr>
              <a:lnSpc>
                <a:spcPct val="200000"/>
              </a:lnSpc>
            </a:pPr>
            <a:r>
              <a:rPr lang="en-IN" sz="1500" b="1" dirty="0" smtClean="0"/>
              <a:t>Spouse : </a:t>
            </a:r>
            <a:r>
              <a:rPr lang="en-IN" sz="1500" dirty="0" err="1" smtClean="0"/>
              <a:t>Kawal</a:t>
            </a:r>
            <a:r>
              <a:rPr lang="en-IN" sz="1500" dirty="0" smtClean="0"/>
              <a:t> </a:t>
            </a:r>
            <a:r>
              <a:rPr lang="en-IN" sz="1500" dirty="0" err="1" smtClean="0"/>
              <a:t>Malik</a:t>
            </a:r>
            <a:r>
              <a:rPr lang="en-IN" sz="1500" dirty="0" smtClean="0"/>
              <a:t> (1939–2001)</a:t>
            </a:r>
          </a:p>
          <a:p>
            <a:pPr>
              <a:lnSpc>
                <a:spcPct val="200000"/>
              </a:lnSpc>
            </a:pPr>
            <a:r>
              <a:rPr lang="en-IN" sz="1500" b="1" dirty="0" smtClean="0"/>
              <a:t>Education : </a:t>
            </a:r>
            <a:r>
              <a:rPr lang="en-IN" sz="1500" dirty="0" smtClean="0"/>
              <a:t>GCU, </a:t>
            </a:r>
            <a:r>
              <a:rPr lang="en-IN" sz="1500" dirty="0" err="1" smtClean="0"/>
              <a:t>Panjab</a:t>
            </a:r>
            <a:r>
              <a:rPr lang="en-IN" sz="1500" dirty="0" smtClean="0"/>
              <a:t> University, King’s College London, The Dickson </a:t>
            </a:r>
            <a:r>
              <a:rPr lang="en-IN" sz="1500" dirty="0" err="1" smtClean="0"/>
              <a:t>Poon</a:t>
            </a:r>
            <a:r>
              <a:rPr lang="en-IN" sz="1500" dirty="0" smtClean="0"/>
              <a:t> School of Law, St Stephen’s College</a:t>
            </a:r>
          </a:p>
          <a:p>
            <a:pPr>
              <a:lnSpc>
                <a:spcPct val="200000"/>
              </a:lnSpc>
            </a:pPr>
            <a:r>
              <a:rPr lang="en-IN" sz="1500" b="1" dirty="0" smtClean="0"/>
              <a:t>Awards : </a:t>
            </a:r>
            <a:r>
              <a:rPr lang="en-IN" sz="1500" dirty="0" err="1" smtClean="0"/>
              <a:t>Padma</a:t>
            </a:r>
            <a:r>
              <a:rPr lang="en-IN" sz="1500" dirty="0" smtClean="0"/>
              <a:t> </a:t>
            </a:r>
            <a:r>
              <a:rPr lang="en-IN" sz="1500" dirty="0" err="1" smtClean="0"/>
              <a:t>Bhushan</a:t>
            </a:r>
            <a:r>
              <a:rPr lang="en-IN" sz="1500" dirty="0" smtClean="0"/>
              <a:t>, </a:t>
            </a:r>
            <a:r>
              <a:rPr lang="en-IN" sz="1500" dirty="0" err="1" smtClean="0"/>
              <a:t>Padma</a:t>
            </a:r>
            <a:r>
              <a:rPr lang="en-IN" sz="1500" dirty="0" smtClean="0"/>
              <a:t> </a:t>
            </a:r>
            <a:r>
              <a:rPr lang="en-IN" sz="1500" dirty="0" err="1" smtClean="0"/>
              <a:t>Vibhushan</a:t>
            </a:r>
            <a:r>
              <a:rPr lang="en-IN" sz="1500" dirty="0" smtClean="0"/>
              <a:t>, Punjab Rattan Award</a:t>
            </a:r>
          </a:p>
          <a:p>
            <a:pPr>
              <a:buNone/>
            </a:pPr>
            <a:endParaRPr lang="en-IN" dirty="0"/>
          </a:p>
        </p:txBody>
      </p:sp>
      <p:pic>
        <p:nvPicPr>
          <p:cNvPr id="6" name="Picture 5" descr="KS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3702" y="254002"/>
            <a:ext cx="2500298" cy="1909950"/>
          </a:xfrm>
          <a:prstGeom prst="rect">
            <a:avLst/>
          </a:prstGeom>
        </p:spPr>
      </p:pic>
      <p:pic>
        <p:nvPicPr>
          <p:cNvPr id="5" name="Google Shape;62;p14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10550" y="5932511"/>
            <a:ext cx="925513" cy="92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u="sng" dirty="0" smtClean="0">
                <a:solidFill>
                  <a:srgbClr val="C00000"/>
                </a:solidFill>
              </a:rPr>
              <a:t>Theme of the Lesson: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IN" dirty="0"/>
          </a:p>
        </p:txBody>
      </p:sp>
      <p:sp>
        <p:nvSpPr>
          <p:cNvPr id="4" name="Horizontal Scroll 3"/>
          <p:cNvSpPr/>
          <p:nvPr/>
        </p:nvSpPr>
        <p:spPr>
          <a:xfrm>
            <a:off x="500034" y="1142984"/>
            <a:ext cx="8072494" cy="4572032"/>
          </a:xfrm>
          <a:prstGeom prst="horizont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>
              <a:lnSpc>
                <a:spcPct val="250000"/>
              </a:lnSpc>
              <a:buFont typeface="Wingdings" pitchFamily="2" charset="2"/>
              <a:buChar char="Ø"/>
            </a:pPr>
            <a:r>
              <a:rPr lang="en-US" sz="1400" dirty="0" smtClean="0">
                <a:cs typeface="Times New Roman" pitchFamily="18" charset="0"/>
              </a:rPr>
              <a:t>   Tribute from a grandson to a grandmother</a:t>
            </a:r>
          </a:p>
          <a:p>
            <a:pPr lvl="0">
              <a:lnSpc>
                <a:spcPct val="250000"/>
              </a:lnSpc>
              <a:buFont typeface="Wingdings" pitchFamily="2" charset="2"/>
              <a:buChar char="Ø"/>
            </a:pPr>
            <a:r>
              <a:rPr lang="en-US" sz="1400" dirty="0" smtClean="0">
                <a:cs typeface="Times New Roman" pitchFamily="18" charset="0"/>
              </a:rPr>
              <a:t>   Value of human relationship</a:t>
            </a:r>
          </a:p>
          <a:p>
            <a:pPr lvl="0">
              <a:lnSpc>
                <a:spcPct val="250000"/>
              </a:lnSpc>
              <a:buFont typeface="Wingdings" pitchFamily="2" charset="2"/>
              <a:buChar char="Ø"/>
            </a:pPr>
            <a:r>
              <a:rPr lang="en-US" sz="1400" dirty="0" smtClean="0">
                <a:cs typeface="Times New Roman" pitchFamily="18" charset="0"/>
              </a:rPr>
              <a:t>    Physical separation can’t diminish human bonding</a:t>
            </a:r>
          </a:p>
          <a:p>
            <a:pPr lvl="0">
              <a:lnSpc>
                <a:spcPct val="250000"/>
              </a:lnSpc>
              <a:buFont typeface="Wingdings" pitchFamily="2" charset="2"/>
              <a:buChar char="Ø"/>
            </a:pPr>
            <a:r>
              <a:rPr lang="en-US" sz="1400" dirty="0" smtClean="0">
                <a:cs typeface="Times New Roman" pitchFamily="18" charset="0"/>
              </a:rPr>
              <a:t>    Divinity can be achieved on earth itself</a:t>
            </a:r>
          </a:p>
          <a:p>
            <a:pPr lvl="0">
              <a:buFont typeface="Wingdings" pitchFamily="2" charset="2"/>
              <a:buChar char="Ø"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Google Shape;62;p14"/>
          <p:cNvPicPr preferRelativeResize="0"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10550" y="5932511"/>
            <a:ext cx="925513" cy="92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429684" cy="1143000"/>
          </a:xfrm>
        </p:spPr>
        <p:txBody>
          <a:bodyPr>
            <a:normAutofit fontScale="90000"/>
          </a:bodyPr>
          <a:lstStyle/>
          <a:p>
            <a:r>
              <a:rPr lang="en-IN" sz="4900" u="sng" dirty="0" smtClean="0">
                <a:solidFill>
                  <a:srgbClr val="C00000"/>
                </a:solidFill>
              </a:rPr>
              <a:t>Background information</a:t>
            </a:r>
            <a:br>
              <a:rPr lang="en-IN" sz="4900" u="sng" dirty="0" smtClean="0">
                <a:solidFill>
                  <a:srgbClr val="C00000"/>
                </a:solidFill>
              </a:rPr>
            </a:br>
            <a:r>
              <a:rPr lang="en-IN" sz="4900" u="sng" dirty="0" smtClean="0">
                <a:solidFill>
                  <a:srgbClr val="C00000"/>
                </a:solidFill>
              </a:rPr>
              <a:t> of the Lesson</a:t>
            </a:r>
            <a:endParaRPr lang="en-IN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5918" y="2285992"/>
            <a:ext cx="6357982" cy="3114684"/>
          </a:xfrm>
        </p:spPr>
        <p:txBody>
          <a:bodyPr>
            <a:normAutofit/>
          </a:bodyPr>
          <a:lstStyle/>
          <a:p>
            <a:pPr>
              <a:lnSpc>
                <a:spcPct val="250000"/>
              </a:lnSpc>
              <a:buFont typeface="Wingdings" pitchFamily="2" charset="2"/>
              <a:buChar char="Ø"/>
            </a:pPr>
            <a:r>
              <a:rPr lang="en-IN" sz="1400" dirty="0" smtClean="0"/>
              <a:t>The Lesson is an excerpt from </a:t>
            </a:r>
            <a:r>
              <a:rPr lang="en-IN" sz="1400" dirty="0" err="1" smtClean="0"/>
              <a:t>Khushwant’s</a:t>
            </a:r>
            <a:r>
              <a:rPr lang="en-IN" sz="1400" dirty="0" smtClean="0"/>
              <a:t> autobiography.</a:t>
            </a:r>
          </a:p>
          <a:p>
            <a:pPr>
              <a:lnSpc>
                <a:spcPct val="250000"/>
              </a:lnSpc>
              <a:buFont typeface="Wingdings" pitchFamily="2" charset="2"/>
              <a:buChar char="Ø"/>
            </a:pPr>
            <a:r>
              <a:rPr lang="en-IN" sz="1400" dirty="0" smtClean="0"/>
              <a:t> A personal relationship, universalized</a:t>
            </a:r>
          </a:p>
          <a:p>
            <a:pPr>
              <a:lnSpc>
                <a:spcPct val="250000"/>
              </a:lnSpc>
              <a:buFont typeface="Wingdings" pitchFamily="2" charset="2"/>
              <a:buChar char="Ø"/>
            </a:pPr>
            <a:r>
              <a:rPr lang="en-IN" sz="1400" dirty="0" smtClean="0"/>
              <a:t>An initiative of the  Writer to deify an exceptional human being    </a:t>
            </a:r>
            <a:endParaRPr lang="en-IN" sz="1400" dirty="0"/>
          </a:p>
        </p:txBody>
      </p:sp>
      <p:pic>
        <p:nvPicPr>
          <p:cNvPr id="4" name="Google Shape;62;p14"/>
          <p:cNvPicPr preferRelativeResize="0"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10550" y="5932511"/>
            <a:ext cx="925513" cy="92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u="sng" dirty="0" smtClean="0">
                <a:solidFill>
                  <a:srgbClr val="C00000"/>
                </a:solidFill>
              </a:rPr>
              <a:t>Characters involved</a:t>
            </a:r>
            <a:endParaRPr lang="en-IN" b="1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290" y="1928802"/>
            <a:ext cx="6215106" cy="3857652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IN" sz="2500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IN" sz="2500" b="1" u="sng" dirty="0" smtClean="0">
                <a:latin typeface="Times New Roman" pitchFamily="18" charset="0"/>
                <a:cs typeface="Times New Roman" pitchFamily="18" charset="0"/>
              </a:rPr>
              <a:t>Predominantly TWO  Characters – </a:t>
            </a:r>
          </a:p>
          <a:p>
            <a:pPr>
              <a:buNone/>
            </a:pPr>
            <a:r>
              <a:rPr lang="en-IN" sz="2500" dirty="0" smtClean="0"/>
              <a:t>          </a:t>
            </a:r>
            <a:r>
              <a:rPr lang="en-IN" sz="2500" b="1" dirty="0" smtClean="0"/>
              <a:t/>
            </a:r>
            <a:br>
              <a:rPr lang="en-IN" sz="2500" b="1" dirty="0" smtClean="0"/>
            </a:br>
            <a:r>
              <a:rPr lang="en-IN" sz="2500" b="1" dirty="0" smtClean="0"/>
              <a:t>          1. </a:t>
            </a:r>
            <a:r>
              <a:rPr lang="en-IN" sz="2500" b="1" dirty="0" err="1" smtClean="0"/>
              <a:t>Khushwant</a:t>
            </a:r>
            <a:r>
              <a:rPr lang="en-IN" sz="2500" b="1" dirty="0" smtClean="0"/>
              <a:t> </a:t>
            </a:r>
            <a:r>
              <a:rPr lang="en-IN" sz="2500" dirty="0" smtClean="0"/>
              <a:t>Singh, the writer</a:t>
            </a:r>
            <a:br>
              <a:rPr lang="en-IN" sz="2500" dirty="0" smtClean="0"/>
            </a:br>
            <a:r>
              <a:rPr lang="en-IN" sz="2500" dirty="0" smtClean="0"/>
              <a:t/>
            </a:r>
            <a:br>
              <a:rPr lang="en-IN" sz="2500" dirty="0" smtClean="0"/>
            </a:br>
            <a:r>
              <a:rPr lang="en-IN" sz="2500" dirty="0" smtClean="0"/>
              <a:t> 		- the Author</a:t>
            </a:r>
            <a:br>
              <a:rPr lang="en-IN" sz="2500" dirty="0" smtClean="0"/>
            </a:br>
            <a:r>
              <a:rPr lang="en-IN" sz="2500" dirty="0" smtClean="0"/>
              <a:t> 		- Nostalgic ruminator</a:t>
            </a:r>
            <a:br>
              <a:rPr lang="en-IN" sz="2500" dirty="0" smtClean="0"/>
            </a:br>
            <a:r>
              <a:rPr lang="en-IN" sz="2500" dirty="0" smtClean="0"/>
              <a:t> 		- Exponent of human  virtues</a:t>
            </a:r>
            <a:br>
              <a:rPr lang="en-IN" sz="2500" dirty="0" smtClean="0"/>
            </a:br>
            <a:r>
              <a:rPr lang="en-IN" sz="2500" dirty="0" smtClean="0"/>
              <a:t/>
            </a:r>
            <a:br>
              <a:rPr lang="en-IN" sz="2500" dirty="0" smtClean="0"/>
            </a:br>
            <a:r>
              <a:rPr lang="en-IN" sz="2500" dirty="0" smtClean="0"/>
              <a:t>	</a:t>
            </a:r>
          </a:p>
          <a:p>
            <a:pPr>
              <a:buNone/>
            </a:pPr>
            <a:r>
              <a:rPr lang="en-IN" sz="2500" dirty="0" smtClean="0"/>
              <a:t> 		2. </a:t>
            </a:r>
            <a:r>
              <a:rPr lang="en-IN" sz="2500" b="1" dirty="0" smtClean="0"/>
              <a:t>His grandmother</a:t>
            </a:r>
            <a:r>
              <a:rPr lang="en-IN" sz="2500" dirty="0" smtClean="0"/>
              <a:t/>
            </a:r>
            <a:br>
              <a:rPr lang="en-IN" sz="2500" dirty="0" smtClean="0"/>
            </a:br>
            <a:r>
              <a:rPr lang="en-IN" sz="2500" dirty="0" smtClean="0"/>
              <a:t> 		- an old lady, a widow.</a:t>
            </a:r>
            <a:br>
              <a:rPr lang="en-IN" sz="2500" dirty="0" smtClean="0"/>
            </a:br>
            <a:r>
              <a:rPr lang="en-IN" sz="2500" dirty="0" smtClean="0"/>
              <a:t> 		- Religious &amp; pious</a:t>
            </a:r>
            <a:br>
              <a:rPr lang="en-IN" sz="2500" dirty="0" smtClean="0"/>
            </a:br>
            <a:r>
              <a:rPr lang="en-IN" sz="2500" dirty="0" smtClean="0"/>
              <a:t> 		- Always value-driven</a:t>
            </a:r>
          </a:p>
          <a:p>
            <a:pPr>
              <a:buNone/>
            </a:pPr>
            <a:endParaRPr lang="en-IN" sz="35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3500" dirty="0" smtClean="0"/>
              <a:t>			</a:t>
            </a:r>
          </a:p>
          <a:p>
            <a:pPr>
              <a:buNone/>
            </a:pPr>
            <a:r>
              <a:rPr lang="en-IN" dirty="0" smtClean="0"/>
              <a:t>	 			</a:t>
            </a:r>
          </a:p>
          <a:p>
            <a:pPr>
              <a:buNone/>
            </a:pPr>
            <a:endParaRPr lang="en-IN" dirty="0"/>
          </a:p>
        </p:txBody>
      </p:sp>
      <p:pic>
        <p:nvPicPr>
          <p:cNvPr id="7" name="Picture 6" descr="KS-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7950" y="1357298"/>
            <a:ext cx="2343150" cy="1952625"/>
          </a:xfrm>
          <a:prstGeom prst="rect">
            <a:avLst/>
          </a:prstGeom>
        </p:spPr>
      </p:pic>
      <p:pic>
        <p:nvPicPr>
          <p:cNvPr id="8" name="Picture 7" descr="KS- grandmothe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0760" y="4000504"/>
            <a:ext cx="2861202" cy="2143140"/>
          </a:xfrm>
          <a:prstGeom prst="rect">
            <a:avLst/>
          </a:prstGeom>
        </p:spPr>
      </p:pic>
      <p:pic>
        <p:nvPicPr>
          <p:cNvPr id="6" name="Google Shape;62;p14"/>
          <p:cNvPicPr preferRelativeResize="0"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10550" y="5932511"/>
            <a:ext cx="925513" cy="92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00108"/>
          </a:xfrm>
        </p:spPr>
        <p:txBody>
          <a:bodyPr>
            <a:normAutofit fontScale="90000"/>
          </a:bodyPr>
          <a:lstStyle/>
          <a:p>
            <a:r>
              <a:rPr lang="en-IN" b="1" u="sng" dirty="0" smtClean="0">
                <a:solidFill>
                  <a:srgbClr val="C00000"/>
                </a:solidFill>
              </a:rPr>
              <a:t/>
            </a:r>
            <a:br>
              <a:rPr lang="en-IN" b="1" u="sng" dirty="0" smtClean="0">
                <a:solidFill>
                  <a:srgbClr val="C00000"/>
                </a:solidFill>
              </a:rPr>
            </a:br>
            <a:r>
              <a:rPr lang="en-IN" sz="2400" b="1" u="sng" dirty="0" smtClean="0">
                <a:solidFill>
                  <a:srgbClr val="C00000"/>
                </a:solidFill>
              </a:rPr>
              <a:t>Contents of “The Portrait of a Lady”</a:t>
            </a:r>
            <a:endParaRPr lang="en-IN" sz="2400" b="1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071546"/>
            <a:ext cx="8229600" cy="5572164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IN" sz="2300" b="1" dirty="0" smtClean="0">
                <a:solidFill>
                  <a:srgbClr val="002060"/>
                </a:solidFill>
              </a:rPr>
              <a:t>And the Lesson </a:t>
            </a:r>
            <a:r>
              <a:rPr lang="en-IN" sz="2300" b="1" i="1" dirty="0" smtClean="0">
                <a:solidFill>
                  <a:srgbClr val="002060"/>
                </a:solidFill>
              </a:rPr>
              <a:t>B E G I N S…</a:t>
            </a:r>
            <a:endParaRPr lang="en-IN" sz="2300" b="1" i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en-IN" i="1" dirty="0" smtClean="0"/>
          </a:p>
          <a:p>
            <a:pPr>
              <a:buNone/>
            </a:pPr>
            <a:endParaRPr lang="en-IN" i="1" dirty="0" smtClean="0"/>
          </a:p>
          <a:p>
            <a:pPr>
              <a:buNone/>
            </a:pPr>
            <a:r>
              <a:rPr lang="en-IN" i="1" dirty="0" smtClean="0"/>
              <a:t/>
            </a:r>
            <a:br>
              <a:rPr lang="en-IN" i="1" dirty="0" smtClean="0"/>
            </a:br>
            <a:endParaRPr lang="en-IN" i="1" dirty="0" smtClean="0"/>
          </a:p>
          <a:p>
            <a:pPr>
              <a:buNone/>
            </a:pPr>
            <a:endParaRPr lang="en-IN" i="1" dirty="0" smtClean="0"/>
          </a:p>
          <a:p>
            <a:pPr>
              <a:buNone/>
            </a:pPr>
            <a:endParaRPr lang="en-IN" i="1" dirty="0" smtClean="0"/>
          </a:p>
          <a:p>
            <a:pPr>
              <a:buNone/>
            </a:pPr>
            <a:endParaRPr lang="en-IN" i="1" dirty="0" smtClean="0"/>
          </a:p>
          <a:p>
            <a:pPr>
              <a:buNone/>
            </a:pPr>
            <a:r>
              <a:rPr lang="en-IN" sz="2400" dirty="0" smtClean="0"/>
              <a:t>     - The grand lady is introduced by appearance</a:t>
            </a:r>
            <a:br>
              <a:rPr lang="en-IN" sz="2400" dirty="0" smtClean="0"/>
            </a:br>
            <a:r>
              <a:rPr lang="en-IN" sz="2400" dirty="0" smtClean="0"/>
              <a:t>- Grand father  is no more; but  imposingly maintains his  </a:t>
            </a:r>
            <a:br>
              <a:rPr lang="en-IN" sz="2400" dirty="0" smtClean="0"/>
            </a:br>
            <a:r>
              <a:rPr lang="en-IN" sz="2400" dirty="0" smtClean="0"/>
              <a:t>   presence above the mantle; looks pretty old ...</a:t>
            </a:r>
            <a:br>
              <a:rPr lang="en-IN" sz="2400" dirty="0" smtClean="0"/>
            </a:br>
            <a:r>
              <a:rPr lang="en-IN" sz="2400" dirty="0" smtClean="0"/>
              <a:t>- Grandma’s marital status is unacceptable to the  writer</a:t>
            </a:r>
            <a:br>
              <a:rPr lang="en-IN" sz="2400" dirty="0" smtClean="0"/>
            </a:br>
            <a:r>
              <a:rPr lang="en-IN" sz="2400" dirty="0" smtClean="0"/>
              <a:t/>
            </a:r>
            <a:br>
              <a:rPr lang="en-IN" sz="2400" dirty="0" smtClean="0"/>
            </a:br>
            <a:r>
              <a:rPr lang="en-IN" sz="2400" dirty="0" smtClean="0"/>
              <a:t>	</a:t>
            </a:r>
            <a:r>
              <a:rPr lang="en-IN" sz="1800" i="1" dirty="0" smtClean="0">
                <a:solidFill>
                  <a:srgbClr val="7030A0"/>
                </a:solidFill>
              </a:rPr>
              <a:t>	                “...As for my grandmother being young and pretty, the thought was </a:t>
            </a:r>
            <a:br>
              <a:rPr lang="en-IN" sz="1800" i="1" dirty="0" smtClean="0">
                <a:solidFill>
                  <a:srgbClr val="7030A0"/>
                </a:solidFill>
              </a:rPr>
            </a:br>
            <a:r>
              <a:rPr lang="en-IN" sz="1800" i="1" dirty="0" smtClean="0">
                <a:solidFill>
                  <a:srgbClr val="7030A0"/>
                </a:solidFill>
              </a:rPr>
              <a:t>                                                   almost revolting.”</a:t>
            </a:r>
            <a:br>
              <a:rPr lang="en-IN" sz="1800" i="1" dirty="0" smtClean="0">
                <a:solidFill>
                  <a:srgbClr val="7030A0"/>
                </a:solidFill>
              </a:rPr>
            </a:br>
            <a:r>
              <a:rPr lang="en-IN" sz="1800" i="1" dirty="0" smtClean="0">
                <a:solidFill>
                  <a:srgbClr val="7030A0"/>
                </a:solidFill>
              </a:rPr>
              <a:t>-</a:t>
            </a:r>
            <a:r>
              <a:rPr lang="en-IN" sz="2100" b="1" i="1" u="sng" dirty="0" smtClean="0"/>
              <a:t>Vocabulary Supplements :</a:t>
            </a:r>
            <a:endParaRPr lang="en-IN" sz="2400" b="1" i="1" u="sng" dirty="0" smtClean="0"/>
          </a:p>
          <a:p>
            <a:pPr>
              <a:buNone/>
            </a:pPr>
            <a:r>
              <a:rPr lang="en-US" i="1" dirty="0" smtClean="0"/>
              <a:t>		</a:t>
            </a:r>
            <a:r>
              <a:rPr lang="en-US" sz="1900" b="1" i="1" dirty="0" smtClean="0">
                <a:solidFill>
                  <a:srgbClr val="7030A0"/>
                </a:solidFill>
              </a:rPr>
              <a:t>Wrinkled- folded/ corrugated; mantelpiece- slot above the hearth; revolting- unacceptable</a:t>
            </a:r>
            <a:br>
              <a:rPr lang="en-US" sz="1900" b="1" i="1" dirty="0" smtClean="0">
                <a:solidFill>
                  <a:srgbClr val="7030A0"/>
                </a:solidFill>
              </a:rPr>
            </a:br>
            <a:r>
              <a:rPr lang="en-US" sz="1900" b="1" i="1" dirty="0" smtClean="0">
                <a:solidFill>
                  <a:srgbClr val="7030A0"/>
                </a:solidFill>
              </a:rPr>
              <a:t>	fables- stories ; Prophets- spiritual </a:t>
            </a:r>
            <a:r>
              <a:rPr lang="en-US" i="1" dirty="0" smtClean="0"/>
              <a:t> </a:t>
            </a:r>
            <a:endParaRPr lang="en-IN" sz="2800" b="1" i="1" dirty="0">
              <a:solidFill>
                <a:srgbClr val="0070C0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571604" y="1928802"/>
            <a:ext cx="7215238" cy="1785950"/>
          </a:xfrm>
          <a:prstGeom prst="roundRect">
            <a:avLst>
              <a:gd name="adj" fmla="val 35656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  <a:buNone/>
            </a:pPr>
            <a:r>
              <a:rPr lang="en-IN" i="1" dirty="0" smtClean="0">
                <a:solidFill>
                  <a:srgbClr val="7030A0"/>
                </a:solidFill>
              </a:rPr>
              <a:t>“MY grandmother, like everybody’s grandmother, was an old woman. She had been old and wrinkled for the twenty years that I had known her. People said that she had once been young and pretty and had even had a husband, but that was hard to believe.”                           </a:t>
            </a:r>
            <a:r>
              <a:rPr lang="en-IN" b="1" i="1" dirty="0" smtClean="0">
                <a:solidFill>
                  <a:srgbClr val="7030A0"/>
                </a:solidFill>
              </a:rPr>
              <a:t>[ Page-3]</a:t>
            </a:r>
            <a:endParaRPr lang="en-IN" b="1" i="1" dirty="0">
              <a:solidFill>
                <a:srgbClr val="7030A0"/>
              </a:solidFill>
            </a:endParaRPr>
          </a:p>
        </p:txBody>
      </p:sp>
      <p:pic>
        <p:nvPicPr>
          <p:cNvPr id="5" name="Google Shape;62;p14"/>
          <p:cNvPicPr preferRelativeResize="0"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10550" y="5932511"/>
            <a:ext cx="925513" cy="92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642934"/>
          </a:xfrm>
        </p:spPr>
        <p:txBody>
          <a:bodyPr>
            <a:normAutofit/>
          </a:bodyPr>
          <a:lstStyle/>
          <a:p>
            <a:r>
              <a:rPr lang="en-IN" sz="2200" b="1" u="sng" dirty="0" smtClean="0">
                <a:solidFill>
                  <a:srgbClr val="FF0000"/>
                </a:solidFill>
              </a:rPr>
              <a:t>Grand mother was unique</a:t>
            </a:r>
            <a:endParaRPr lang="en-IN" sz="2200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857232"/>
            <a:ext cx="8358246" cy="5357850"/>
          </a:xfrm>
        </p:spPr>
        <p:txBody>
          <a:bodyPr>
            <a:normAutofit fontScale="92500"/>
          </a:bodyPr>
          <a:lstStyle/>
          <a:p>
            <a:pPr>
              <a:buFontTx/>
              <a:buChar char="-"/>
            </a:pPr>
            <a:r>
              <a:rPr lang="en-IN" sz="2200" dirty="0" smtClean="0"/>
              <a:t>Physically, she was- bent, with pervasive wrinkles, pretty enough ...always in white sari, holding the beads of rosary; </a:t>
            </a:r>
            <a:r>
              <a:rPr lang="en-IN" sz="2200" i="1" dirty="0" smtClean="0"/>
              <a:t>always in prayer mood-</a:t>
            </a:r>
            <a:r>
              <a:rPr lang="en-IN" sz="2400" i="1" dirty="0" smtClean="0"/>
              <a:t/>
            </a:r>
            <a:br>
              <a:rPr lang="en-IN" sz="2400" i="1" dirty="0" smtClean="0"/>
            </a:br>
            <a:r>
              <a:rPr lang="en-IN" sz="2400" i="1" dirty="0" smtClean="0"/>
              <a:t>   		</a:t>
            </a:r>
            <a:r>
              <a:rPr lang="en-IN" sz="1600" b="1" i="1" dirty="0" smtClean="0">
                <a:solidFill>
                  <a:srgbClr val="0070C0"/>
                </a:solidFill>
              </a:rPr>
              <a:t> “She was like the winter landscape in the mountains, an expanse of pure </a:t>
            </a:r>
            <a:br>
              <a:rPr lang="en-IN" sz="1600" b="1" i="1" dirty="0" smtClean="0">
                <a:solidFill>
                  <a:srgbClr val="0070C0"/>
                </a:solidFill>
              </a:rPr>
            </a:br>
            <a:r>
              <a:rPr lang="en-IN" sz="1600" b="1" i="1" dirty="0" smtClean="0">
                <a:solidFill>
                  <a:srgbClr val="0070C0"/>
                </a:solidFill>
              </a:rPr>
              <a:t> 		white serenity breathing peace and contentment.”</a:t>
            </a:r>
          </a:p>
          <a:p>
            <a:pPr>
              <a:buFontTx/>
              <a:buChar char="-"/>
            </a:pPr>
            <a:r>
              <a:rPr lang="en-IN" sz="2400" dirty="0" smtClean="0"/>
              <a:t> </a:t>
            </a:r>
            <a:r>
              <a:rPr lang="en-IN" sz="2000" dirty="0" smtClean="0"/>
              <a:t>They remained good friends in the village as  his parents were in the town.</a:t>
            </a:r>
            <a:br>
              <a:rPr lang="en-IN" sz="2000" dirty="0" smtClean="0"/>
            </a:br>
            <a:r>
              <a:rPr lang="en-IN" sz="2000" dirty="0" smtClean="0"/>
              <a:t> 	- would get him ready to school, make him listen to prayer</a:t>
            </a:r>
            <a:br>
              <a:rPr lang="en-IN" sz="2000" dirty="0" smtClean="0"/>
            </a:br>
            <a:r>
              <a:rPr lang="en-IN" sz="2000" dirty="0" smtClean="0"/>
              <a:t> 	- both would move to school</a:t>
            </a:r>
            <a:br>
              <a:rPr lang="en-IN" sz="2000" dirty="0" smtClean="0"/>
            </a:br>
            <a:r>
              <a:rPr lang="en-IN" sz="2000" dirty="0" smtClean="0"/>
              <a:t>	- stale </a:t>
            </a:r>
            <a:r>
              <a:rPr lang="en-IN" sz="2000" dirty="0" err="1" smtClean="0"/>
              <a:t>chapatis</a:t>
            </a:r>
            <a:r>
              <a:rPr lang="en-IN" sz="2000" dirty="0" smtClean="0"/>
              <a:t> being carried for street dogs.</a:t>
            </a:r>
          </a:p>
          <a:p>
            <a:pPr>
              <a:buFontTx/>
              <a:buChar char="-"/>
            </a:pPr>
            <a:r>
              <a:rPr lang="en-IN" sz="2000" dirty="0" smtClean="0"/>
              <a:t>During School time, she would be in the adjacent </a:t>
            </a:r>
            <a:br>
              <a:rPr lang="en-IN" sz="2000" dirty="0" smtClean="0"/>
            </a:br>
            <a:r>
              <a:rPr lang="en-IN" sz="2000" dirty="0" smtClean="0"/>
              <a:t>temple, reading scriptures.</a:t>
            </a:r>
          </a:p>
          <a:p>
            <a:pPr>
              <a:buFontTx/>
              <a:buChar char="-"/>
            </a:pPr>
            <a:r>
              <a:rPr lang="en-IN" sz="2000" dirty="0" smtClean="0"/>
              <a:t>Both would come back home after the school.</a:t>
            </a:r>
          </a:p>
          <a:p>
            <a:pPr>
              <a:buFontTx/>
              <a:buChar char="-"/>
            </a:pPr>
            <a:r>
              <a:rPr lang="en-IN" sz="2000" dirty="0" smtClean="0"/>
              <a:t>Both shifted to town &amp; he was admitted to an English school.</a:t>
            </a:r>
          </a:p>
          <a:p>
            <a:pPr>
              <a:buNone/>
            </a:pPr>
            <a:r>
              <a:rPr lang="en-IN" sz="1800" dirty="0" smtClean="0"/>
              <a:t>	 	</a:t>
            </a:r>
            <a:r>
              <a:rPr lang="en-IN" sz="1800" b="1" dirty="0" smtClean="0">
                <a:solidFill>
                  <a:srgbClr val="0070C0"/>
                </a:solidFill>
              </a:rPr>
              <a:t>“</a:t>
            </a:r>
            <a:r>
              <a:rPr lang="en-IN" sz="1600" b="1" i="1" dirty="0" smtClean="0">
                <a:solidFill>
                  <a:srgbClr val="0070C0"/>
                </a:solidFill>
              </a:rPr>
              <a:t>That was a turning-point in our friendship. Although we shared the 		                      same room, my grandmother no longer came to school with me</a:t>
            </a:r>
            <a:r>
              <a:rPr lang="en-IN" sz="1800" b="1" i="1" dirty="0" smtClean="0">
                <a:solidFill>
                  <a:srgbClr val="0070C0"/>
                </a:solidFill>
              </a:rPr>
              <a:t>.” </a:t>
            </a:r>
            <a:r>
              <a:rPr lang="en-IN" sz="1800" b="1" i="1" dirty="0" smtClean="0"/>
              <a:t>[Page -4]</a:t>
            </a:r>
          </a:p>
          <a:p>
            <a:pPr>
              <a:buNone/>
            </a:pPr>
            <a:r>
              <a:rPr lang="en-IN" sz="1800" b="1" i="1" dirty="0" smtClean="0"/>
              <a:t>  -   Vocabulary Supplements:</a:t>
            </a:r>
            <a:r>
              <a:rPr lang="en-IN" sz="1800" b="1" i="1" dirty="0" smtClean="0">
                <a:solidFill>
                  <a:srgbClr val="00B0F0"/>
                </a:solidFill>
              </a:rPr>
              <a:t/>
            </a:r>
            <a:br>
              <a:rPr lang="en-IN" sz="1800" b="1" i="1" dirty="0" smtClean="0">
                <a:solidFill>
                  <a:srgbClr val="00B0F0"/>
                </a:solidFill>
              </a:rPr>
            </a:br>
            <a:r>
              <a:rPr lang="en-IN" sz="1800" b="1" i="1" dirty="0" smtClean="0">
                <a:solidFill>
                  <a:srgbClr val="00B0F0"/>
                </a:solidFill>
              </a:rPr>
              <a:t>	 </a:t>
            </a:r>
            <a:r>
              <a:rPr lang="en-IN" sz="1800" b="1" i="1" dirty="0" smtClean="0">
                <a:solidFill>
                  <a:srgbClr val="7030A0"/>
                </a:solidFill>
              </a:rPr>
              <a:t>hobbled – unsteady movement; puckered- pimpled’ ; serenity- tranquillity; stale 	– not fresh ; </a:t>
            </a:r>
          </a:p>
        </p:txBody>
      </p:sp>
      <p:pic>
        <p:nvPicPr>
          <p:cNvPr id="4" name="Picture 3" descr="KS- Book-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5206" y="2500306"/>
            <a:ext cx="1685925" cy="2714625"/>
          </a:xfrm>
          <a:prstGeom prst="rect">
            <a:avLst/>
          </a:prstGeom>
        </p:spPr>
      </p:pic>
      <p:pic>
        <p:nvPicPr>
          <p:cNvPr id="5" name="Google Shape;62;p14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10550" y="5932511"/>
            <a:ext cx="925513" cy="92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571504"/>
          </a:xfrm>
        </p:spPr>
        <p:txBody>
          <a:bodyPr>
            <a:normAutofit/>
          </a:bodyPr>
          <a:lstStyle/>
          <a:p>
            <a:r>
              <a:rPr lang="en-IN" sz="2200" b="1" u="sng" dirty="0" smtClean="0">
                <a:solidFill>
                  <a:srgbClr val="FF0000"/>
                </a:solidFill>
              </a:rPr>
              <a:t>In to the attitude of Grand mother</a:t>
            </a:r>
            <a:endParaRPr lang="en-IN" sz="22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071546"/>
            <a:ext cx="8229600" cy="5500726"/>
          </a:xfrm>
        </p:spPr>
        <p:txBody>
          <a:bodyPr>
            <a:normAutofit/>
          </a:bodyPr>
          <a:lstStyle/>
          <a:p>
            <a:pPr algn="r">
              <a:buNone/>
            </a:pPr>
            <a:endParaRPr lang="en-IN" sz="2200" b="1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IN" sz="2800" dirty="0" smtClean="0"/>
              <a:t/>
            </a:r>
            <a:br>
              <a:rPr lang="en-IN" sz="2800" dirty="0" smtClean="0"/>
            </a:br>
            <a:endParaRPr lang="en-IN" sz="2800" dirty="0" smtClean="0"/>
          </a:p>
          <a:p>
            <a:pPr>
              <a:buNone/>
            </a:pPr>
            <a:r>
              <a:rPr lang="en-IN" sz="2800" dirty="0" smtClean="0"/>
              <a:t>                        </a:t>
            </a:r>
            <a:endParaRPr lang="en-IN" sz="22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143108" y="357166"/>
            <a:ext cx="5786478" cy="128588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IN" sz="2200" b="1" i="0" u="none" strike="noStrike" kern="1200" cap="none" spc="0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IN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I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</a:t>
            </a:r>
            <a:endParaRPr kumimoji="0" lang="en-IN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71472" y="1142984"/>
            <a:ext cx="8229600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3600" b="0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00034" y="1142984"/>
            <a:ext cx="8229600" cy="5357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IN" sz="2000" b="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IN" sz="2200" b="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Grand mother would inquire about the teaching at School.</a:t>
            </a:r>
            <a:br>
              <a:rPr kumimoji="0" lang="en-IN" sz="2200" b="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lang="en-IN" sz="2200" dirty="0" smtClean="0">
                <a:latin typeface="+mj-lt"/>
                <a:ea typeface="+mj-ea"/>
                <a:cs typeface="+mj-cs"/>
              </a:rPr>
              <a:t> - </a:t>
            </a:r>
            <a:r>
              <a:rPr kumimoji="0" lang="en-IN" sz="2200" b="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No teaching about</a:t>
            </a:r>
            <a:r>
              <a:rPr kumimoji="0" lang="en-IN" sz="2200" b="0" i="0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God / scripture, teaching of music would disgrace her.</a:t>
            </a:r>
          </a:p>
          <a:p>
            <a:pPr lvl="0">
              <a:lnSpc>
                <a:spcPct val="120000"/>
              </a:lnSpc>
              <a:spcBef>
                <a:spcPct val="0"/>
              </a:spcBef>
              <a:buFontTx/>
              <a:buChar char="-"/>
            </a:pPr>
            <a:r>
              <a:rPr lang="en-IN" sz="2200" baseline="0" dirty="0" smtClean="0">
                <a:latin typeface="+mj-lt"/>
                <a:ea typeface="+mj-ea"/>
                <a:cs typeface="+mj-cs"/>
              </a:rPr>
              <a:t> Writer moved to the university &amp; she was lonely &amp; took </a:t>
            </a:r>
            <a:r>
              <a:rPr lang="en-IN" sz="2200" dirty="0" smtClean="0">
                <a:latin typeface="+mj-lt"/>
                <a:ea typeface="+mj-ea"/>
                <a:cs typeface="+mj-cs"/>
              </a:rPr>
              <a:t>it with resignation</a:t>
            </a:r>
            <a:r>
              <a:rPr lang="en-IN" sz="2000" dirty="0" smtClean="0">
                <a:latin typeface="+mj-lt"/>
                <a:ea typeface="+mj-ea"/>
                <a:cs typeface="+mj-cs"/>
              </a:rPr>
              <a:t>.</a:t>
            </a:r>
            <a:br>
              <a:rPr lang="en-IN" sz="2000" dirty="0" smtClean="0">
                <a:latin typeface="+mj-lt"/>
                <a:ea typeface="+mj-ea"/>
                <a:cs typeface="+mj-cs"/>
              </a:rPr>
            </a:br>
            <a:r>
              <a:rPr lang="en-IN" sz="2000" dirty="0" smtClean="0">
                <a:latin typeface="+mj-lt"/>
                <a:ea typeface="+mj-ea"/>
                <a:cs typeface="+mj-cs"/>
              </a:rPr>
              <a:t/>
            </a:r>
            <a:br>
              <a:rPr lang="en-IN" sz="2000" dirty="0" smtClean="0">
                <a:latin typeface="+mj-lt"/>
                <a:ea typeface="+mj-ea"/>
                <a:cs typeface="+mj-cs"/>
              </a:rPr>
            </a:br>
            <a:r>
              <a:rPr lang="en-IN" sz="2000" dirty="0" smtClean="0">
                <a:latin typeface="+mj-lt"/>
                <a:ea typeface="+mj-ea"/>
                <a:cs typeface="+mj-cs"/>
              </a:rPr>
              <a:t> 	“</a:t>
            </a:r>
            <a:r>
              <a:rPr lang="en-IN" b="1" i="1" dirty="0" smtClean="0">
                <a:solidFill>
                  <a:srgbClr val="7030A0"/>
                </a:solidFill>
                <a:latin typeface="+mj-lt"/>
                <a:ea typeface="+mj-ea"/>
                <a:cs typeface="+mj-cs"/>
              </a:rPr>
              <a:t>My grandmother accepted her seclusion with resignatio</a:t>
            </a:r>
            <a:r>
              <a:rPr lang="en-IN" dirty="0" smtClean="0">
                <a:latin typeface="+mj-lt"/>
                <a:ea typeface="+mj-ea"/>
                <a:cs typeface="+mj-cs"/>
              </a:rPr>
              <a:t>n.” </a:t>
            </a:r>
            <a:r>
              <a:rPr lang="en-IN" sz="2000" b="1" i="1" dirty="0" smtClean="0"/>
              <a:t>[ Page-5]</a:t>
            </a:r>
            <a:br>
              <a:rPr lang="en-IN" sz="2000" b="1" i="1" dirty="0" smtClean="0"/>
            </a:br>
            <a:endParaRPr lang="en-IN" sz="2000" dirty="0" smtClean="0"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IN" sz="2200" b="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Kept herself busy spiritually and with the sparrows.</a:t>
            </a:r>
          </a:p>
          <a:p>
            <a:pPr marL="0" marR="0" lvl="0" indent="0" defTabSz="914400" rtl="0" eaLnBrk="1" fontAlgn="auto" latinLnBrk="0" hangingPunct="1">
              <a:lnSpc>
                <a:spcPct val="16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IN" sz="2200" dirty="0" smtClean="0">
                <a:latin typeface="+mj-lt"/>
                <a:ea typeface="+mj-ea"/>
                <a:cs typeface="+mj-cs"/>
              </a:rPr>
              <a:t> Writer moved to foreign country for five years; she came to railway station </a:t>
            </a:r>
            <a:br>
              <a:rPr lang="en-IN" sz="2200" dirty="0" smtClean="0">
                <a:latin typeface="+mj-lt"/>
                <a:ea typeface="+mj-ea"/>
                <a:cs typeface="+mj-cs"/>
              </a:rPr>
            </a:br>
            <a:r>
              <a:rPr lang="en-IN" sz="2200" dirty="0" smtClean="0">
                <a:latin typeface="+mj-lt"/>
                <a:ea typeface="+mj-ea"/>
                <a:cs typeface="+mj-cs"/>
              </a:rPr>
              <a:t>   to see him off and on return , found her in the same good health.</a:t>
            </a:r>
          </a:p>
          <a:p>
            <a:pPr marL="0" marR="0" lvl="0" indent="0" defTabSz="914400" rtl="0" eaLnBrk="1" fontAlgn="auto" latinLnBrk="0" hangingPunct="1">
              <a:lnSpc>
                <a:spcPct val="16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IN" sz="2200" b="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Home-coming</a:t>
            </a:r>
            <a:r>
              <a:rPr kumimoji="0" lang="en-IN" sz="2200" b="0" i="0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of the grand son was celebrated by her </a:t>
            </a:r>
            <a:br>
              <a:rPr kumimoji="0" lang="en-IN" sz="2200" b="0" i="0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IN" sz="2200" b="0" i="0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with the local ladies.</a:t>
            </a:r>
          </a:p>
          <a:p>
            <a:pPr marL="0" marR="0" lvl="0" indent="0" defTabSz="914400" rtl="0" eaLnBrk="1" fontAlgn="auto" latinLnBrk="0" hangingPunct="1">
              <a:lnSpc>
                <a:spcPct val="16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IN" sz="2200" baseline="0" dirty="0" smtClean="0">
                <a:latin typeface="+mj-lt"/>
                <a:ea typeface="+mj-ea"/>
                <a:cs typeface="+mj-cs"/>
              </a:rPr>
              <a:t> Strenuous drum beating made her sick.</a:t>
            </a:r>
          </a:p>
          <a:p>
            <a:pPr lvl="0">
              <a:spcBef>
                <a:spcPct val="0"/>
              </a:spcBef>
            </a:pPr>
            <a:r>
              <a:rPr lang="en-IN" sz="2000" dirty="0" smtClean="0">
                <a:latin typeface="+mj-lt"/>
                <a:ea typeface="+mj-ea"/>
                <a:cs typeface="+mj-cs"/>
              </a:rPr>
              <a:t>               </a:t>
            </a:r>
            <a:r>
              <a:rPr lang="en-IN" b="1" i="1" dirty="0" smtClean="0">
                <a:solidFill>
                  <a:srgbClr val="7030A0"/>
                </a:solidFill>
                <a:latin typeface="+mj-lt"/>
                <a:ea typeface="+mj-ea"/>
                <a:cs typeface="+mj-cs"/>
              </a:rPr>
              <a:t>...   on the first day of my arrival, her happiest moments were with      </a:t>
            </a:r>
            <a:br>
              <a:rPr lang="en-IN" b="1" i="1" dirty="0" smtClean="0">
                <a:solidFill>
                  <a:srgbClr val="7030A0"/>
                </a:solidFill>
                <a:latin typeface="+mj-lt"/>
                <a:ea typeface="+mj-ea"/>
                <a:cs typeface="+mj-cs"/>
              </a:rPr>
            </a:br>
            <a:r>
              <a:rPr lang="en-IN" b="1" i="1" dirty="0" smtClean="0">
                <a:solidFill>
                  <a:srgbClr val="7030A0"/>
                </a:solidFill>
                <a:latin typeface="+mj-lt"/>
                <a:ea typeface="+mj-ea"/>
                <a:cs typeface="+mj-cs"/>
              </a:rPr>
              <a:t>       her sparrows whom she fed longer and with frivolous rebukes. </a:t>
            </a:r>
            <a:r>
              <a:rPr lang="en-IN" b="1" i="1" dirty="0" smtClean="0">
                <a:latin typeface="+mj-lt"/>
                <a:ea typeface="+mj-ea"/>
                <a:cs typeface="+mj-cs"/>
              </a:rPr>
              <a:t>[ Page-5]</a:t>
            </a:r>
            <a:endParaRPr lang="en-IN" b="1" i="1" baseline="0" dirty="0" smtClean="0"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n-IN" b="1" i="1" strike="noStrike" kern="1200" cap="none" spc="0" normalizeH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lvl="0">
              <a:spcBef>
                <a:spcPct val="0"/>
              </a:spcBef>
              <a:buFontTx/>
              <a:buChar char="-"/>
            </a:pPr>
            <a:r>
              <a:rPr kumimoji="0" lang="en-IN" sz="2100" b="1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Vocabulary </a:t>
            </a:r>
            <a:r>
              <a:rPr lang="en-IN" sz="2100" b="1" dirty="0" smtClean="0">
                <a:latin typeface="+mj-lt"/>
                <a:ea typeface="+mj-ea"/>
                <a:cs typeface="+mj-cs"/>
              </a:rPr>
              <a:t>Supplements: </a:t>
            </a:r>
            <a:r>
              <a:rPr lang="en-IN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harlots – prostitutes; seclusion- loneliness; </a:t>
            </a:r>
            <a:br>
              <a:rPr lang="en-IN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</a:br>
            <a:r>
              <a:rPr lang="en-IN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veritable- real; chirruping- birds’ sound; bedlam- commotional situation; frivolous- casual</a:t>
            </a:r>
            <a:endParaRPr kumimoji="0" lang="en-IN" sz="2300" b="0" i="0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9" name="Picture 8" descr="KS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8082" y="4000504"/>
            <a:ext cx="1785918" cy="2109785"/>
          </a:xfrm>
          <a:prstGeom prst="rect">
            <a:avLst/>
          </a:prstGeom>
        </p:spPr>
      </p:pic>
      <p:pic>
        <p:nvPicPr>
          <p:cNvPr id="8" name="Google Shape;62;p14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10550" y="5932511"/>
            <a:ext cx="925513" cy="92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en-IN" sz="2200" b="1" u="sng" dirty="0" smtClean="0">
                <a:solidFill>
                  <a:srgbClr val="FF0000"/>
                </a:solidFill>
              </a:rPr>
              <a:t>Grandmother’s days get numbered</a:t>
            </a:r>
            <a:endParaRPr lang="en-IN" sz="2200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sz="2400" dirty="0" smtClean="0"/>
              <a:t>     - Over beating of drum makes her sick.</a:t>
            </a:r>
            <a:br>
              <a:rPr lang="en-IN" sz="2400" dirty="0" smtClean="0"/>
            </a:br>
            <a:r>
              <a:rPr lang="en-IN" sz="2400" dirty="0" smtClean="0"/>
              <a:t> 	- She stops chanting of prayer;</a:t>
            </a:r>
            <a:br>
              <a:rPr lang="en-IN" sz="2400" dirty="0" smtClean="0"/>
            </a:br>
            <a:r>
              <a:rPr lang="en-IN" sz="2400" dirty="0" smtClean="0"/>
              <a:t> 	- predicts her death and finally dies.</a:t>
            </a:r>
            <a:br>
              <a:rPr lang="en-IN" sz="2400" dirty="0" smtClean="0"/>
            </a:br>
            <a:r>
              <a:rPr lang="en-IN" sz="2400" dirty="0" smtClean="0"/>
              <a:t>- The birds mourn her death by avoiding food.</a:t>
            </a:r>
            <a:br>
              <a:rPr lang="en-IN" sz="2400" dirty="0" smtClean="0"/>
            </a:br>
            <a:r>
              <a:rPr lang="en-IN" sz="2400" dirty="0" smtClean="0"/>
              <a:t>- Her dead body is carried away </a:t>
            </a:r>
            <a:br>
              <a:rPr lang="en-IN" sz="2400" dirty="0" smtClean="0"/>
            </a:br>
            <a:endParaRPr lang="en-IN" sz="2400" dirty="0" smtClean="0"/>
          </a:p>
          <a:p>
            <a:pPr>
              <a:buNone/>
            </a:pPr>
            <a:r>
              <a:rPr lang="en-IN" sz="2400" dirty="0" smtClean="0"/>
              <a:t> 		“</a:t>
            </a:r>
            <a:r>
              <a:rPr lang="en-IN" sz="1600" b="1" i="1" dirty="0" smtClean="0">
                <a:solidFill>
                  <a:srgbClr val="7030A0"/>
                </a:solidFill>
              </a:rPr>
              <a:t>She lay peacefully in bed praying and telling her beads. </a:t>
            </a:r>
            <a:br>
              <a:rPr lang="en-IN" sz="1600" b="1" i="1" dirty="0" smtClean="0">
                <a:solidFill>
                  <a:srgbClr val="7030A0"/>
                </a:solidFill>
              </a:rPr>
            </a:br>
            <a:r>
              <a:rPr lang="en-IN" sz="1600" b="1" i="1" dirty="0" smtClean="0">
                <a:solidFill>
                  <a:srgbClr val="7030A0"/>
                </a:solidFill>
              </a:rPr>
              <a:t>              Even </a:t>
            </a:r>
            <a:r>
              <a:rPr lang="en-IN" sz="1400" b="1" i="1" dirty="0" smtClean="0">
                <a:solidFill>
                  <a:srgbClr val="7030A0"/>
                </a:solidFill>
              </a:rPr>
              <a:t>before we  could suspect, her lips stopped moving and the </a:t>
            </a:r>
            <a:br>
              <a:rPr lang="en-IN" sz="1400" b="1" i="1" dirty="0" smtClean="0">
                <a:solidFill>
                  <a:srgbClr val="7030A0"/>
                </a:solidFill>
              </a:rPr>
            </a:br>
            <a:r>
              <a:rPr lang="en-IN" sz="1400" b="1" i="1" dirty="0" smtClean="0">
                <a:solidFill>
                  <a:srgbClr val="7030A0"/>
                </a:solidFill>
              </a:rPr>
              <a:t>               rosary fell from her lifeless fingers. A peaceful pallor spread on her </a:t>
            </a:r>
            <a:br>
              <a:rPr lang="en-IN" sz="1400" b="1" i="1" dirty="0" smtClean="0">
                <a:solidFill>
                  <a:srgbClr val="7030A0"/>
                </a:solidFill>
              </a:rPr>
            </a:br>
            <a:r>
              <a:rPr lang="en-IN" sz="1400" b="1" i="1" dirty="0" smtClean="0">
                <a:solidFill>
                  <a:srgbClr val="7030A0"/>
                </a:solidFill>
              </a:rPr>
              <a:t>              face and we knew that she was dead. for cremation.” </a:t>
            </a:r>
            <a:r>
              <a:rPr lang="en-IN" sz="1600" b="1" i="1" dirty="0" smtClean="0">
                <a:solidFill>
                  <a:srgbClr val="7030A0"/>
                </a:solidFill>
              </a:rPr>
              <a:t>  </a:t>
            </a:r>
            <a:r>
              <a:rPr lang="en-IN" sz="1600" b="1" i="1" dirty="0" smtClean="0"/>
              <a:t>[Page-6]</a:t>
            </a:r>
            <a:br>
              <a:rPr lang="en-IN" sz="1600" b="1" i="1" dirty="0" smtClean="0"/>
            </a:br>
            <a:r>
              <a:rPr lang="en-IN" sz="1600" b="1" i="1" dirty="0" smtClean="0"/>
              <a:t>			</a:t>
            </a:r>
          </a:p>
          <a:p>
            <a:pPr>
              <a:buNone/>
            </a:pPr>
            <a:r>
              <a:rPr lang="en-IN" sz="1600" b="1" i="1" dirty="0" smtClean="0">
                <a:solidFill>
                  <a:srgbClr val="7030A0"/>
                </a:solidFill>
              </a:rPr>
              <a:t>					The sparrows took no notice of the bread. </a:t>
            </a:r>
            <a:br>
              <a:rPr lang="en-IN" sz="1600" b="1" i="1" dirty="0" smtClean="0">
                <a:solidFill>
                  <a:srgbClr val="7030A0"/>
                </a:solidFill>
              </a:rPr>
            </a:br>
            <a:r>
              <a:rPr lang="en-IN" sz="1600" b="1" i="1" dirty="0" smtClean="0">
                <a:solidFill>
                  <a:srgbClr val="7030A0"/>
                </a:solidFill>
              </a:rPr>
              <a:t>				When we carried my grandmother’s corpse off</a:t>
            </a:r>
            <a:br>
              <a:rPr lang="en-IN" sz="1600" b="1" i="1" dirty="0" smtClean="0">
                <a:solidFill>
                  <a:srgbClr val="7030A0"/>
                </a:solidFill>
              </a:rPr>
            </a:br>
            <a:endParaRPr lang="en-IN" sz="1600" b="1" i="1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IN" sz="2000" b="1" i="1" dirty="0" smtClean="0">
                <a:solidFill>
                  <a:srgbClr val="002060"/>
                </a:solidFill>
              </a:rPr>
              <a:t>Vocabulary supplements: </a:t>
            </a:r>
            <a:r>
              <a:rPr lang="en-IN" sz="1800" b="1" i="1" dirty="0" smtClean="0">
                <a:solidFill>
                  <a:srgbClr val="0070C0"/>
                </a:solidFill>
              </a:rPr>
              <a:t>shroud – cover; funeral- cremation; pallor- dryness</a:t>
            </a:r>
            <a:endParaRPr lang="en-IN" sz="2800" b="1" i="1" dirty="0">
              <a:solidFill>
                <a:srgbClr val="0070C0"/>
              </a:solidFill>
            </a:endParaRPr>
          </a:p>
        </p:txBody>
      </p:sp>
      <p:pic>
        <p:nvPicPr>
          <p:cNvPr id="4" name="Picture 3" descr="KS-Book-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16" y="1142983"/>
            <a:ext cx="2285984" cy="3555975"/>
          </a:xfrm>
          <a:prstGeom prst="rect">
            <a:avLst/>
          </a:prstGeom>
        </p:spPr>
      </p:pic>
      <p:pic>
        <p:nvPicPr>
          <p:cNvPr id="5" name="Google Shape;62;p14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10550" y="5929330"/>
            <a:ext cx="925513" cy="92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880</TotalTime>
  <Words>286</Words>
  <Application>Microsoft Office PowerPoint</Application>
  <PresentationFormat>On-screen Show (4:3)</PresentationFormat>
  <Paragraphs>72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SUBJECT   : ENGLISH   CHAPTER NO    : 1 (HORNBILL) CHAPTER NAME  : THE PORTRAIT OF A LADY</vt:lpstr>
      <vt:lpstr>A few facts about the Writer KHUSHWANT SINGH</vt:lpstr>
      <vt:lpstr>Theme of the Lesson:</vt:lpstr>
      <vt:lpstr>Background information  of the Lesson</vt:lpstr>
      <vt:lpstr>Characters involved</vt:lpstr>
      <vt:lpstr> Contents of “The Portrait of a Lady”</vt:lpstr>
      <vt:lpstr>Grand mother was unique</vt:lpstr>
      <vt:lpstr>In to the attitude of Grand mother</vt:lpstr>
      <vt:lpstr>Grandmother’s days get numbered</vt:lpstr>
      <vt:lpstr>May I  check up  your Comprehension?</vt:lpstr>
      <vt:lpstr>An Advice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Department  of English ODM Public School</dc:title>
  <dc:creator>lenovo</dc:creator>
  <cp:lastModifiedBy>lenovo</cp:lastModifiedBy>
  <cp:revision>653</cp:revision>
  <dcterms:created xsi:type="dcterms:W3CDTF">2020-04-20T06:22:05Z</dcterms:created>
  <dcterms:modified xsi:type="dcterms:W3CDTF">2020-07-25T10:38:19Z</dcterms:modified>
</cp:coreProperties>
</file>