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9"/>
  </p:notesMasterIdLst>
  <p:sldIdLst>
    <p:sldId id="256" r:id="rId2"/>
    <p:sldId id="290" r:id="rId3"/>
    <p:sldId id="295" r:id="rId4"/>
    <p:sldId id="293" r:id="rId5"/>
    <p:sldId id="296" r:id="rId6"/>
    <p:sldId id="257" r:id="rId7"/>
    <p:sldId id="270" r:id="rId8"/>
    <p:sldId id="266" r:id="rId9"/>
    <p:sldId id="298" r:id="rId10"/>
    <p:sldId id="294" r:id="rId11"/>
    <p:sldId id="261" r:id="rId12"/>
    <p:sldId id="297" r:id="rId13"/>
    <p:sldId id="281" r:id="rId14"/>
    <p:sldId id="280" r:id="rId15"/>
    <p:sldId id="286" r:id="rId16"/>
    <p:sldId id="288" r:id="rId17"/>
    <p:sldId id="259" r:id="rId18"/>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8" d="100"/>
          <a:sy n="108" d="100"/>
        </p:scale>
        <p:origin x="730" y="77"/>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6:04.720" idx="2">
    <p:pos x="6000" y="100"/>
    <p:text>+amanrouniyar@odmegroup.org How come the website here is ODM Egroup and not ODM PS?
_Assigned to you_
-Swoyan Satyendu</p:text>
  </p:cm>
  <p:cm authorId="0" dt="2020-06-17T16:36:04.724" idx="1">
    <p:pos x="6000" y="0"/>
    <p:text>1. The logo in the centre looks bad. take it to TOP-LEFT
2. Where in ODM E Group Logo, here? 
3. What about, Closing Slide? 
Similar changes, pending in Kids World PPT as well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p14="http://schemas.microsoft.com/office/powerpoint/2010/main" val="45161577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43545200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43545200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42055802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9215062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12119394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63211533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r>
              <a:rPr lang="en-GB" dirty="0"/>
              <a:t> written </a:t>
            </a:r>
            <a:endParaRPr/>
          </a:p>
        </p:txBody>
      </p:sp>
    </p:spTree>
    <p:extLst>
      <p:ext uri="{BB962C8B-B14F-4D97-AF65-F5344CB8AC3E}">
        <p14:creationId xmlns:p14="http://schemas.microsoft.com/office/powerpoint/2010/main" val="26349142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r>
              <a:rPr lang="en-GB" dirty="0"/>
              <a:t> written </a:t>
            </a:r>
            <a:endParaRPr/>
          </a:p>
        </p:txBody>
      </p:sp>
    </p:spTree>
    <p:extLst>
      <p:ext uri="{BB962C8B-B14F-4D97-AF65-F5344CB8AC3E}">
        <p14:creationId xmlns:p14="http://schemas.microsoft.com/office/powerpoint/2010/main" val="26349142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7867033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0526948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4111872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8"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comments" Target="../comments/commen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1"/>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0" y="105700"/>
            <a:ext cx="1170475" cy="11704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lvl="0" algn="ctr">
              <a:buSzPts val="3100"/>
            </a:pPr>
            <a:r>
              <a:rPr lang="en-IN" sz="3000" b="1" dirty="0">
                <a:solidFill>
                  <a:srgbClr val="FF0000"/>
                </a:solidFill>
                <a:latin typeface="Calibri" panose="020F0502020204030204" pitchFamily="34" charset="0"/>
                <a:cs typeface="Calibri" panose="020F0502020204030204" pitchFamily="34" charset="0"/>
              </a:rPr>
              <a:t>ONLINE TEACHING : CLASS-XII</a:t>
            </a:r>
            <a:endParaRPr lang="en-US" sz="3000" b="1" i="0" u="none" strike="noStrike" cap="none" dirty="0">
              <a:solidFill>
                <a:srgbClr val="FF0000"/>
              </a:solidFill>
              <a:latin typeface="Calibri" panose="020F0502020204030204" pitchFamily="34" charset="0"/>
              <a:ea typeface="Calibri"/>
              <a:cs typeface="Calibri" panose="020F0502020204030204" pitchFamily="34" charset="0"/>
              <a:sym typeface="Calibri"/>
            </a:endParaRPr>
          </a:p>
          <a:p>
            <a:pPr marL="0" marR="0" lvl="0" indent="0" algn="ctr" rtl="0">
              <a:lnSpc>
                <a:spcPct val="100000"/>
              </a:lnSpc>
              <a:spcBef>
                <a:spcPts val="0"/>
              </a:spcBef>
              <a:spcAft>
                <a:spcPts val="0"/>
              </a:spcAft>
              <a:buClr>
                <a:srgbClr val="000000"/>
              </a:buClr>
              <a:buSzPts val="3100"/>
              <a:buFont typeface="Arial"/>
              <a:buNone/>
            </a:pPr>
            <a:endParaRPr lang="en-US" sz="2500" b="0" i="0" u="none" strike="noStrike" cap="none" dirty="0">
              <a:solidFill>
                <a:srgbClr val="000000"/>
              </a:solidFill>
              <a:latin typeface="Calibri"/>
              <a:ea typeface="Calibri"/>
              <a:cs typeface="Calibri"/>
              <a:sym typeface="Calibri"/>
            </a:endParaRPr>
          </a:p>
        </p:txBody>
      </p:sp>
      <p:sp>
        <p:nvSpPr>
          <p:cNvPr id="57" name="Google Shape;57;p13"/>
          <p:cNvSpPr txBox="1"/>
          <p:nvPr/>
        </p:nvSpPr>
        <p:spPr>
          <a:xfrm>
            <a:off x="2222175" y="2571738"/>
            <a:ext cx="4764000" cy="966900"/>
          </a:xfrm>
          <a:prstGeom prst="rect">
            <a:avLst/>
          </a:prstGeom>
          <a:noFill/>
          <a:ln>
            <a:noFill/>
          </a:ln>
        </p:spPr>
        <p:txBody>
          <a:bodyPr spcFirstLastPara="1" wrap="square" lIns="91425" tIns="91425" rIns="91425" bIns="91425" anchor="t" anchorCtr="0">
            <a:noAutofit/>
          </a:bodyPr>
          <a:lstStyle/>
          <a:p>
            <a:pPr lvl="0"/>
            <a:r>
              <a:rPr lang="en" b="1" dirty="0"/>
              <a:t>SUBJECT : (</a:t>
            </a:r>
            <a:r>
              <a:rPr lang="en-IN" b="1" dirty="0">
                <a:solidFill>
                  <a:schemeClr val="tx1"/>
                </a:solidFill>
              </a:rPr>
              <a:t>ENGLISH CORE (301))</a:t>
            </a:r>
          </a:p>
          <a:p>
            <a:pPr lvl="0"/>
            <a:r>
              <a:rPr lang="en-IN" b="1" dirty="0"/>
              <a:t>CHAPTER NUMBER:4(SNAPSHOT)</a:t>
            </a:r>
          </a:p>
          <a:p>
            <a:pPr lvl="0"/>
            <a:r>
              <a:rPr lang="en" b="1" dirty="0"/>
              <a:t>CHAPTER NAME :</a:t>
            </a:r>
            <a:r>
              <a:rPr lang="en-IN" b="1" dirty="0"/>
              <a:t> ALBERT EINSTEIN AT SCHOOL</a:t>
            </a:r>
            <a:endParaRPr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pic>
        <p:nvPicPr>
          <p:cNvPr id="69" name="Google Shape;69;p15"/>
          <p:cNvPicPr preferRelativeResize="0"/>
          <p:nvPr/>
        </p:nvPicPr>
        <p:blipFill rotWithShape="1">
          <a:blip r:embed="rId3">
            <a:alphaModFix/>
          </a:blip>
          <a:srcRect/>
          <a:stretch/>
        </p:blipFill>
        <p:spPr>
          <a:xfrm>
            <a:off x="8820150" y="4217850"/>
            <a:ext cx="925650" cy="925650"/>
          </a:xfrm>
          <a:prstGeom prst="rect">
            <a:avLst/>
          </a:prstGeom>
          <a:noFill/>
          <a:ln>
            <a:noFill/>
          </a:ln>
        </p:spPr>
      </p:pic>
      <p:sp>
        <p:nvSpPr>
          <p:cNvPr id="70" name="Google Shape;70;p15"/>
          <p:cNvSpPr txBox="1"/>
          <p:nvPr/>
        </p:nvSpPr>
        <p:spPr>
          <a:xfrm>
            <a:off x="0" y="366492"/>
            <a:ext cx="8645664" cy="767256"/>
          </a:xfrm>
          <a:prstGeom prst="rect">
            <a:avLst/>
          </a:prstGeom>
          <a:noFill/>
          <a:ln>
            <a:noFill/>
          </a:ln>
        </p:spPr>
        <p:txBody>
          <a:bodyPr spcFirstLastPara="1" wrap="square" lIns="91425" tIns="91425" rIns="91425" bIns="91425" anchor="t" anchorCtr="0">
            <a:noAutofit/>
          </a:bodyPr>
          <a:lstStyle/>
          <a:p>
            <a:pPr lvl="0" algn="ctr">
              <a:buSzPts val="2200"/>
            </a:pPr>
            <a:r>
              <a:rPr lang="en-GB" sz="2200" b="1" u="sng" dirty="0">
                <a:solidFill>
                  <a:srgbClr val="FF0000"/>
                </a:solidFill>
                <a:latin typeface="Calibri" panose="020F0502020204030204" pitchFamily="34" charset="0"/>
                <a:cs typeface="Calibri" panose="020F0502020204030204" pitchFamily="34" charset="0"/>
              </a:rPr>
              <a:t>Drilling of New/Difficult Words :</a:t>
            </a:r>
          </a:p>
          <a:p>
            <a:pPr lvl="0">
              <a:buSzPts val="2200"/>
            </a:pPr>
            <a:endParaRPr lang="en-GB" sz="2200" dirty="0">
              <a:solidFill>
                <a:srgbClr val="FF0000"/>
              </a:solidFill>
              <a:latin typeface="Calibri" panose="020F0502020204030204" pitchFamily="34" charset="0"/>
              <a:cs typeface="Calibri" panose="020F0502020204030204" pitchFamily="34" charset="0"/>
            </a:endParaRPr>
          </a:p>
          <a:p>
            <a:pPr lvl="0">
              <a:buSzPts val="2200"/>
            </a:pPr>
            <a:endParaRPr lang="en-GB" sz="1200" dirty="0">
              <a:solidFill>
                <a:schemeClr val="tx1"/>
              </a:solidFill>
              <a:latin typeface="Calibri" panose="020F0502020204030204" pitchFamily="34" charset="0"/>
              <a:cs typeface="Calibri" panose="020F0502020204030204" pitchFamily="34" charset="0"/>
            </a:endParaRPr>
          </a:p>
          <a:p>
            <a:pPr lvl="0">
              <a:buSzPts val="2200"/>
            </a:pPr>
            <a:endParaRPr lang="en-GB" sz="2200" dirty="0">
              <a:solidFill>
                <a:srgbClr val="FF0000"/>
              </a:solidFill>
              <a:latin typeface="Calibri" panose="020F0502020204030204" pitchFamily="34" charset="0"/>
              <a:cs typeface="Calibri" panose="020F0502020204030204" pitchFamily="34" charset="0"/>
            </a:endParaRPr>
          </a:p>
          <a:p>
            <a:pPr lvl="0">
              <a:buSzPts val="2200"/>
            </a:pPr>
            <a:r>
              <a:rPr lang="en-GB" sz="2200" dirty="0">
                <a:solidFill>
                  <a:srgbClr val="FF0000"/>
                </a:solidFill>
                <a:latin typeface="Calibri" panose="020F0502020204030204" pitchFamily="34" charset="0"/>
                <a:cs typeface="Calibri" panose="020F0502020204030204" pitchFamily="34" charset="0"/>
              </a:rPr>
              <a:t>                   </a:t>
            </a:r>
            <a:br>
              <a:rPr lang="en-GB" sz="2200" dirty="0">
                <a:solidFill>
                  <a:srgbClr val="FF0000"/>
                </a:solidFill>
                <a:latin typeface="Calibri" panose="020F0502020204030204" pitchFamily="34" charset="0"/>
                <a:cs typeface="Calibri" panose="020F0502020204030204" pitchFamily="34" charset="0"/>
              </a:rPr>
            </a:br>
            <a:endParaRPr sz="2200" b="1" i="0" u="none" strike="noStrike" cap="none" dirty="0">
              <a:solidFill>
                <a:srgbClr val="FF0000"/>
              </a:solidFill>
              <a:latin typeface="Calibri" panose="020F0502020204030204" pitchFamily="34" charset="0"/>
              <a:cs typeface="Calibri" panose="020F0502020204030204" pitchFamily="34" charset="0"/>
              <a:sym typeface="Arial"/>
            </a:endParaRPr>
          </a:p>
        </p:txBody>
      </p:sp>
      <p:sp>
        <p:nvSpPr>
          <p:cNvPr id="71" name="Google Shape;71;p15"/>
          <p:cNvSpPr txBox="1"/>
          <p:nvPr/>
        </p:nvSpPr>
        <p:spPr>
          <a:xfrm>
            <a:off x="2637222" y="1133748"/>
            <a:ext cx="5839121" cy="3163931"/>
          </a:xfrm>
          <a:prstGeom prst="rect">
            <a:avLst/>
          </a:prstGeom>
          <a:noFill/>
          <a:ln>
            <a:noFill/>
          </a:ln>
        </p:spPr>
        <p:txBody>
          <a:bodyPr spcFirstLastPara="1" wrap="square" lIns="91425" tIns="91425" rIns="91425" bIns="91425" anchor="t" anchorCtr="0">
            <a:noAutofit/>
          </a:bodyPr>
          <a:lstStyle/>
          <a:p>
            <a:pPr lvl="0">
              <a:buSzPts val="2200"/>
              <a:buFont typeface="Arial" pitchFamily="34" charset="0"/>
              <a:buChar char="•"/>
            </a:pPr>
            <a:r>
              <a:rPr lang="en-GB">
                <a:solidFill>
                  <a:schemeClr val="tx1"/>
                </a:solidFill>
                <a:latin typeface="Calibri" panose="020F0502020204030204" pitchFamily="34" charset="0"/>
                <a:cs typeface="Calibri" panose="020F0502020204030204" pitchFamily="34" charset="0"/>
              </a:rPr>
              <a:t>Physicist –Scientist who studies Physics.</a:t>
            </a:r>
          </a:p>
          <a:p>
            <a:pPr lvl="0">
              <a:buSzPts val="2200"/>
              <a:buFont typeface="Arial" pitchFamily="34" charset="0"/>
              <a:buChar char="•"/>
            </a:pPr>
            <a:r>
              <a:rPr lang="en-GB">
                <a:solidFill>
                  <a:schemeClr val="tx1"/>
                </a:solidFill>
                <a:latin typeface="Calibri" panose="020F0502020204030204" pitchFamily="34" charset="0"/>
                <a:cs typeface="Calibri" panose="020F0502020204030204" pitchFamily="34" charset="0"/>
              </a:rPr>
              <a:t>Expulsion –forced removal </a:t>
            </a:r>
          </a:p>
          <a:p>
            <a:pPr lvl="0">
              <a:buSzPts val="2200"/>
              <a:buFont typeface="Arial" pitchFamily="34" charset="0"/>
              <a:buChar char="•"/>
            </a:pPr>
            <a:r>
              <a:rPr lang="en-GB">
                <a:solidFill>
                  <a:schemeClr val="tx1"/>
                </a:solidFill>
                <a:latin typeface="Calibri" panose="020F0502020204030204" pitchFamily="34" charset="0"/>
                <a:cs typeface="Calibri" panose="020F0502020204030204" pitchFamily="34" charset="0"/>
              </a:rPr>
              <a:t>Unthinking – spontaneous</a:t>
            </a:r>
          </a:p>
          <a:p>
            <a:pPr lvl="0">
              <a:buSzPts val="2200"/>
              <a:buFont typeface="Arial" pitchFamily="34" charset="0"/>
              <a:buChar char="•"/>
            </a:pPr>
            <a:r>
              <a:rPr lang="en-GB">
                <a:solidFill>
                  <a:schemeClr val="tx1"/>
                </a:solidFill>
                <a:latin typeface="Calibri" panose="020F0502020204030204" pitchFamily="34" charset="0"/>
                <a:cs typeface="Calibri" panose="020F0502020204030204" pitchFamily="34" charset="0"/>
              </a:rPr>
              <a:t>Amaze—surprise</a:t>
            </a:r>
          </a:p>
          <a:p>
            <a:pPr lvl="0">
              <a:buSzPts val="2200"/>
              <a:buFont typeface="Arial" pitchFamily="34" charset="0"/>
              <a:buChar char="•"/>
            </a:pPr>
            <a:r>
              <a:rPr lang="en-GB">
                <a:solidFill>
                  <a:schemeClr val="tx1"/>
                </a:solidFill>
                <a:latin typeface="Calibri" panose="020F0502020204030204" pitchFamily="34" charset="0"/>
                <a:cs typeface="Calibri" panose="020F0502020204030204" pitchFamily="34" charset="0"/>
              </a:rPr>
              <a:t>Heavy sarcasm –mockery</a:t>
            </a:r>
          </a:p>
          <a:p>
            <a:pPr lvl="0">
              <a:buSzPts val="2200"/>
              <a:buFont typeface="Arial" pitchFamily="34" charset="0"/>
              <a:buChar char="•"/>
            </a:pPr>
            <a:r>
              <a:rPr lang="en-GB">
                <a:solidFill>
                  <a:schemeClr val="tx1"/>
                </a:solidFill>
                <a:latin typeface="Calibri" panose="020F0502020204030204" pitchFamily="34" charset="0"/>
                <a:cs typeface="Calibri" panose="020F0502020204030204" pitchFamily="34" charset="0"/>
              </a:rPr>
              <a:t>Flushed –be red in confusion </a:t>
            </a:r>
          </a:p>
          <a:p>
            <a:pPr lvl="0">
              <a:buSzPts val="2200"/>
              <a:buFont typeface="Arial" pitchFamily="34" charset="0"/>
              <a:buChar char="•"/>
            </a:pPr>
            <a:r>
              <a:rPr lang="en-GB">
                <a:solidFill>
                  <a:schemeClr val="tx1"/>
                </a:solidFill>
                <a:latin typeface="Calibri" panose="020F0502020204030204" pitchFamily="34" charset="0"/>
                <a:cs typeface="Calibri" panose="020F0502020204030204" pitchFamily="34" charset="0"/>
              </a:rPr>
              <a:t>Stay in – remain </a:t>
            </a:r>
          </a:p>
          <a:p>
            <a:pPr lvl="0">
              <a:buSzPts val="2200"/>
              <a:buFont typeface="Arial" pitchFamily="34" charset="0"/>
              <a:buChar char="•"/>
            </a:pPr>
            <a:r>
              <a:rPr lang="en-GB">
                <a:solidFill>
                  <a:schemeClr val="tx1"/>
                </a:solidFill>
                <a:latin typeface="Calibri" panose="020F0502020204030204" pitchFamily="34" charset="0"/>
                <a:cs typeface="Calibri" panose="020F0502020204030204" pitchFamily="34" charset="0"/>
              </a:rPr>
              <a:t>Squalor—filth</a:t>
            </a:r>
          </a:p>
          <a:p>
            <a:pPr lvl="0">
              <a:buSzPts val="2200"/>
              <a:buFont typeface="Arial" pitchFamily="34" charset="0"/>
              <a:buChar char="•"/>
            </a:pPr>
            <a:r>
              <a:rPr lang="en-GB">
                <a:solidFill>
                  <a:schemeClr val="tx1"/>
                </a:solidFill>
                <a:latin typeface="Calibri" panose="020F0502020204030204" pitchFamily="34" charset="0"/>
                <a:cs typeface="Calibri" panose="020F0502020204030204" pitchFamily="34" charset="0"/>
              </a:rPr>
              <a:t>Slum violence --fights in the poorest areas of the town </a:t>
            </a:r>
          </a:p>
          <a:p>
            <a:pPr lvl="0">
              <a:buSzPts val="2200"/>
              <a:buFont typeface="Arial" pitchFamily="34" charset="0"/>
              <a:buChar char="•"/>
            </a:pPr>
            <a:r>
              <a:rPr lang="en-GB">
                <a:solidFill>
                  <a:schemeClr val="tx1"/>
                </a:solidFill>
                <a:latin typeface="Calibri" panose="020F0502020204030204" pitchFamily="34" charset="0"/>
                <a:cs typeface="Calibri" panose="020F0502020204030204" pitchFamily="34" charset="0"/>
              </a:rPr>
              <a:t>Civilised –polite , refined , well – mannered</a:t>
            </a:r>
          </a:p>
          <a:p>
            <a:pPr lvl="0">
              <a:buSzPts val="2200"/>
              <a:buFont typeface="Arial" pitchFamily="34" charset="0"/>
              <a:buChar char="•"/>
            </a:pPr>
            <a:r>
              <a:rPr lang="en-GB">
                <a:solidFill>
                  <a:schemeClr val="tx1"/>
                </a:solidFill>
                <a:latin typeface="Calibri" panose="020F0502020204030204" pitchFamily="34" charset="0"/>
                <a:cs typeface="Calibri" panose="020F0502020204030204" pitchFamily="34" charset="0"/>
              </a:rPr>
              <a:t>Duel –conflict/ fight between two people</a:t>
            </a:r>
          </a:p>
          <a:p>
            <a:pPr lvl="0">
              <a:buSzPts val="2200"/>
              <a:buFont typeface="Arial" pitchFamily="34" charset="0"/>
              <a:buChar char="•"/>
            </a:pPr>
            <a:r>
              <a:rPr lang="en-GB">
                <a:solidFill>
                  <a:schemeClr val="tx1"/>
                </a:solidFill>
                <a:latin typeface="Calibri" panose="020F0502020204030204" pitchFamily="34" charset="0"/>
                <a:cs typeface="Calibri" panose="020F0502020204030204" pitchFamily="34" charset="0"/>
              </a:rPr>
              <a:t>Scar –mark of  injury </a:t>
            </a:r>
          </a:p>
          <a:p>
            <a:pPr lvl="0">
              <a:buSzPts val="2200"/>
              <a:buFont typeface="Arial" pitchFamily="34" charset="0"/>
              <a:buChar char="•"/>
            </a:pPr>
            <a:r>
              <a:rPr lang="en-GB">
                <a:solidFill>
                  <a:schemeClr val="tx1"/>
                </a:solidFill>
                <a:latin typeface="Calibri" panose="020F0502020204030204" pitchFamily="34" charset="0"/>
                <a:cs typeface="Calibri" panose="020F0502020204030204" pitchFamily="34" charset="0"/>
              </a:rPr>
              <a:t>Badge of honour – mark of  pride </a:t>
            </a:r>
            <a:endParaRPr lang="en-GB" dirty="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5989818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pic>
        <p:nvPicPr>
          <p:cNvPr id="69" name="Google Shape;69;p15"/>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0" name="Google Shape;70;p15"/>
          <p:cNvSpPr txBox="1"/>
          <p:nvPr/>
        </p:nvSpPr>
        <p:spPr>
          <a:xfrm>
            <a:off x="227850" y="147146"/>
            <a:ext cx="8688300" cy="504495"/>
          </a:xfrm>
          <a:prstGeom prst="rect">
            <a:avLst/>
          </a:prstGeom>
          <a:noFill/>
          <a:ln>
            <a:noFill/>
          </a:ln>
        </p:spPr>
        <p:txBody>
          <a:bodyPr spcFirstLastPara="1" wrap="square" lIns="91425" tIns="91425" rIns="91425" bIns="91425" anchor="t" anchorCtr="0">
            <a:noAutofit/>
          </a:bodyPr>
          <a:lstStyle/>
          <a:p>
            <a:pPr lvl="0" algn="ctr">
              <a:buSzPts val="2200"/>
            </a:pPr>
            <a:r>
              <a:rPr lang="en-GB" sz="2400" kern="1200" dirty="0">
                <a:solidFill>
                  <a:srgbClr val="FF0000"/>
                </a:solidFill>
                <a:latin typeface="Calibri" panose="020F0502020204030204" pitchFamily="34" charset="0"/>
                <a:cs typeface="Calibri" panose="020F0502020204030204" pitchFamily="34" charset="0"/>
              </a:rPr>
              <a:t> </a:t>
            </a:r>
            <a:r>
              <a:rPr lang="en-GB" sz="2400" b="1" u="sng" kern="1200" dirty="0">
                <a:solidFill>
                  <a:srgbClr val="FF0000"/>
                </a:solidFill>
                <a:latin typeface="Calibri" panose="020F0502020204030204" pitchFamily="34" charset="0"/>
                <a:cs typeface="Calibri" panose="020F0502020204030204" pitchFamily="34" charset="0"/>
              </a:rPr>
              <a:t>Albert Einstein’s Plan for Leaving the Schoo</a:t>
            </a:r>
            <a:r>
              <a:rPr lang="en-GB" sz="2400" kern="1200" dirty="0">
                <a:solidFill>
                  <a:srgbClr val="FF0000"/>
                </a:solidFill>
                <a:latin typeface="Calibri" panose="020F0502020204030204" pitchFamily="34" charset="0"/>
                <a:cs typeface="Calibri" panose="020F0502020204030204" pitchFamily="34" charset="0"/>
              </a:rPr>
              <a:t>l                                                                                                							     </a:t>
            </a:r>
            <a:r>
              <a:rPr lang="en-GB" kern="1200" dirty="0">
                <a:solidFill>
                  <a:srgbClr val="FF0000"/>
                </a:solidFill>
                <a:latin typeface="Calibri" panose="020F0502020204030204" pitchFamily="34" charset="0"/>
                <a:cs typeface="Calibri" panose="020F0502020204030204" pitchFamily="34" charset="0"/>
              </a:rPr>
              <a:t>(Pages -27-28)</a:t>
            </a:r>
            <a:endParaRPr sz="2000" b="1" i="0" u="none" strike="noStrike" cap="none" dirty="0">
              <a:solidFill>
                <a:srgbClr val="FF0000"/>
              </a:solidFill>
              <a:latin typeface="Calibri" panose="020F0502020204030204" pitchFamily="34" charset="0"/>
              <a:cs typeface="Calibri" panose="020F0502020204030204" pitchFamily="34" charset="0"/>
              <a:sym typeface="Arial"/>
            </a:endParaRPr>
          </a:p>
        </p:txBody>
      </p:sp>
      <p:sp>
        <p:nvSpPr>
          <p:cNvPr id="71" name="Google Shape;71;p15"/>
          <p:cNvSpPr txBox="1"/>
          <p:nvPr/>
        </p:nvSpPr>
        <p:spPr>
          <a:xfrm>
            <a:off x="602343" y="769257"/>
            <a:ext cx="7837714" cy="4083956"/>
          </a:xfrm>
          <a:prstGeom prst="rect">
            <a:avLst/>
          </a:prstGeom>
          <a:noFill/>
          <a:ln>
            <a:noFill/>
          </a:ln>
        </p:spPr>
        <p:txBody>
          <a:bodyPr spcFirstLastPara="1" wrap="square" lIns="91425" tIns="91425" rIns="91425" bIns="91425" anchor="t" anchorCtr="0">
            <a:noAutofit/>
          </a:bodyPr>
          <a:lstStyle/>
          <a:p>
            <a:pPr marL="265176" lvl="0" indent="-265176" algn="ctr">
              <a:spcBef>
                <a:spcPts val="250"/>
              </a:spcBef>
              <a:buClr>
                <a:srgbClr val="F07F09"/>
              </a:buClr>
              <a:buSzPct val="80000"/>
            </a:pPr>
            <a:r>
              <a:rPr lang="en-US" sz="1200" b="1" dirty="0">
                <a:latin typeface="Calibri" pitchFamily="34" charset="0"/>
                <a:cs typeface="Calibri" pitchFamily="34" charset="0"/>
              </a:rPr>
              <a:t>I doubt  it ,” said Albert-----------------------------------------------------</a:t>
            </a:r>
            <a:r>
              <a:rPr lang="en-US" sz="1200" b="1" i="1" dirty="0">
                <a:latin typeface="Calibri" pitchFamily="34" charset="0"/>
                <a:cs typeface="Calibri" pitchFamily="34" charset="0"/>
              </a:rPr>
              <a:t> was quite nervous.”</a:t>
            </a:r>
            <a:endParaRPr lang="en-GB" sz="1200" b="1" kern="1200" dirty="0">
              <a:solidFill>
                <a:prstClr val="black"/>
              </a:solidFill>
              <a:latin typeface="Calibri" panose="020F0502020204030204" pitchFamily="34" charset="0"/>
              <a:cs typeface="Calibri" panose="020F0502020204030204" pitchFamily="34" charset="0"/>
            </a:endParaRPr>
          </a:p>
          <a:p>
            <a:pPr marL="265176" lvl="0" indent="-265176">
              <a:spcBef>
                <a:spcPts val="250"/>
              </a:spcBef>
              <a:buClr>
                <a:srgbClr val="F07F09"/>
              </a:buClr>
              <a:buSzPct val="80000"/>
            </a:pPr>
            <a:r>
              <a:rPr lang="en-GB" b="1" kern="1200" dirty="0">
                <a:solidFill>
                  <a:prstClr val="black"/>
                </a:solidFill>
                <a:latin typeface="Calibri" panose="020F0502020204030204" pitchFamily="34" charset="0"/>
                <a:cs typeface="Calibri" panose="020F0502020204030204" pitchFamily="34" charset="0"/>
              </a:rPr>
              <a:t>  </a:t>
            </a:r>
            <a:r>
              <a:rPr lang="en-GB" b="1" u="sng" kern="1200" dirty="0">
                <a:solidFill>
                  <a:prstClr val="black"/>
                </a:solidFill>
                <a:latin typeface="Calibri" panose="020F0502020204030204" pitchFamily="34" charset="0"/>
                <a:cs typeface="Calibri" panose="020F0502020204030204" pitchFamily="34" charset="0"/>
              </a:rPr>
              <a:t>Text Analysis:-</a:t>
            </a:r>
          </a:p>
          <a:p>
            <a:pPr marL="265176" lvl="0" indent="-265176">
              <a:spcBef>
                <a:spcPts val="250"/>
              </a:spcBef>
              <a:buClr>
                <a:srgbClr val="F07F09"/>
              </a:buClr>
              <a:buSzPct val="80000"/>
            </a:pPr>
            <a:r>
              <a:rPr lang="en-GB" sz="1200" kern="1200" dirty="0">
                <a:solidFill>
                  <a:prstClr val="black"/>
                </a:solidFill>
                <a:latin typeface="Calibri" panose="020F0502020204030204" pitchFamily="34" charset="0"/>
                <a:cs typeface="Calibri" panose="020F0502020204030204" pitchFamily="34" charset="0"/>
              </a:rPr>
              <a:t>              Albert  was doubtful about passing his  exams  for  his School Diploma .</a:t>
            </a:r>
          </a:p>
          <a:p>
            <a:pPr marL="265176" lvl="0" indent="-265176">
              <a:spcBef>
                <a:spcPts val="250"/>
              </a:spcBef>
              <a:buClr>
                <a:srgbClr val="F07F09"/>
              </a:buClr>
              <a:buSzPct val="80000"/>
            </a:pPr>
            <a:r>
              <a:rPr lang="en-GB" sz="1200" kern="1200" dirty="0">
                <a:solidFill>
                  <a:prstClr val="black"/>
                </a:solidFill>
                <a:latin typeface="Calibri" panose="020F0502020204030204" pitchFamily="34" charset="0"/>
                <a:cs typeface="Calibri" panose="020F0502020204030204" pitchFamily="34" charset="0"/>
              </a:rPr>
              <a:t>              He shared the same feelings of frustration with his cousin –Elsa,  who was  living in Berlin  and  used to visit                </a:t>
            </a:r>
            <a:br>
              <a:rPr lang="en-GB" sz="1200" kern="1200" dirty="0">
                <a:solidFill>
                  <a:prstClr val="black"/>
                </a:solidFill>
                <a:latin typeface="Calibri" panose="020F0502020204030204" pitchFamily="34" charset="0"/>
                <a:cs typeface="Calibri" panose="020F0502020204030204" pitchFamily="34" charset="0"/>
              </a:rPr>
            </a:br>
            <a:r>
              <a:rPr lang="en-GB" sz="1200" kern="1200" dirty="0">
                <a:solidFill>
                  <a:prstClr val="black"/>
                </a:solidFill>
                <a:latin typeface="Calibri" panose="020F0502020204030204" pitchFamily="34" charset="0"/>
                <a:cs typeface="Calibri" panose="020F0502020204030204" pitchFamily="34" charset="0"/>
              </a:rPr>
              <a:t>      Munich occasionally  to meet Einstein .</a:t>
            </a:r>
          </a:p>
          <a:p>
            <a:pPr marL="265176" lvl="0" indent="-265176">
              <a:spcBef>
                <a:spcPts val="250"/>
              </a:spcBef>
              <a:buClr>
                <a:srgbClr val="F07F09"/>
              </a:buClr>
              <a:buSzPct val="80000"/>
            </a:pPr>
            <a:r>
              <a:rPr lang="en-GB" sz="1200" kern="1200" dirty="0">
                <a:solidFill>
                  <a:prstClr val="black"/>
                </a:solidFill>
                <a:latin typeface="Calibri" panose="020F0502020204030204" pitchFamily="34" charset="0"/>
                <a:cs typeface="Calibri" panose="020F0502020204030204" pitchFamily="34" charset="0"/>
              </a:rPr>
              <a:t>             Motivating  by nature , Elsa tried to counsel him encouraging him to continue his studies there in the School without  </a:t>
            </a:r>
            <a:br>
              <a:rPr lang="en-GB" sz="1200" kern="1200" dirty="0">
                <a:solidFill>
                  <a:prstClr val="black"/>
                </a:solidFill>
                <a:latin typeface="Calibri" panose="020F0502020204030204" pitchFamily="34" charset="0"/>
                <a:cs typeface="Calibri" panose="020F0502020204030204" pitchFamily="34" charset="0"/>
              </a:rPr>
            </a:br>
            <a:r>
              <a:rPr lang="en-GB" sz="1200" kern="1200" dirty="0">
                <a:solidFill>
                  <a:prstClr val="black"/>
                </a:solidFill>
                <a:latin typeface="Calibri" panose="020F0502020204030204" pitchFamily="34" charset="0"/>
                <a:cs typeface="Calibri" panose="020F0502020204030204" pitchFamily="34" charset="0"/>
              </a:rPr>
              <a:t>      thinking of leaving it .</a:t>
            </a:r>
          </a:p>
          <a:p>
            <a:pPr marL="265176" lvl="0" indent="-265176">
              <a:spcBef>
                <a:spcPts val="250"/>
              </a:spcBef>
              <a:buClr>
                <a:srgbClr val="F07F09"/>
              </a:buClr>
              <a:buSzPct val="80000"/>
            </a:pPr>
            <a:r>
              <a:rPr lang="en-GB" sz="1200" kern="1200" dirty="0">
                <a:solidFill>
                  <a:prstClr val="black"/>
                </a:solidFill>
                <a:latin typeface="Calibri" panose="020F0502020204030204" pitchFamily="34" charset="0"/>
                <a:cs typeface="Calibri" panose="020F0502020204030204" pitchFamily="34" charset="0"/>
              </a:rPr>
              <a:t>             Disappointed Albert  explained to her  his helplessness  and his ideas of leaving the School , the place he hesitated  </a:t>
            </a:r>
            <a:br>
              <a:rPr lang="en-GB" sz="1200" kern="1200" dirty="0">
                <a:solidFill>
                  <a:prstClr val="black"/>
                </a:solidFill>
                <a:latin typeface="Calibri" panose="020F0502020204030204" pitchFamily="34" charset="0"/>
                <a:cs typeface="Calibri" panose="020F0502020204030204" pitchFamily="34" charset="0"/>
              </a:rPr>
            </a:br>
            <a:r>
              <a:rPr lang="en-GB" sz="1200" kern="1200" dirty="0">
                <a:solidFill>
                  <a:prstClr val="black"/>
                </a:solidFill>
                <a:latin typeface="Calibri" panose="020F0502020204030204" pitchFamily="34" charset="0"/>
                <a:cs typeface="Calibri" panose="020F0502020204030204" pitchFamily="34" charset="0"/>
              </a:rPr>
              <a:t>      the most . </a:t>
            </a:r>
          </a:p>
          <a:p>
            <a:pPr marL="265176" lvl="0" indent="-265176">
              <a:spcBef>
                <a:spcPts val="250"/>
              </a:spcBef>
              <a:buClr>
                <a:srgbClr val="F07F09"/>
              </a:buClr>
              <a:buSzPct val="80000"/>
            </a:pPr>
            <a:r>
              <a:rPr lang="en-GB" sz="1200" kern="1200" dirty="0">
                <a:solidFill>
                  <a:prstClr val="black"/>
                </a:solidFill>
                <a:latin typeface="Calibri" panose="020F0502020204030204" pitchFamily="34" charset="0"/>
                <a:cs typeface="Calibri" panose="020F0502020204030204" pitchFamily="34" charset="0"/>
              </a:rPr>
              <a:t>             He was found taking  profound  interest in doing the things that was passionate about .</a:t>
            </a:r>
          </a:p>
          <a:p>
            <a:pPr marL="265176" lvl="0" indent="-265176">
              <a:spcBef>
                <a:spcPts val="250"/>
              </a:spcBef>
              <a:buClr>
                <a:srgbClr val="F07F09"/>
              </a:buClr>
              <a:buSzPct val="80000"/>
            </a:pPr>
            <a:r>
              <a:rPr lang="en-GB" sz="1200" kern="1200" dirty="0">
                <a:solidFill>
                  <a:prstClr val="black"/>
                </a:solidFill>
                <a:latin typeface="Calibri" panose="020F0502020204030204" pitchFamily="34" charset="0"/>
                <a:cs typeface="Calibri" panose="020F0502020204030204" pitchFamily="34" charset="0"/>
              </a:rPr>
              <a:t>             Apart from the books the reading of which was of immense interest to him  , the other comfort for him was his   </a:t>
            </a:r>
            <a:br>
              <a:rPr lang="en-GB" sz="1200" kern="1200" dirty="0">
                <a:solidFill>
                  <a:prstClr val="black"/>
                </a:solidFill>
                <a:latin typeface="Calibri" panose="020F0502020204030204" pitchFamily="34" charset="0"/>
                <a:cs typeface="Calibri" panose="020F0502020204030204" pitchFamily="34" charset="0"/>
              </a:rPr>
            </a:br>
            <a:r>
              <a:rPr lang="en-GB" sz="1200" kern="1200" dirty="0">
                <a:solidFill>
                  <a:prstClr val="black"/>
                </a:solidFill>
                <a:latin typeface="Calibri" panose="020F0502020204030204" pitchFamily="34" charset="0"/>
                <a:cs typeface="Calibri" panose="020F0502020204030204" pitchFamily="34" charset="0"/>
              </a:rPr>
              <a:t>     playing the musical instrument- the violin  as it brought him joy and peace .</a:t>
            </a:r>
          </a:p>
          <a:p>
            <a:pPr marL="265176" lvl="0" indent="-265176">
              <a:spcBef>
                <a:spcPts val="250"/>
              </a:spcBef>
              <a:buClr>
                <a:srgbClr val="F07F09"/>
              </a:buClr>
              <a:buSzPct val="80000"/>
            </a:pPr>
            <a:r>
              <a:rPr lang="en-GB" sz="1200" kern="1200" dirty="0">
                <a:solidFill>
                  <a:prstClr val="black"/>
                </a:solidFill>
                <a:latin typeface="Calibri" panose="020F0502020204030204" pitchFamily="34" charset="0"/>
                <a:cs typeface="Calibri" panose="020F0502020204030204" pitchFamily="34" charset="0"/>
              </a:rPr>
              <a:t>            After being in Munich airing the feel of solitude , Albert expressed to Yuri about his idea of leaving the School  stating   </a:t>
            </a:r>
            <a:br>
              <a:rPr lang="en-GB" sz="1200" kern="1200" dirty="0">
                <a:solidFill>
                  <a:prstClr val="black"/>
                </a:solidFill>
                <a:latin typeface="Calibri" panose="020F0502020204030204" pitchFamily="34" charset="0"/>
                <a:cs typeface="Calibri" panose="020F0502020204030204" pitchFamily="34" charset="0"/>
              </a:rPr>
            </a:br>
            <a:r>
              <a:rPr lang="en-GB" sz="1200" kern="1200" dirty="0">
                <a:solidFill>
                  <a:prstClr val="black"/>
                </a:solidFill>
                <a:latin typeface="Calibri" panose="020F0502020204030204" pitchFamily="34" charset="0"/>
                <a:cs typeface="Calibri" panose="020F0502020204030204" pitchFamily="34" charset="0"/>
              </a:rPr>
              <a:t>     that his stay  there in that  unpleasant place and continuing his studies in that hateful School  was a wastage of his   </a:t>
            </a:r>
            <a:br>
              <a:rPr lang="en-GB" sz="1200" kern="1200" dirty="0">
                <a:solidFill>
                  <a:prstClr val="black"/>
                </a:solidFill>
                <a:latin typeface="Calibri" panose="020F0502020204030204" pitchFamily="34" charset="0"/>
                <a:cs typeface="Calibri" panose="020F0502020204030204" pitchFamily="34" charset="0"/>
              </a:rPr>
            </a:br>
            <a:r>
              <a:rPr lang="en-GB" sz="1200" kern="1200" dirty="0">
                <a:solidFill>
                  <a:prstClr val="black"/>
                </a:solidFill>
                <a:latin typeface="Calibri" panose="020F0502020204030204" pitchFamily="34" charset="0"/>
                <a:cs typeface="Calibri" panose="020F0502020204030204" pitchFamily="34" charset="0"/>
              </a:rPr>
              <a:t>     father’s money , everyone’s time and efforts </a:t>
            </a:r>
          </a:p>
          <a:p>
            <a:pPr marL="265176" lvl="0" indent="-265176">
              <a:spcBef>
                <a:spcPts val="250"/>
              </a:spcBef>
              <a:buClr>
                <a:srgbClr val="F07F09"/>
              </a:buClr>
              <a:buSzPct val="80000"/>
            </a:pPr>
            <a:r>
              <a:rPr lang="en-GB" sz="1200" kern="1200" dirty="0">
                <a:solidFill>
                  <a:prstClr val="black"/>
                </a:solidFill>
                <a:latin typeface="Calibri" panose="020F0502020204030204" pitchFamily="34" charset="0"/>
                <a:cs typeface="Calibri" panose="020F0502020204030204" pitchFamily="34" charset="0"/>
              </a:rPr>
              <a:t>            Yuri asked him if he had any back up plan tom which Albert said that going to Milan would not be a great idea as his  </a:t>
            </a:r>
            <a:br>
              <a:rPr lang="en-GB" sz="1200" kern="1200" dirty="0">
                <a:solidFill>
                  <a:prstClr val="black"/>
                </a:solidFill>
                <a:latin typeface="Calibri" panose="020F0502020204030204" pitchFamily="34" charset="0"/>
                <a:cs typeface="Calibri" panose="020F0502020204030204" pitchFamily="34" charset="0"/>
              </a:rPr>
            </a:br>
            <a:r>
              <a:rPr lang="en-GB" sz="1200" kern="1200" dirty="0">
                <a:solidFill>
                  <a:prstClr val="black"/>
                </a:solidFill>
                <a:latin typeface="Calibri" panose="020F0502020204030204" pitchFamily="34" charset="0"/>
                <a:cs typeface="Calibri" panose="020F0502020204030204" pitchFamily="34" charset="0"/>
              </a:rPr>
              <a:t>     father would send him back  .  </a:t>
            </a:r>
          </a:p>
          <a:p>
            <a:pPr marL="265176" lvl="0" indent="-265176">
              <a:spcBef>
                <a:spcPts val="250"/>
              </a:spcBef>
              <a:buClr>
                <a:srgbClr val="F07F09"/>
              </a:buClr>
              <a:buSzPct val="80000"/>
            </a:pPr>
            <a:r>
              <a:rPr lang="en-GB" sz="1200" kern="1200" dirty="0">
                <a:solidFill>
                  <a:prstClr val="black"/>
                </a:solidFill>
                <a:latin typeface="Calibri" panose="020F0502020204030204" pitchFamily="34" charset="0"/>
                <a:cs typeface="Calibri" panose="020F0502020204030204" pitchFamily="34" charset="0"/>
              </a:rPr>
              <a:t>  </a:t>
            </a:r>
          </a:p>
          <a:p>
            <a:pPr marL="265176" lvl="0" indent="-265176">
              <a:spcBef>
                <a:spcPts val="250"/>
              </a:spcBef>
              <a:buClr>
                <a:srgbClr val="F07F09"/>
              </a:buClr>
              <a:buSzPct val="80000"/>
            </a:pPr>
            <a:endParaRPr lang="en-GB" sz="1200" kern="1200" dirty="0">
              <a:solidFill>
                <a:prstClr val="black"/>
              </a:solidFill>
              <a:latin typeface="Calibri" panose="020F0502020204030204" pitchFamily="34" charset="0"/>
              <a:cs typeface="Calibri" panose="020F0502020204030204" pitchFamily="34" charset="0"/>
            </a:endParaRPr>
          </a:p>
          <a:p>
            <a:pPr marL="265176" lvl="0" indent="-265176">
              <a:spcBef>
                <a:spcPts val="250"/>
              </a:spcBef>
              <a:buClr>
                <a:srgbClr val="F07F09"/>
              </a:buClr>
              <a:buSzPct val="80000"/>
            </a:pPr>
            <a:r>
              <a:rPr lang="en-GB" sz="1200" kern="1200" dirty="0">
                <a:solidFill>
                  <a:prstClr val="black"/>
                </a:solidFill>
                <a:latin typeface="Calibri" panose="020F0502020204030204" pitchFamily="34" charset="0"/>
                <a:cs typeface="Calibri" panose="020F0502020204030204" pitchFamily="34" charset="0"/>
              </a:rPr>
              <a:t>  </a:t>
            </a:r>
          </a:p>
          <a:p>
            <a:pPr marL="265176" lvl="0" indent="-265176">
              <a:spcBef>
                <a:spcPts val="250"/>
              </a:spcBef>
              <a:buClr>
                <a:srgbClr val="F07F09"/>
              </a:buClr>
              <a:buSzPct val="80000"/>
            </a:pPr>
            <a:endParaRPr lang="en-GB" kern="1200" dirty="0">
              <a:solidFill>
                <a:prstClr val="black"/>
              </a:solidFill>
              <a:latin typeface="Calibri" panose="020F0502020204030204" pitchFamily="34" charset="0"/>
              <a:cs typeface="Calibri" panose="020F0502020204030204" pitchFamily="34" charset="0"/>
            </a:endParaRPr>
          </a:p>
          <a:p>
            <a:pPr marL="265176" lvl="0" indent="-265176">
              <a:spcBef>
                <a:spcPts val="250"/>
              </a:spcBef>
              <a:buClr>
                <a:srgbClr val="F07F09"/>
              </a:buClr>
              <a:buSzPct val="80000"/>
            </a:pPr>
            <a:r>
              <a:rPr lang="en-GB" kern="1200" dirty="0">
                <a:solidFill>
                  <a:prstClr val="black"/>
                </a:solidFill>
                <a:latin typeface="Calibri" panose="020F0502020204030204" pitchFamily="34" charset="0"/>
                <a:cs typeface="Calibri" panose="020F0502020204030204" pitchFamily="34" charset="0"/>
              </a:rPr>
              <a:t>     </a:t>
            </a:r>
          </a:p>
          <a:p>
            <a:pPr marL="265176" lvl="0" indent="-265176">
              <a:spcBef>
                <a:spcPts val="250"/>
              </a:spcBef>
              <a:buClr>
                <a:srgbClr val="F07F09"/>
              </a:buClr>
              <a:buSzPct val="80000"/>
            </a:pPr>
            <a:endParaRPr lang="en-GB" kern="1200" dirty="0">
              <a:solidFill>
                <a:prstClr val="black"/>
              </a:solidFill>
              <a:latin typeface="Calibri" panose="020F0502020204030204" pitchFamily="34" charset="0"/>
              <a:cs typeface="Calibri" panose="020F0502020204030204" pitchFamily="34" charset="0"/>
            </a:endParaRPr>
          </a:p>
          <a:p>
            <a:pPr marL="265176" lvl="0" indent="-265176">
              <a:spcBef>
                <a:spcPts val="250"/>
              </a:spcBef>
              <a:buClr>
                <a:srgbClr val="F07F09"/>
              </a:buClr>
              <a:buSzPct val="80000"/>
            </a:pPr>
            <a:endParaRPr lang="en-GB" kern="1200" dirty="0">
              <a:solidFill>
                <a:prstClr val="black"/>
              </a:solidFill>
              <a:latin typeface="Calibri" panose="020F0502020204030204" pitchFamily="34" charset="0"/>
              <a:cs typeface="Calibri" panose="020F0502020204030204" pitchFamily="34" charset="0"/>
            </a:endParaRPr>
          </a:p>
          <a:p>
            <a:pPr marL="265176" lvl="0" indent="-265176">
              <a:spcBef>
                <a:spcPts val="250"/>
              </a:spcBef>
              <a:buClr>
                <a:srgbClr val="F07F09"/>
              </a:buClr>
              <a:buSzPct val="80000"/>
            </a:pPr>
            <a:endParaRPr lang="en-GB" kern="1200" dirty="0">
              <a:solidFill>
                <a:prstClr val="black"/>
              </a:solidFill>
              <a:latin typeface="Calibri" panose="020F0502020204030204" pitchFamily="34" charset="0"/>
              <a:cs typeface="Calibri" panose="020F0502020204030204" pitchFamily="34" charset="0"/>
            </a:endParaRPr>
          </a:p>
          <a:p>
            <a:pPr marL="265176" lvl="0" indent="-265176">
              <a:spcBef>
                <a:spcPts val="250"/>
              </a:spcBef>
              <a:buClr>
                <a:srgbClr val="F07F09"/>
              </a:buClr>
              <a:buSzPct val="80000"/>
            </a:pPr>
            <a:endParaRPr lang="en-GB" kern="1200" dirty="0">
              <a:solidFill>
                <a:prstClr val="black"/>
              </a:solidFill>
              <a:latin typeface="Calibri" panose="020F0502020204030204" pitchFamily="34" charset="0"/>
              <a:ea typeface="+mn-ea"/>
              <a:cs typeface="Calibri" panose="020F0502020204030204" pitchFamily="34" charset="0"/>
            </a:endParaRPr>
          </a:p>
          <a:p>
            <a:pPr marL="265176" lvl="0" indent="-265176">
              <a:spcBef>
                <a:spcPts val="250"/>
              </a:spcBef>
              <a:buClr>
                <a:srgbClr val="F07F09"/>
              </a:buClr>
              <a:buSzPct val="80000"/>
            </a:pPr>
            <a:endParaRPr lang="en-GB" kern="1200" dirty="0">
              <a:solidFill>
                <a:prstClr val="black"/>
              </a:solidFill>
              <a:latin typeface="Calibri" panose="020F0502020204030204" pitchFamily="34" charset="0"/>
              <a:ea typeface="+mn-ea"/>
              <a:cs typeface="Calibri" panose="020F0502020204030204" pitchFamily="34" charset="0"/>
            </a:endParaRPr>
          </a:p>
          <a:p>
            <a:pPr marL="265176" lvl="0" indent="-265176">
              <a:spcBef>
                <a:spcPts val="250"/>
              </a:spcBef>
              <a:buClr>
                <a:srgbClr val="F07F09"/>
              </a:buClr>
              <a:buSzPct val="80000"/>
            </a:pPr>
            <a:r>
              <a:rPr lang="en-GB" kern="1200" dirty="0">
                <a:solidFill>
                  <a:prstClr val="black"/>
                </a:solidFill>
                <a:latin typeface="Calibri" panose="020F0502020204030204" pitchFamily="34" charset="0"/>
                <a:ea typeface="+mn-ea"/>
                <a:cs typeface="Calibri" panose="020F0502020204030204" pitchFamily="34" charset="0"/>
              </a:rPr>
              <a:t>							</a:t>
            </a:r>
          </a:p>
          <a:p>
            <a:pPr marL="265176" lvl="0" indent="-265176">
              <a:spcBef>
                <a:spcPts val="250"/>
              </a:spcBef>
              <a:buClr>
                <a:srgbClr val="F07F09"/>
              </a:buClr>
              <a:buSzPct val="80000"/>
              <a:buFont typeface="Wingdings 2"/>
              <a:buChar char=""/>
            </a:pPr>
            <a:endParaRPr lang="en-US" kern="1200" dirty="0">
              <a:solidFill>
                <a:prstClr val="black"/>
              </a:solidFill>
              <a:latin typeface="Calibri" panose="020F0502020204030204" pitchFamily="34" charset="0"/>
              <a:ea typeface="+mn-ea"/>
              <a:cs typeface="Calibri" panose="020F0502020204030204" pitchFamily="34" charset="0"/>
            </a:endParaRPr>
          </a:p>
        </p:txBody>
      </p:sp>
    </p:spTree>
    <p:extLst>
      <p:ext uri="{BB962C8B-B14F-4D97-AF65-F5344CB8AC3E}">
        <p14:creationId xmlns:p14="http://schemas.microsoft.com/office/powerpoint/2010/main" val="39167006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pic>
        <p:nvPicPr>
          <p:cNvPr id="69" name="Google Shape;69;p15"/>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0" name="Google Shape;70;p15"/>
          <p:cNvSpPr txBox="1"/>
          <p:nvPr/>
        </p:nvSpPr>
        <p:spPr>
          <a:xfrm>
            <a:off x="227850" y="147146"/>
            <a:ext cx="8688300" cy="504495"/>
          </a:xfrm>
          <a:prstGeom prst="rect">
            <a:avLst/>
          </a:prstGeom>
          <a:noFill/>
          <a:ln>
            <a:noFill/>
          </a:ln>
        </p:spPr>
        <p:txBody>
          <a:bodyPr spcFirstLastPara="1" wrap="square" lIns="91425" tIns="91425" rIns="91425" bIns="91425" anchor="t" anchorCtr="0">
            <a:noAutofit/>
          </a:bodyPr>
          <a:lstStyle/>
          <a:p>
            <a:pPr lvl="0" algn="ctr">
              <a:buSzPts val="2200"/>
            </a:pPr>
            <a:r>
              <a:rPr lang="en-GB" sz="2400" kern="1200" dirty="0">
                <a:solidFill>
                  <a:srgbClr val="FF0000"/>
                </a:solidFill>
                <a:latin typeface="Calibri" panose="020F0502020204030204" pitchFamily="34" charset="0"/>
                <a:cs typeface="Calibri" panose="020F0502020204030204" pitchFamily="34" charset="0"/>
              </a:rPr>
              <a:t> </a:t>
            </a:r>
            <a:r>
              <a:rPr lang="en-GB" sz="1800" b="1" u="sng" kern="1200" dirty="0">
                <a:solidFill>
                  <a:srgbClr val="FF0000"/>
                </a:solidFill>
                <a:latin typeface="Calibri" panose="020F0502020204030204" pitchFamily="34" charset="0"/>
                <a:cs typeface="Calibri" panose="020F0502020204030204" pitchFamily="34" charset="0"/>
              </a:rPr>
              <a:t>Albert Einstein’s Plan for Leaving the Schoo</a:t>
            </a:r>
            <a:r>
              <a:rPr lang="en-GB" sz="1800" kern="1200" dirty="0">
                <a:solidFill>
                  <a:srgbClr val="FF0000"/>
                </a:solidFill>
                <a:latin typeface="Calibri" panose="020F0502020204030204" pitchFamily="34" charset="0"/>
                <a:cs typeface="Calibri" panose="020F0502020204030204" pitchFamily="34" charset="0"/>
              </a:rPr>
              <a:t>l    … contd.                                                                      </a:t>
            </a:r>
            <a:r>
              <a:rPr lang="en-GB" sz="2000" kern="1200" dirty="0">
                <a:solidFill>
                  <a:srgbClr val="FF0000"/>
                </a:solidFill>
                <a:latin typeface="Calibri" panose="020F0502020204030204" pitchFamily="34" charset="0"/>
                <a:cs typeface="Calibri" panose="020F0502020204030204" pitchFamily="34" charset="0"/>
              </a:rPr>
              <a:t>Pages (27-28)</a:t>
            </a:r>
            <a:endParaRPr sz="2000" b="1" i="0" u="none" strike="noStrike" cap="none" dirty="0">
              <a:solidFill>
                <a:srgbClr val="FF0000"/>
              </a:solidFill>
              <a:latin typeface="Calibri" panose="020F0502020204030204" pitchFamily="34" charset="0"/>
              <a:cs typeface="Calibri" panose="020F0502020204030204" pitchFamily="34" charset="0"/>
              <a:sym typeface="Arial"/>
            </a:endParaRPr>
          </a:p>
        </p:txBody>
      </p:sp>
      <p:sp>
        <p:nvSpPr>
          <p:cNvPr id="71" name="Google Shape;71;p15"/>
          <p:cNvSpPr txBox="1"/>
          <p:nvPr/>
        </p:nvSpPr>
        <p:spPr>
          <a:xfrm>
            <a:off x="616688" y="662152"/>
            <a:ext cx="7839740" cy="4481347"/>
          </a:xfrm>
          <a:prstGeom prst="rect">
            <a:avLst/>
          </a:prstGeom>
          <a:noFill/>
          <a:ln>
            <a:noFill/>
          </a:ln>
        </p:spPr>
        <p:txBody>
          <a:bodyPr spcFirstLastPara="1" wrap="square" lIns="91425" tIns="91425" rIns="91425" bIns="91425" anchor="t" anchorCtr="0">
            <a:noAutofit/>
          </a:bodyPr>
          <a:lstStyle/>
          <a:p>
            <a:pPr marL="265176" lvl="0" indent="-265176">
              <a:spcBef>
                <a:spcPts val="250"/>
              </a:spcBef>
              <a:buClr>
                <a:srgbClr val="F07F09"/>
              </a:buClr>
              <a:buSzPct val="80000"/>
            </a:pPr>
            <a:r>
              <a:rPr lang="en-GB" sz="1200" kern="1200" dirty="0">
                <a:solidFill>
                  <a:prstClr val="black"/>
                </a:solidFill>
                <a:latin typeface="Calibri" panose="020F0502020204030204" pitchFamily="34" charset="0"/>
                <a:cs typeface="Calibri" panose="020F0502020204030204" pitchFamily="34" charset="0"/>
              </a:rPr>
              <a:t>  </a:t>
            </a:r>
          </a:p>
          <a:p>
            <a:pPr marL="265176" lvl="0" indent="-265176" algn="just">
              <a:lnSpc>
                <a:spcPct val="150000"/>
              </a:lnSpc>
              <a:spcBef>
                <a:spcPts val="250"/>
              </a:spcBef>
              <a:buClr>
                <a:srgbClr val="F07F09"/>
              </a:buClr>
              <a:buSzPct val="80000"/>
            </a:pPr>
            <a:r>
              <a:rPr lang="en-GB" sz="1200" kern="1200" dirty="0">
                <a:solidFill>
                  <a:prstClr val="black"/>
                </a:solidFill>
                <a:latin typeface="Calibri" panose="020F0502020204030204" pitchFamily="34" charset="0"/>
                <a:cs typeface="Calibri" panose="020F0502020204030204" pitchFamily="34" charset="0"/>
              </a:rPr>
              <a:t>       Einstein was strongly determined to leave the School for which he needed a valid and strong reason .</a:t>
            </a:r>
          </a:p>
          <a:p>
            <a:pPr marL="265176" lvl="0" indent="-265176" algn="just">
              <a:lnSpc>
                <a:spcPct val="150000"/>
              </a:lnSpc>
              <a:spcBef>
                <a:spcPts val="250"/>
              </a:spcBef>
              <a:buClr>
                <a:srgbClr val="F07F09"/>
              </a:buClr>
              <a:buSzPct val="80000"/>
            </a:pPr>
            <a:r>
              <a:rPr lang="en-GB" sz="1200" kern="1200" dirty="0">
                <a:solidFill>
                  <a:prstClr val="black"/>
                </a:solidFill>
                <a:latin typeface="Calibri" panose="020F0502020204030204" pitchFamily="34" charset="0"/>
                <a:cs typeface="Calibri" panose="020F0502020204030204" pitchFamily="34" charset="0"/>
              </a:rPr>
              <a:t>       He asked Yuri if he could help him in finding a doctor who could help him in issuing him a Medical Certificate stating  his inability at continuing his studies  any longer there in the School . </a:t>
            </a:r>
          </a:p>
          <a:p>
            <a:pPr marL="265176" lvl="0" indent="-265176" algn="just">
              <a:lnSpc>
                <a:spcPct val="150000"/>
              </a:lnSpc>
              <a:spcBef>
                <a:spcPts val="250"/>
              </a:spcBef>
              <a:buClr>
                <a:srgbClr val="F07F09"/>
              </a:buClr>
              <a:buSzPct val="80000"/>
            </a:pPr>
            <a:r>
              <a:rPr lang="en-GB" sz="1200" kern="1200" dirty="0">
                <a:solidFill>
                  <a:prstClr val="black"/>
                </a:solidFill>
                <a:latin typeface="Calibri" panose="020F0502020204030204" pitchFamily="34" charset="0"/>
                <a:cs typeface="Calibri" panose="020F0502020204030204" pitchFamily="34" charset="0"/>
              </a:rPr>
              <a:t>       Yuri, Einstein’s only friend in Munich , had great concern for his friend in trouble .</a:t>
            </a:r>
          </a:p>
          <a:p>
            <a:pPr marL="265176" lvl="0" indent="-265176" algn="just">
              <a:lnSpc>
                <a:spcPct val="150000"/>
              </a:lnSpc>
              <a:spcBef>
                <a:spcPts val="250"/>
              </a:spcBef>
              <a:buClr>
                <a:srgbClr val="F07F09"/>
              </a:buClr>
              <a:buSzPct val="80000"/>
            </a:pPr>
            <a:r>
              <a:rPr lang="en-GB" sz="1200" kern="1200" dirty="0">
                <a:solidFill>
                  <a:prstClr val="black"/>
                </a:solidFill>
                <a:latin typeface="Calibri" panose="020F0502020204030204" pitchFamily="34" charset="0"/>
                <a:cs typeface="Calibri" panose="020F0502020204030204" pitchFamily="34" charset="0"/>
              </a:rPr>
              <a:t>       Having understood Einstein’s frustration and helplessness assured him of helping him and used his friendship with the recently qualified doctor – </a:t>
            </a:r>
            <a:r>
              <a:rPr lang="en-GB" sz="1200" kern="1200" dirty="0" err="1">
                <a:solidFill>
                  <a:prstClr val="black"/>
                </a:solidFill>
                <a:latin typeface="Calibri" panose="020F0502020204030204" pitchFamily="34" charset="0"/>
                <a:cs typeface="Calibri" panose="020F0502020204030204" pitchFamily="34" charset="0"/>
              </a:rPr>
              <a:t>Dr.</a:t>
            </a:r>
            <a:r>
              <a:rPr lang="en-GB" sz="1200" kern="1200" dirty="0">
                <a:solidFill>
                  <a:prstClr val="black"/>
                </a:solidFill>
                <a:latin typeface="Calibri" panose="020F0502020204030204" pitchFamily="34" charset="0"/>
                <a:cs typeface="Calibri" panose="020F0502020204030204" pitchFamily="34" charset="0"/>
              </a:rPr>
              <a:t> Ernst Well to arrange the required Medical Certificate to facilitate him to serve his purpose . </a:t>
            </a:r>
          </a:p>
          <a:p>
            <a:pPr marL="265176" lvl="0" indent="-265176" algn="just">
              <a:lnSpc>
                <a:spcPct val="150000"/>
              </a:lnSpc>
              <a:spcBef>
                <a:spcPts val="250"/>
              </a:spcBef>
              <a:buClr>
                <a:srgbClr val="F07F09"/>
              </a:buClr>
              <a:buSzPct val="80000"/>
            </a:pPr>
            <a:r>
              <a:rPr lang="en-GB" sz="1200" kern="1200" dirty="0">
                <a:solidFill>
                  <a:prstClr val="black"/>
                </a:solidFill>
                <a:latin typeface="Calibri" panose="020F0502020204030204" pitchFamily="34" charset="0"/>
                <a:cs typeface="Calibri" panose="020F0502020204030204" pitchFamily="34" charset="0"/>
              </a:rPr>
              <a:t>      Yuri complimented Einstein saying that  Einstein was the world’s worst liar as he thought that Einstein who firmly believed in truth and honesty was unable to tell a lie and even though he tried to do so , his face would betray it and people could make out what he was </a:t>
            </a:r>
            <a:r>
              <a:rPr lang="en-GB" sz="1200" kern="1200" dirty="0" err="1">
                <a:solidFill>
                  <a:prstClr val="black"/>
                </a:solidFill>
                <a:latin typeface="Calibri" panose="020F0502020204030204" pitchFamily="34" charset="0"/>
                <a:cs typeface="Calibri" panose="020F0502020204030204" pitchFamily="34" charset="0"/>
              </a:rPr>
              <a:t>lyin</a:t>
            </a:r>
            <a:r>
              <a:rPr lang="en-GB" sz="1200" kern="1200" dirty="0">
                <a:solidFill>
                  <a:prstClr val="black"/>
                </a:solidFill>
                <a:latin typeface="Calibri" panose="020F0502020204030204" pitchFamily="34" charset="0"/>
                <a:cs typeface="Calibri" panose="020F0502020204030204" pitchFamily="34" charset="0"/>
              </a:rPr>
              <a:t> Yuri said he was  was doubtful if the doctor would believe Einstein . However , he instilled hope in him saying that the doctor was  kind and understanding  and he would surely help him .</a:t>
            </a:r>
          </a:p>
          <a:p>
            <a:pPr marL="265176" lvl="0" indent="-265176" algn="just">
              <a:lnSpc>
                <a:spcPct val="150000"/>
              </a:lnSpc>
              <a:spcBef>
                <a:spcPts val="250"/>
              </a:spcBef>
              <a:buClr>
                <a:srgbClr val="F07F09"/>
              </a:buClr>
              <a:buSzPct val="80000"/>
            </a:pPr>
            <a:r>
              <a:rPr lang="en-GB" sz="1200" kern="1200" dirty="0">
                <a:solidFill>
                  <a:prstClr val="black"/>
                </a:solidFill>
                <a:latin typeface="Calibri" panose="020F0502020204030204" pitchFamily="34" charset="0"/>
                <a:cs typeface="Calibri" panose="020F0502020204030204" pitchFamily="34" charset="0"/>
              </a:rPr>
              <a:t> </a:t>
            </a:r>
          </a:p>
          <a:p>
            <a:pPr marL="265176" lvl="0" indent="-265176">
              <a:spcBef>
                <a:spcPts val="250"/>
              </a:spcBef>
              <a:buClr>
                <a:srgbClr val="F07F09"/>
              </a:buClr>
              <a:buSzPct val="80000"/>
            </a:pPr>
            <a:endParaRPr lang="en-GB" sz="1200" kern="1200" dirty="0">
              <a:solidFill>
                <a:prstClr val="black"/>
              </a:solidFill>
              <a:latin typeface="Calibri" panose="020F0502020204030204" pitchFamily="34" charset="0"/>
              <a:cs typeface="Calibri" panose="020F0502020204030204" pitchFamily="34" charset="0"/>
            </a:endParaRPr>
          </a:p>
          <a:p>
            <a:pPr marL="265176" lvl="0" indent="-265176">
              <a:spcBef>
                <a:spcPts val="250"/>
              </a:spcBef>
              <a:buClr>
                <a:srgbClr val="F07F09"/>
              </a:buClr>
              <a:buSzPct val="80000"/>
            </a:pPr>
            <a:endParaRPr lang="en-GB" sz="1200" kern="1200" dirty="0">
              <a:solidFill>
                <a:prstClr val="black"/>
              </a:solidFill>
              <a:latin typeface="Calibri" panose="020F0502020204030204" pitchFamily="34" charset="0"/>
              <a:cs typeface="Calibri" panose="020F0502020204030204" pitchFamily="34" charset="0"/>
            </a:endParaRPr>
          </a:p>
          <a:p>
            <a:pPr marL="265176" lvl="0" indent="-265176">
              <a:spcBef>
                <a:spcPts val="250"/>
              </a:spcBef>
              <a:buClr>
                <a:srgbClr val="F07F09"/>
              </a:buClr>
              <a:buSzPct val="80000"/>
            </a:pPr>
            <a:endParaRPr lang="en-GB" sz="1200" kern="1200" dirty="0">
              <a:solidFill>
                <a:prstClr val="black"/>
              </a:solidFill>
              <a:latin typeface="Calibri" panose="020F0502020204030204" pitchFamily="34" charset="0"/>
              <a:cs typeface="Calibri" panose="020F0502020204030204" pitchFamily="34" charset="0"/>
            </a:endParaRPr>
          </a:p>
          <a:p>
            <a:pPr marL="265176" lvl="0" indent="-265176">
              <a:spcBef>
                <a:spcPts val="250"/>
              </a:spcBef>
              <a:buClr>
                <a:srgbClr val="F07F09"/>
              </a:buClr>
              <a:buSzPct val="80000"/>
            </a:pPr>
            <a:endParaRPr lang="en-GB" sz="1200" kern="1200" dirty="0">
              <a:solidFill>
                <a:prstClr val="black"/>
              </a:solidFill>
              <a:latin typeface="Calibri" panose="020F0502020204030204" pitchFamily="34" charset="0"/>
              <a:cs typeface="Calibri" panose="020F0502020204030204" pitchFamily="34" charset="0"/>
            </a:endParaRPr>
          </a:p>
          <a:p>
            <a:pPr marL="265176" lvl="0" indent="-265176">
              <a:spcBef>
                <a:spcPts val="250"/>
              </a:spcBef>
              <a:buClr>
                <a:srgbClr val="F07F09"/>
              </a:buClr>
              <a:buSzPct val="80000"/>
            </a:pPr>
            <a:r>
              <a:rPr lang="en-GB" sz="1200" kern="1200" dirty="0">
                <a:solidFill>
                  <a:prstClr val="black"/>
                </a:solidFill>
                <a:latin typeface="Calibri" panose="020F0502020204030204" pitchFamily="34" charset="0"/>
                <a:cs typeface="Calibri" panose="020F0502020204030204" pitchFamily="34" charset="0"/>
              </a:rPr>
              <a:t>  </a:t>
            </a:r>
          </a:p>
          <a:p>
            <a:pPr marL="265176" lvl="0" indent="-265176">
              <a:spcBef>
                <a:spcPts val="250"/>
              </a:spcBef>
              <a:buClr>
                <a:srgbClr val="F07F09"/>
              </a:buClr>
              <a:buSzPct val="80000"/>
            </a:pPr>
            <a:endParaRPr lang="en-GB" kern="1200" dirty="0">
              <a:solidFill>
                <a:prstClr val="black"/>
              </a:solidFill>
              <a:latin typeface="Calibri" panose="020F0502020204030204" pitchFamily="34" charset="0"/>
              <a:cs typeface="Calibri" panose="020F0502020204030204" pitchFamily="34" charset="0"/>
            </a:endParaRPr>
          </a:p>
          <a:p>
            <a:pPr marL="265176" lvl="0" indent="-265176">
              <a:spcBef>
                <a:spcPts val="250"/>
              </a:spcBef>
              <a:buClr>
                <a:srgbClr val="F07F09"/>
              </a:buClr>
              <a:buSzPct val="80000"/>
            </a:pPr>
            <a:r>
              <a:rPr lang="en-GB" kern="1200" dirty="0">
                <a:solidFill>
                  <a:prstClr val="black"/>
                </a:solidFill>
                <a:latin typeface="Calibri" panose="020F0502020204030204" pitchFamily="34" charset="0"/>
                <a:cs typeface="Calibri" panose="020F0502020204030204" pitchFamily="34" charset="0"/>
              </a:rPr>
              <a:t>     </a:t>
            </a:r>
          </a:p>
          <a:p>
            <a:pPr marL="265176" lvl="0" indent="-265176">
              <a:spcBef>
                <a:spcPts val="250"/>
              </a:spcBef>
              <a:buClr>
                <a:srgbClr val="F07F09"/>
              </a:buClr>
              <a:buSzPct val="80000"/>
            </a:pPr>
            <a:endParaRPr lang="en-GB" kern="1200" dirty="0">
              <a:solidFill>
                <a:prstClr val="black"/>
              </a:solidFill>
              <a:latin typeface="Calibri" panose="020F0502020204030204" pitchFamily="34" charset="0"/>
              <a:cs typeface="Calibri" panose="020F0502020204030204" pitchFamily="34" charset="0"/>
            </a:endParaRPr>
          </a:p>
          <a:p>
            <a:pPr marL="265176" lvl="0" indent="-265176">
              <a:spcBef>
                <a:spcPts val="250"/>
              </a:spcBef>
              <a:buClr>
                <a:srgbClr val="F07F09"/>
              </a:buClr>
              <a:buSzPct val="80000"/>
            </a:pPr>
            <a:endParaRPr lang="en-GB" kern="1200" dirty="0">
              <a:solidFill>
                <a:prstClr val="black"/>
              </a:solidFill>
              <a:latin typeface="Calibri" panose="020F0502020204030204" pitchFamily="34" charset="0"/>
              <a:cs typeface="Calibri" panose="020F0502020204030204" pitchFamily="34" charset="0"/>
            </a:endParaRPr>
          </a:p>
          <a:p>
            <a:pPr marL="265176" lvl="0" indent="-265176">
              <a:spcBef>
                <a:spcPts val="250"/>
              </a:spcBef>
              <a:buClr>
                <a:srgbClr val="F07F09"/>
              </a:buClr>
              <a:buSzPct val="80000"/>
            </a:pPr>
            <a:endParaRPr lang="en-GB" kern="1200" dirty="0">
              <a:solidFill>
                <a:prstClr val="black"/>
              </a:solidFill>
              <a:latin typeface="Calibri" panose="020F0502020204030204" pitchFamily="34" charset="0"/>
              <a:cs typeface="Calibri" panose="020F0502020204030204" pitchFamily="34" charset="0"/>
            </a:endParaRPr>
          </a:p>
          <a:p>
            <a:pPr marL="265176" lvl="0" indent="-265176">
              <a:spcBef>
                <a:spcPts val="250"/>
              </a:spcBef>
              <a:buClr>
                <a:srgbClr val="F07F09"/>
              </a:buClr>
              <a:buSzPct val="80000"/>
            </a:pPr>
            <a:endParaRPr lang="en-GB" kern="1200" dirty="0">
              <a:solidFill>
                <a:prstClr val="black"/>
              </a:solidFill>
              <a:latin typeface="Calibri" panose="020F0502020204030204" pitchFamily="34" charset="0"/>
              <a:ea typeface="+mn-ea"/>
              <a:cs typeface="Calibri" panose="020F0502020204030204" pitchFamily="34" charset="0"/>
            </a:endParaRPr>
          </a:p>
          <a:p>
            <a:pPr marL="265176" lvl="0" indent="-265176">
              <a:spcBef>
                <a:spcPts val="250"/>
              </a:spcBef>
              <a:buClr>
                <a:srgbClr val="F07F09"/>
              </a:buClr>
              <a:buSzPct val="80000"/>
            </a:pPr>
            <a:endParaRPr lang="en-GB" kern="1200" dirty="0">
              <a:solidFill>
                <a:prstClr val="black"/>
              </a:solidFill>
              <a:latin typeface="Calibri" panose="020F0502020204030204" pitchFamily="34" charset="0"/>
              <a:ea typeface="+mn-ea"/>
              <a:cs typeface="Calibri" panose="020F0502020204030204" pitchFamily="34" charset="0"/>
            </a:endParaRPr>
          </a:p>
          <a:p>
            <a:pPr marL="265176" lvl="0" indent="-265176">
              <a:spcBef>
                <a:spcPts val="250"/>
              </a:spcBef>
              <a:buClr>
                <a:srgbClr val="F07F09"/>
              </a:buClr>
              <a:buSzPct val="80000"/>
            </a:pPr>
            <a:r>
              <a:rPr lang="en-GB" kern="1200" dirty="0">
                <a:solidFill>
                  <a:prstClr val="black"/>
                </a:solidFill>
                <a:latin typeface="Calibri" panose="020F0502020204030204" pitchFamily="34" charset="0"/>
                <a:ea typeface="+mn-ea"/>
                <a:cs typeface="Calibri" panose="020F0502020204030204" pitchFamily="34" charset="0"/>
              </a:rPr>
              <a:t>							</a:t>
            </a:r>
          </a:p>
          <a:p>
            <a:pPr marL="265176" lvl="0" indent="-265176">
              <a:spcBef>
                <a:spcPts val="250"/>
              </a:spcBef>
              <a:buClr>
                <a:srgbClr val="F07F09"/>
              </a:buClr>
              <a:buSzPct val="80000"/>
              <a:buFont typeface="Wingdings 2"/>
              <a:buChar char=""/>
            </a:pPr>
            <a:r>
              <a:rPr lang="en-US" kern="1200" dirty="0">
                <a:solidFill>
                  <a:prstClr val="black"/>
                </a:solidFill>
                <a:latin typeface="Calibri" panose="020F0502020204030204" pitchFamily="34" charset="0"/>
                <a:ea typeface="+mn-ea"/>
                <a:cs typeface="Calibri" panose="020F0502020204030204" pitchFamily="34" charset="0"/>
              </a:rPr>
              <a:t> </a:t>
            </a:r>
          </a:p>
        </p:txBody>
      </p:sp>
    </p:spTree>
    <p:extLst>
      <p:ext uri="{BB962C8B-B14F-4D97-AF65-F5344CB8AC3E}">
        <p14:creationId xmlns:p14="http://schemas.microsoft.com/office/powerpoint/2010/main" val="39167006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pic>
        <p:nvPicPr>
          <p:cNvPr id="69" name="Google Shape;69;p15"/>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0" name="Google Shape;70;p15"/>
          <p:cNvSpPr txBox="1"/>
          <p:nvPr/>
        </p:nvSpPr>
        <p:spPr>
          <a:xfrm>
            <a:off x="91512" y="248095"/>
            <a:ext cx="8960975" cy="525516"/>
          </a:xfrm>
          <a:prstGeom prst="rect">
            <a:avLst/>
          </a:prstGeom>
          <a:noFill/>
          <a:ln>
            <a:noFill/>
          </a:ln>
        </p:spPr>
        <p:txBody>
          <a:bodyPr spcFirstLastPara="1" wrap="square" lIns="91425" tIns="91425" rIns="91425" bIns="91425" anchor="t" anchorCtr="0">
            <a:noAutofit/>
          </a:bodyPr>
          <a:lstStyle/>
          <a:p>
            <a:pPr lvl="0" algn="ctr">
              <a:buSzPts val="2200"/>
            </a:pPr>
            <a:r>
              <a:rPr lang="en-GB" sz="2200" b="1" u="sng" dirty="0">
                <a:solidFill>
                  <a:srgbClr val="FF0000"/>
                </a:solidFill>
                <a:latin typeface="Calibri" panose="020F0502020204030204" pitchFamily="34" charset="0"/>
                <a:cs typeface="Calibri" panose="020F0502020204030204" pitchFamily="34" charset="0"/>
              </a:rPr>
              <a:t>Meaning of New/ Difficult Words:</a:t>
            </a:r>
          </a:p>
          <a:p>
            <a:pPr lvl="0">
              <a:buSzPts val="2200"/>
            </a:pPr>
            <a:endParaRPr lang="en-GB" dirty="0">
              <a:solidFill>
                <a:schemeClr val="tx1"/>
              </a:solidFill>
              <a:latin typeface="Calibri" panose="020F0502020204030204" pitchFamily="34" charset="0"/>
              <a:cs typeface="Calibri" panose="020F0502020204030204" pitchFamily="34" charset="0"/>
            </a:endParaRPr>
          </a:p>
          <a:p>
            <a:pPr lvl="0">
              <a:buSzPts val="2200"/>
            </a:pPr>
            <a:endParaRPr lang="en-GB" dirty="0">
              <a:solidFill>
                <a:schemeClr val="tx1"/>
              </a:solidFill>
              <a:latin typeface="Calibri" panose="020F0502020204030204" pitchFamily="34" charset="0"/>
              <a:cs typeface="Calibri" panose="020F0502020204030204" pitchFamily="34" charset="0"/>
            </a:endParaRPr>
          </a:p>
          <a:p>
            <a:pPr lvl="0">
              <a:buSzPts val="2200"/>
            </a:pPr>
            <a:endParaRPr lang="en-GB" sz="2200" dirty="0">
              <a:solidFill>
                <a:srgbClr val="FF0000"/>
              </a:solidFill>
              <a:latin typeface="Calibri" panose="020F0502020204030204" pitchFamily="34" charset="0"/>
              <a:cs typeface="Calibri" panose="020F0502020204030204" pitchFamily="34" charset="0"/>
            </a:endParaRPr>
          </a:p>
          <a:p>
            <a:pPr lvl="0">
              <a:buSzPts val="2200"/>
            </a:pPr>
            <a:br>
              <a:rPr lang="en-GB" sz="2200" dirty="0">
                <a:solidFill>
                  <a:srgbClr val="FF0000"/>
                </a:solidFill>
                <a:latin typeface="Calibri" panose="020F0502020204030204" pitchFamily="34" charset="0"/>
                <a:cs typeface="Calibri" panose="020F0502020204030204" pitchFamily="34" charset="0"/>
              </a:rPr>
            </a:br>
            <a:endParaRPr sz="2200" b="1" i="0" u="none" strike="noStrike" cap="none" dirty="0">
              <a:solidFill>
                <a:srgbClr val="FF0000"/>
              </a:solidFill>
              <a:latin typeface="Calibri" panose="020F0502020204030204" pitchFamily="34" charset="0"/>
              <a:cs typeface="Calibri" panose="020F0502020204030204" pitchFamily="34" charset="0"/>
              <a:sym typeface="Arial"/>
            </a:endParaRPr>
          </a:p>
        </p:txBody>
      </p:sp>
      <p:sp>
        <p:nvSpPr>
          <p:cNvPr id="71" name="Google Shape;71;p15"/>
          <p:cNvSpPr txBox="1"/>
          <p:nvPr/>
        </p:nvSpPr>
        <p:spPr>
          <a:xfrm>
            <a:off x="2282457" y="1061926"/>
            <a:ext cx="5167424" cy="3459126"/>
          </a:xfrm>
          <a:prstGeom prst="rect">
            <a:avLst/>
          </a:prstGeom>
          <a:noFill/>
          <a:ln>
            <a:noFill/>
          </a:ln>
        </p:spPr>
        <p:txBody>
          <a:bodyPr spcFirstLastPara="1" wrap="square" lIns="91425" tIns="91425" rIns="91425" bIns="91425" anchor="t" anchorCtr="0">
            <a:noAutofit/>
          </a:bodyPr>
          <a:lstStyle/>
          <a:p>
            <a:pPr lvl="0">
              <a:buSzPts val="2200"/>
            </a:pPr>
            <a:r>
              <a:rPr lang="en-GB" dirty="0">
                <a:solidFill>
                  <a:schemeClr val="tx1"/>
                </a:solidFill>
                <a:latin typeface="Calibri" panose="020F0502020204030204" pitchFamily="34" charset="0"/>
                <a:cs typeface="Calibri" panose="020F0502020204030204" pitchFamily="34" charset="0"/>
              </a:rPr>
              <a:t>Glumly – sorrowfully</a:t>
            </a:r>
          </a:p>
          <a:p>
            <a:pPr lvl="0">
              <a:buSzPts val="2200"/>
            </a:pPr>
            <a:r>
              <a:rPr lang="en-GB" dirty="0">
                <a:solidFill>
                  <a:schemeClr val="tx1"/>
                </a:solidFill>
                <a:latin typeface="Calibri" panose="020F0502020204030204" pitchFamily="34" charset="0"/>
                <a:cs typeface="Calibri" panose="020F0502020204030204" pitchFamily="34" charset="0"/>
              </a:rPr>
              <a:t>Reluctant- unwilling</a:t>
            </a:r>
          </a:p>
          <a:p>
            <a:pPr lvl="0">
              <a:buSzPts val="2200"/>
            </a:pPr>
            <a:r>
              <a:rPr lang="en-GB" dirty="0">
                <a:solidFill>
                  <a:schemeClr val="tx1"/>
                </a:solidFill>
                <a:latin typeface="Calibri" panose="020F0502020204030204" pitchFamily="34" charset="0"/>
                <a:cs typeface="Calibri" panose="020F0502020204030204" pitchFamily="34" charset="0"/>
              </a:rPr>
              <a:t>Wailing –long and loud sound made by the Violin</a:t>
            </a:r>
          </a:p>
          <a:p>
            <a:pPr lvl="0">
              <a:buSzPts val="2200"/>
            </a:pPr>
            <a:r>
              <a:rPr lang="en-GB" dirty="0">
                <a:solidFill>
                  <a:schemeClr val="tx1"/>
                </a:solidFill>
                <a:latin typeface="Calibri" panose="020F0502020204030204" pitchFamily="34" charset="0"/>
                <a:cs typeface="Calibri" panose="020F0502020204030204" pitchFamily="34" charset="0"/>
              </a:rPr>
              <a:t>Get on to one’s norms –annoy / irritate</a:t>
            </a:r>
          </a:p>
          <a:p>
            <a:pPr lvl="0">
              <a:buSzPts val="2200"/>
            </a:pPr>
            <a:r>
              <a:rPr lang="en-GB" dirty="0">
                <a:solidFill>
                  <a:schemeClr val="tx1"/>
                </a:solidFill>
                <a:latin typeface="Calibri" panose="020F0502020204030204" pitchFamily="34" charset="0"/>
                <a:cs typeface="Calibri" panose="020F0502020204030204" pitchFamily="34" charset="0"/>
              </a:rPr>
              <a:t>Howling –crying</a:t>
            </a:r>
          </a:p>
          <a:p>
            <a:pPr lvl="0">
              <a:buSzPts val="2200"/>
            </a:pPr>
            <a:r>
              <a:rPr lang="en-GB" dirty="0">
                <a:solidFill>
                  <a:schemeClr val="tx1"/>
                </a:solidFill>
                <a:latin typeface="Calibri" panose="020F0502020204030204" pitchFamily="34" charset="0"/>
                <a:cs typeface="Calibri" panose="020F0502020204030204" pitchFamily="34" charset="0"/>
              </a:rPr>
              <a:t>Absurd –silly</a:t>
            </a:r>
          </a:p>
          <a:p>
            <a:pPr lvl="0">
              <a:buSzPts val="2200"/>
            </a:pPr>
            <a:r>
              <a:rPr lang="en-GB" dirty="0">
                <a:solidFill>
                  <a:schemeClr val="tx1"/>
                </a:solidFill>
                <a:latin typeface="Calibri" panose="020F0502020204030204" pitchFamily="34" charset="0"/>
                <a:cs typeface="Calibri" panose="020F0502020204030204" pitchFamily="34" charset="0"/>
              </a:rPr>
              <a:t>Turn out – end in the result </a:t>
            </a:r>
          </a:p>
          <a:p>
            <a:pPr lvl="0">
              <a:buSzPts val="2200"/>
            </a:pPr>
            <a:r>
              <a:rPr lang="en-GB" dirty="0">
                <a:solidFill>
                  <a:schemeClr val="tx1"/>
                </a:solidFill>
                <a:latin typeface="Calibri" panose="020F0502020204030204" pitchFamily="34" charset="0"/>
                <a:cs typeface="Calibri" panose="020F0502020204030204" pitchFamily="34" charset="0"/>
              </a:rPr>
              <a:t>Gleam – shine brightly</a:t>
            </a:r>
          </a:p>
          <a:p>
            <a:pPr lvl="0">
              <a:buSzPts val="2200"/>
            </a:pPr>
            <a:r>
              <a:rPr lang="en-GB" dirty="0">
                <a:solidFill>
                  <a:schemeClr val="tx1"/>
                </a:solidFill>
                <a:latin typeface="Calibri" panose="020F0502020204030204" pitchFamily="34" charset="0"/>
                <a:cs typeface="Calibri" panose="020F0502020204030204" pitchFamily="34" charset="0"/>
              </a:rPr>
              <a:t>Nervous breakdown – neurological disorder/ mental illness</a:t>
            </a:r>
          </a:p>
          <a:p>
            <a:pPr lvl="0">
              <a:buSzPts val="2200"/>
            </a:pPr>
            <a:r>
              <a:rPr lang="en-GB" dirty="0">
                <a:solidFill>
                  <a:schemeClr val="tx1"/>
                </a:solidFill>
                <a:latin typeface="Calibri" panose="020F0502020204030204" pitchFamily="34" charset="0"/>
                <a:cs typeface="Calibri" panose="020F0502020204030204" pitchFamily="34" charset="0"/>
              </a:rPr>
              <a:t>Merrily- happily</a:t>
            </a:r>
          </a:p>
          <a:p>
            <a:pPr lvl="0">
              <a:buSzPts val="2200"/>
            </a:pPr>
            <a:r>
              <a:rPr lang="en-GB" dirty="0">
                <a:solidFill>
                  <a:schemeClr val="tx1"/>
                </a:solidFill>
                <a:latin typeface="Calibri" panose="020F0502020204030204" pitchFamily="34" charset="0"/>
                <a:cs typeface="Calibri" panose="020F0502020204030204" pitchFamily="34" charset="0"/>
              </a:rPr>
              <a:t>Assure – console / confirm to </a:t>
            </a:r>
          </a:p>
          <a:p>
            <a:pPr lvl="0">
              <a:buSzPts val="2200"/>
            </a:pPr>
            <a:r>
              <a:rPr lang="en-GB" dirty="0">
                <a:solidFill>
                  <a:schemeClr val="tx1"/>
                </a:solidFill>
                <a:latin typeface="Calibri" panose="020F0502020204030204" pitchFamily="34" charset="0"/>
                <a:cs typeface="Calibri" panose="020F0502020204030204" pitchFamily="34" charset="0"/>
              </a:rPr>
              <a:t>High spirit-enthusiasm</a:t>
            </a:r>
          </a:p>
          <a:p>
            <a:pPr lvl="0">
              <a:buSzPts val="2200"/>
            </a:pPr>
            <a:r>
              <a:rPr lang="en-GB" dirty="0">
                <a:solidFill>
                  <a:schemeClr val="tx1"/>
                </a:solidFill>
                <a:latin typeface="Calibri" panose="020F0502020204030204" pitchFamily="34" charset="0"/>
                <a:cs typeface="Calibri" panose="020F0502020204030204" pitchFamily="34" charset="0"/>
              </a:rPr>
              <a:t>Pretend-show off</a:t>
            </a:r>
          </a:p>
          <a:p>
            <a:pPr lvl="0">
              <a:buSzPts val="2200"/>
            </a:pPr>
            <a:r>
              <a:rPr lang="en-GB" dirty="0">
                <a:solidFill>
                  <a:schemeClr val="tx1"/>
                </a:solidFill>
                <a:latin typeface="Calibri" panose="020F0502020204030204" pitchFamily="34" charset="0"/>
                <a:cs typeface="Calibri" panose="020F0502020204030204" pitchFamily="34" charset="0"/>
              </a:rPr>
              <a:t>Stand – tolerate</a:t>
            </a:r>
          </a:p>
          <a:p>
            <a:pPr lvl="0">
              <a:buSzPts val="2200"/>
            </a:pPr>
            <a:r>
              <a:rPr lang="en-GB" dirty="0">
                <a:solidFill>
                  <a:schemeClr val="tx1"/>
                </a:solidFill>
                <a:latin typeface="Calibri" panose="020F0502020204030204" pitchFamily="34" charset="0"/>
                <a:cs typeface="Calibri" panose="020F0502020204030204" pitchFamily="34" charset="0"/>
              </a:rPr>
              <a:t>Pull the wool over one’s eyes – deceive</a:t>
            </a:r>
          </a:p>
        </p:txBody>
      </p:sp>
    </p:spTree>
    <p:extLst>
      <p:ext uri="{BB962C8B-B14F-4D97-AF65-F5344CB8AC3E}">
        <p14:creationId xmlns:p14="http://schemas.microsoft.com/office/powerpoint/2010/main" val="37839533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pic>
        <p:nvPicPr>
          <p:cNvPr id="69" name="Google Shape;69;p15"/>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0" name="Google Shape;70;p15"/>
          <p:cNvSpPr txBox="1"/>
          <p:nvPr/>
        </p:nvSpPr>
        <p:spPr>
          <a:xfrm>
            <a:off x="712993" y="-56526"/>
            <a:ext cx="8051170" cy="434807"/>
          </a:xfrm>
          <a:prstGeom prst="rect">
            <a:avLst/>
          </a:prstGeom>
          <a:noFill/>
          <a:ln>
            <a:noFill/>
          </a:ln>
        </p:spPr>
        <p:txBody>
          <a:bodyPr spcFirstLastPara="1" wrap="square" lIns="91425" tIns="91425" rIns="91425" bIns="91425" anchor="t" anchorCtr="0">
            <a:noAutofit/>
          </a:bodyPr>
          <a:lstStyle/>
          <a:p>
            <a:pPr lvl="0" algn="ctr">
              <a:buSzPts val="2200"/>
            </a:pPr>
            <a:r>
              <a:rPr lang="en-GB" sz="1800" b="1" dirty="0">
                <a:solidFill>
                  <a:srgbClr val="FF0000"/>
                </a:solidFill>
                <a:latin typeface="Calibri" panose="020F0502020204030204" pitchFamily="34" charset="0"/>
                <a:cs typeface="Calibri" panose="020F0502020204030204" pitchFamily="34" charset="0"/>
              </a:rPr>
              <a:t>Einstein’s Desire Translated into Reality         </a:t>
            </a:r>
            <a:r>
              <a:rPr lang="en-GB" sz="1200" b="1" u="sng" dirty="0">
                <a:solidFill>
                  <a:srgbClr val="FF0000"/>
                </a:solidFill>
                <a:latin typeface="Calibri" panose="020F0502020204030204" pitchFamily="34" charset="0"/>
                <a:cs typeface="Calibri" panose="020F0502020204030204" pitchFamily="34" charset="0"/>
              </a:rPr>
              <a:t>(</a:t>
            </a:r>
            <a:r>
              <a:rPr lang="en-GB" sz="1200" b="1" dirty="0">
                <a:solidFill>
                  <a:srgbClr val="FF0000"/>
                </a:solidFill>
                <a:latin typeface="Calibri" panose="020F0502020204030204" pitchFamily="34" charset="0"/>
                <a:cs typeface="Calibri" panose="020F0502020204030204" pitchFamily="34" charset="0"/>
              </a:rPr>
              <a:t>Pages (29-31)</a:t>
            </a:r>
          </a:p>
          <a:p>
            <a:pPr lvl="0">
              <a:buSzPts val="2200"/>
            </a:pPr>
            <a:endParaRPr sz="2200" b="1" i="0" u="none" strike="noStrike" cap="none" dirty="0">
              <a:solidFill>
                <a:srgbClr val="FF0000"/>
              </a:solidFill>
              <a:latin typeface="Calibri" panose="020F0502020204030204" pitchFamily="34" charset="0"/>
              <a:cs typeface="Calibri" panose="020F0502020204030204" pitchFamily="34" charset="0"/>
              <a:sym typeface="Arial"/>
            </a:endParaRPr>
          </a:p>
        </p:txBody>
      </p:sp>
      <p:sp>
        <p:nvSpPr>
          <p:cNvPr id="71" name="Google Shape;71;p15"/>
          <p:cNvSpPr txBox="1"/>
          <p:nvPr/>
        </p:nvSpPr>
        <p:spPr>
          <a:xfrm>
            <a:off x="616688" y="311890"/>
            <a:ext cx="7931889" cy="4720854"/>
          </a:xfrm>
          <a:prstGeom prst="rect">
            <a:avLst/>
          </a:prstGeom>
          <a:noFill/>
          <a:ln>
            <a:noFill/>
          </a:ln>
        </p:spPr>
        <p:txBody>
          <a:bodyPr spcFirstLastPara="1" wrap="square" lIns="91425" tIns="91425" rIns="91425" bIns="91425" anchor="t" anchorCtr="0">
            <a:noAutofit/>
          </a:bodyPr>
          <a:lstStyle/>
          <a:p>
            <a:pPr marL="265176" lvl="0" indent="-265176" algn="ctr">
              <a:spcBef>
                <a:spcPts val="250"/>
              </a:spcBef>
              <a:buClr>
                <a:srgbClr val="F07F09"/>
              </a:buClr>
              <a:buSzPct val="80000"/>
            </a:pPr>
            <a:r>
              <a:rPr lang="en-US" sz="1200" b="1" dirty="0">
                <a:latin typeface="Calibri" pitchFamily="34" charset="0"/>
                <a:cs typeface="Calibri" pitchFamily="34" charset="0"/>
              </a:rPr>
              <a:t>“I don’t really know how----------------------------------------------------</a:t>
            </a:r>
            <a:r>
              <a:rPr lang="en-US" sz="1200" b="1" i="1" dirty="0">
                <a:latin typeface="Calibri" pitchFamily="34" charset="0"/>
                <a:cs typeface="Calibri" pitchFamily="34" charset="0"/>
              </a:rPr>
              <a:t> you will  be happier there”.</a:t>
            </a:r>
            <a:endParaRPr lang="en-GB" sz="1200" b="1" kern="1200" dirty="0">
              <a:solidFill>
                <a:schemeClr val="tx1"/>
              </a:solidFill>
              <a:latin typeface="Calibri" pitchFamily="34" charset="0"/>
              <a:ea typeface="+mn-ea"/>
              <a:cs typeface="Calibri" pitchFamily="34" charset="0"/>
            </a:endParaRPr>
          </a:p>
          <a:p>
            <a:pPr marL="265176" lvl="0" indent="-265176">
              <a:spcBef>
                <a:spcPts val="250"/>
              </a:spcBef>
              <a:buClr>
                <a:srgbClr val="F07F09"/>
              </a:buClr>
              <a:buSzPct val="80000"/>
            </a:pPr>
            <a:r>
              <a:rPr lang="en-GB" sz="1200" b="1" u="sng" kern="1200" dirty="0">
                <a:solidFill>
                  <a:schemeClr val="tx1"/>
                </a:solidFill>
                <a:latin typeface="Calibri" pitchFamily="34" charset="0"/>
                <a:ea typeface="+mn-ea"/>
                <a:cs typeface="Calibri" pitchFamily="34" charset="0"/>
              </a:rPr>
              <a:t>Text Analysis:-</a:t>
            </a:r>
          </a:p>
          <a:p>
            <a:pPr lvl="0">
              <a:lnSpc>
                <a:spcPct val="150000"/>
              </a:lnSpc>
              <a:buFont typeface="Arial" pitchFamily="34" charset="0"/>
              <a:buChar char="•"/>
            </a:pPr>
            <a:r>
              <a:rPr lang="en-GB" sz="1200" dirty="0">
                <a:latin typeface="Calibri" pitchFamily="34" charset="0"/>
                <a:cs typeface="Calibri" pitchFamily="34" charset="0"/>
              </a:rPr>
              <a:t>With  a heat of hope , Albert went to see the doctor and told him his not having any words to describe his misery .</a:t>
            </a:r>
          </a:p>
          <a:p>
            <a:pPr lvl="0">
              <a:lnSpc>
                <a:spcPct val="150000"/>
              </a:lnSpc>
              <a:buFont typeface="Arial" pitchFamily="34" charset="0"/>
              <a:buChar char="•"/>
            </a:pPr>
            <a:r>
              <a:rPr lang="en-GB" sz="1200" dirty="0">
                <a:latin typeface="Calibri" pitchFamily="34" charset="0"/>
                <a:cs typeface="Calibri" pitchFamily="34" charset="0"/>
              </a:rPr>
              <a:t>The friendly doctor consoled him and told him about his friend Yuri’s having described to him everything .</a:t>
            </a:r>
          </a:p>
          <a:p>
            <a:pPr lvl="0">
              <a:lnSpc>
                <a:spcPct val="150000"/>
              </a:lnSpc>
              <a:buFont typeface="Arial" pitchFamily="34" charset="0"/>
              <a:buChar char="•"/>
            </a:pPr>
            <a:r>
              <a:rPr lang="en-GB" sz="1200" dirty="0">
                <a:latin typeface="Calibri" pitchFamily="34" charset="0"/>
                <a:cs typeface="Calibri" pitchFamily="34" charset="0"/>
              </a:rPr>
              <a:t>The compassionate doctor issued a certificate to Einstein stating that the boy was close to a nervous breakdown and was  advised to be kept away from School at least for a period of six months .</a:t>
            </a:r>
          </a:p>
          <a:p>
            <a:pPr lvl="0">
              <a:lnSpc>
                <a:spcPct val="150000"/>
              </a:lnSpc>
              <a:buFont typeface="Arial" pitchFamily="34" charset="0"/>
              <a:buChar char="•"/>
            </a:pPr>
            <a:r>
              <a:rPr lang="en-GB" sz="1200" dirty="0">
                <a:latin typeface="Calibri" pitchFamily="34" charset="0"/>
                <a:cs typeface="Calibri" pitchFamily="34" charset="0"/>
              </a:rPr>
              <a:t>Yuri suggested  Albert to meet his favourite Mathematics Teacher – Mr. Koch for a reference  before Albert’s meeting the Head Teacher with the Medical Certificate .</a:t>
            </a:r>
          </a:p>
          <a:p>
            <a:pPr lvl="0">
              <a:lnSpc>
                <a:spcPct val="150000"/>
              </a:lnSpc>
              <a:buFont typeface="Arial" pitchFamily="34" charset="0"/>
              <a:buChar char="•"/>
            </a:pPr>
            <a:r>
              <a:rPr lang="en-GB" sz="1200" dirty="0">
                <a:latin typeface="Calibri" pitchFamily="34" charset="0"/>
                <a:cs typeface="Calibri" pitchFamily="34" charset="0"/>
              </a:rPr>
              <a:t>Mr. Koch who  knew Einstein as a rare genius  endowed with sharp intelligence and  extraordinary intellectual brilliance , gave his beloved student a glowing reference for admission in an institute of higher education in Mathematics .</a:t>
            </a:r>
          </a:p>
          <a:p>
            <a:pPr lvl="0">
              <a:lnSpc>
                <a:spcPct val="150000"/>
              </a:lnSpc>
              <a:buFont typeface="Arial" pitchFamily="34" charset="0"/>
              <a:buChar char="•"/>
            </a:pPr>
            <a:r>
              <a:rPr lang="en-GB" sz="1200" dirty="0">
                <a:latin typeface="Calibri" pitchFamily="34" charset="0"/>
                <a:cs typeface="Calibri" pitchFamily="34" charset="0"/>
              </a:rPr>
              <a:t>Einstein was called by the Head Teacher who informed of the fact  that he was being  expelled  from the School for his misbehaviour .</a:t>
            </a:r>
          </a:p>
          <a:p>
            <a:pPr lvl="0">
              <a:lnSpc>
                <a:spcPct val="150000"/>
              </a:lnSpc>
              <a:buFont typeface="Arial" pitchFamily="34" charset="0"/>
              <a:buChar char="•"/>
            </a:pPr>
            <a:r>
              <a:rPr lang="en-GB" sz="1200" dirty="0">
                <a:latin typeface="Calibri" pitchFamily="34" charset="0"/>
                <a:cs typeface="Calibri" pitchFamily="34" charset="0"/>
              </a:rPr>
              <a:t>Determined to translate his ideas into reality , Einstein left the School with his head held high . </a:t>
            </a:r>
          </a:p>
          <a:p>
            <a:pPr lvl="0">
              <a:lnSpc>
                <a:spcPct val="150000"/>
              </a:lnSpc>
            </a:pPr>
            <a:r>
              <a:rPr lang="en-GB" sz="1200" dirty="0">
                <a:latin typeface="Calibri" pitchFamily="34" charset="0"/>
                <a:cs typeface="Calibri" pitchFamily="34" charset="0"/>
              </a:rPr>
              <a:t>He was so much disappointed with the Teachers of the School,  except his Mathematics Teacher –Mr. Koch  that even when he left the School , he did not bid good bye to any of them .</a:t>
            </a:r>
          </a:p>
          <a:p>
            <a:pPr lvl="0">
              <a:lnSpc>
                <a:spcPct val="150000"/>
              </a:lnSpc>
            </a:pPr>
            <a:r>
              <a:rPr lang="en-GB" sz="1200" dirty="0">
                <a:latin typeface="Calibri" pitchFamily="34" charset="0"/>
                <a:cs typeface="Calibri" pitchFamily="34" charset="0"/>
              </a:rPr>
              <a:t>Before leaving for Milan , Einstein only met his only trusted friend – Yuri who wished him good luck for his bright future . </a:t>
            </a:r>
          </a:p>
          <a:p>
            <a:pPr lvl="0">
              <a:buFont typeface="Arial" pitchFamily="34" charset="0"/>
              <a:buChar char="•"/>
            </a:pPr>
            <a:endParaRPr lang="en-GB" dirty="0"/>
          </a:p>
          <a:p>
            <a:pPr lvl="0">
              <a:buFont typeface="Arial" pitchFamily="34" charset="0"/>
              <a:buChar char="•"/>
            </a:pPr>
            <a:endParaRPr lang="en-US" dirty="0"/>
          </a:p>
          <a:p>
            <a:pPr marL="265176" lvl="0" indent="-265176">
              <a:spcBef>
                <a:spcPts val="250"/>
              </a:spcBef>
              <a:buClr>
                <a:srgbClr val="F07F09"/>
              </a:buClr>
              <a:buSzPct val="80000"/>
            </a:pPr>
            <a:endParaRPr lang="en-GB" u="sng" kern="1200" dirty="0">
              <a:solidFill>
                <a:schemeClr val="tx1"/>
              </a:solidFill>
              <a:latin typeface="Calibri" panose="020F0502020204030204" pitchFamily="34" charset="0"/>
              <a:ea typeface="+mn-ea"/>
              <a:cs typeface="Calibri" panose="020F0502020204030204" pitchFamily="34" charset="0"/>
            </a:endParaRPr>
          </a:p>
          <a:p>
            <a:pPr marL="265176" lvl="0" indent="-265176">
              <a:spcBef>
                <a:spcPts val="250"/>
              </a:spcBef>
              <a:buClr>
                <a:srgbClr val="F07F09"/>
              </a:buClr>
              <a:buSzPct val="80000"/>
            </a:pPr>
            <a:endParaRPr lang="en-GB" kern="1200" dirty="0">
              <a:solidFill>
                <a:schemeClr val="tx1"/>
              </a:solidFill>
              <a:latin typeface="Calibri" panose="020F0502020204030204" pitchFamily="34" charset="0"/>
              <a:ea typeface="+mn-ea"/>
              <a:cs typeface="Calibri" panose="020F0502020204030204" pitchFamily="34" charset="0"/>
            </a:endParaRPr>
          </a:p>
        </p:txBody>
      </p:sp>
    </p:spTree>
    <p:extLst>
      <p:ext uri="{BB962C8B-B14F-4D97-AF65-F5344CB8AC3E}">
        <p14:creationId xmlns:p14="http://schemas.microsoft.com/office/powerpoint/2010/main" val="40331644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pic>
        <p:nvPicPr>
          <p:cNvPr id="69" name="Google Shape;69;p15"/>
          <p:cNvPicPr preferRelativeResize="0"/>
          <p:nvPr/>
        </p:nvPicPr>
        <p:blipFill rotWithShape="1">
          <a:blip r:embed="rId3">
            <a:alphaModFix/>
          </a:blip>
          <a:srcRect/>
          <a:stretch/>
        </p:blipFill>
        <p:spPr>
          <a:xfrm>
            <a:off x="8218350" y="5366624"/>
            <a:ext cx="925650" cy="925650"/>
          </a:xfrm>
          <a:prstGeom prst="rect">
            <a:avLst/>
          </a:prstGeom>
          <a:noFill/>
          <a:ln>
            <a:noFill/>
          </a:ln>
        </p:spPr>
      </p:pic>
      <p:sp>
        <p:nvSpPr>
          <p:cNvPr id="70" name="Google Shape;70;p15"/>
          <p:cNvSpPr txBox="1"/>
          <p:nvPr/>
        </p:nvSpPr>
        <p:spPr>
          <a:xfrm rot="10800000" flipV="1">
            <a:off x="0" y="273268"/>
            <a:ext cx="9144000" cy="483477"/>
          </a:xfrm>
          <a:prstGeom prst="rect">
            <a:avLst/>
          </a:prstGeom>
          <a:noFill/>
          <a:ln>
            <a:noFill/>
          </a:ln>
        </p:spPr>
        <p:txBody>
          <a:bodyPr spcFirstLastPara="1" wrap="square" lIns="91425" tIns="91425" rIns="91425" bIns="91425" anchor="t" anchorCtr="0">
            <a:noAutofit/>
          </a:bodyPr>
          <a:lstStyle/>
          <a:p>
            <a:pPr algn="ctr"/>
            <a:r>
              <a:rPr lang="en-GB" sz="2200" b="1" u="sng" dirty="0">
                <a:solidFill>
                  <a:srgbClr val="FF0000"/>
                </a:solidFill>
                <a:latin typeface="Calibri" panose="020F0502020204030204" pitchFamily="34" charset="0"/>
                <a:cs typeface="Calibri" panose="020F0502020204030204" pitchFamily="34" charset="0"/>
              </a:rPr>
              <a:t>Meaning of New/ Difficult Words:</a:t>
            </a:r>
          </a:p>
          <a:p>
            <a:endParaRPr lang="en-GB" dirty="0">
              <a:solidFill>
                <a:schemeClr val="tx1"/>
              </a:solidFill>
              <a:latin typeface="Calibri" panose="020F0502020204030204" pitchFamily="34" charset="0"/>
              <a:cs typeface="Calibri" panose="020F0502020204030204" pitchFamily="34" charset="0"/>
            </a:endParaRPr>
          </a:p>
          <a:p>
            <a:endParaRPr lang="en-GB" dirty="0">
              <a:solidFill>
                <a:schemeClr val="tx1"/>
              </a:solidFill>
              <a:latin typeface="Calibri" panose="020F0502020204030204" pitchFamily="34" charset="0"/>
              <a:cs typeface="Calibri" panose="020F0502020204030204" pitchFamily="34" charset="0"/>
            </a:endParaRPr>
          </a:p>
          <a:p>
            <a:endParaRPr lang="en-GB" sz="2200" dirty="0">
              <a:solidFill>
                <a:srgbClr val="FF0000"/>
              </a:solidFill>
              <a:latin typeface="Calibri" panose="020F0502020204030204" pitchFamily="34" charset="0"/>
              <a:cs typeface="Calibri" panose="020F0502020204030204" pitchFamily="34" charset="0"/>
            </a:endParaRPr>
          </a:p>
          <a:p>
            <a:r>
              <a:rPr lang="en-GB" sz="2200" dirty="0">
                <a:solidFill>
                  <a:srgbClr val="FF0000"/>
                </a:solidFill>
                <a:latin typeface="Calibri" panose="020F0502020204030204" pitchFamily="34" charset="0"/>
                <a:cs typeface="Calibri" panose="020F0502020204030204" pitchFamily="34" charset="0"/>
              </a:rPr>
              <a:t>													</a:t>
            </a:r>
          </a:p>
          <a:p>
            <a:endParaRPr lang="en-GB" sz="2200" dirty="0">
              <a:solidFill>
                <a:srgbClr val="FF0000"/>
              </a:solidFill>
              <a:latin typeface="Calibri" panose="020F0502020204030204" pitchFamily="34" charset="0"/>
              <a:cs typeface="Calibri" panose="020F0502020204030204" pitchFamily="34" charset="0"/>
            </a:endParaRPr>
          </a:p>
          <a:p>
            <a:endParaRPr sz="2200" b="1" i="0" u="none" strike="noStrike" cap="none" dirty="0">
              <a:solidFill>
                <a:srgbClr val="FF0000"/>
              </a:solidFill>
              <a:latin typeface="Calibri" panose="020F0502020204030204" pitchFamily="34" charset="0"/>
              <a:cs typeface="Calibri" panose="020F0502020204030204" pitchFamily="34" charset="0"/>
              <a:sym typeface="Arial"/>
            </a:endParaRPr>
          </a:p>
        </p:txBody>
      </p:sp>
      <p:sp>
        <p:nvSpPr>
          <p:cNvPr id="71" name="Google Shape;71;p15"/>
          <p:cNvSpPr txBox="1"/>
          <p:nvPr/>
        </p:nvSpPr>
        <p:spPr>
          <a:xfrm>
            <a:off x="2172586" y="1183759"/>
            <a:ext cx="5521841" cy="3140148"/>
          </a:xfrm>
          <a:prstGeom prst="rect">
            <a:avLst/>
          </a:prstGeom>
          <a:noFill/>
          <a:ln>
            <a:noFill/>
          </a:ln>
        </p:spPr>
        <p:txBody>
          <a:bodyPr spcFirstLastPara="1" wrap="square" lIns="91425" tIns="91425" rIns="91425" bIns="91425" anchor="t" anchorCtr="0">
            <a:noAutofit/>
          </a:bodyPr>
          <a:lstStyle/>
          <a:p>
            <a:r>
              <a:rPr lang="en-GB" dirty="0">
                <a:solidFill>
                  <a:schemeClr val="tx1"/>
                </a:solidFill>
                <a:latin typeface="Calibri" panose="020F0502020204030204" pitchFamily="34" charset="0"/>
                <a:cs typeface="Calibri" panose="020F0502020204030204" pitchFamily="34" charset="0"/>
              </a:rPr>
              <a:t>Face fall –face changing to a look of disappointment </a:t>
            </a:r>
          </a:p>
          <a:p>
            <a:r>
              <a:rPr lang="en-GB" dirty="0">
                <a:solidFill>
                  <a:schemeClr val="tx1"/>
                </a:solidFill>
                <a:latin typeface="Calibri" panose="020F0502020204030204" pitchFamily="34" charset="0"/>
                <a:cs typeface="Calibri" panose="020F0502020204030204" pitchFamily="34" charset="0"/>
              </a:rPr>
              <a:t>Wide-eyed –staring in amazement</a:t>
            </a:r>
          </a:p>
          <a:p>
            <a:r>
              <a:rPr lang="en-GB" dirty="0">
                <a:solidFill>
                  <a:schemeClr val="tx1"/>
                </a:solidFill>
                <a:latin typeface="Calibri" panose="020F0502020204030204" pitchFamily="34" charset="0"/>
                <a:cs typeface="Calibri" panose="020F0502020204030204" pitchFamily="34" charset="0"/>
              </a:rPr>
              <a:t>Briskly- smartly/ quickly</a:t>
            </a:r>
          </a:p>
          <a:p>
            <a:r>
              <a:rPr lang="en-GB" dirty="0">
                <a:solidFill>
                  <a:schemeClr val="tx1"/>
                </a:solidFill>
                <a:latin typeface="Calibri" panose="020F0502020204030204" pitchFamily="34" charset="0"/>
                <a:cs typeface="Calibri" panose="020F0502020204030204" pitchFamily="34" charset="0"/>
              </a:rPr>
              <a:t>Come off –succeed</a:t>
            </a:r>
          </a:p>
          <a:p>
            <a:r>
              <a:rPr lang="en-GB" dirty="0">
                <a:solidFill>
                  <a:schemeClr val="tx1"/>
                </a:solidFill>
                <a:latin typeface="Calibri" panose="020F0502020204030204" pitchFamily="34" charset="0"/>
                <a:cs typeface="Calibri" panose="020F0502020204030204" pitchFamily="34" charset="0"/>
              </a:rPr>
              <a:t>Glowing reference-good reference appreciating the qualities of a person</a:t>
            </a:r>
          </a:p>
          <a:p>
            <a:r>
              <a:rPr lang="en-GB" dirty="0">
                <a:solidFill>
                  <a:schemeClr val="tx1"/>
                </a:solidFill>
                <a:latin typeface="Calibri" panose="020F0502020204030204" pitchFamily="34" charset="0"/>
                <a:cs typeface="Calibri" panose="020F0502020204030204" pitchFamily="34" charset="0"/>
              </a:rPr>
              <a:t>Wonder –think</a:t>
            </a:r>
          </a:p>
          <a:p>
            <a:r>
              <a:rPr lang="en-GB" dirty="0">
                <a:solidFill>
                  <a:schemeClr val="tx1"/>
                </a:solidFill>
                <a:latin typeface="Calibri" panose="020F0502020204030204" pitchFamily="34" charset="0"/>
                <a:cs typeface="Calibri" panose="020F0502020204030204" pitchFamily="34" charset="0"/>
              </a:rPr>
              <a:t>Puzzled –perplexed /unable</a:t>
            </a:r>
          </a:p>
          <a:p>
            <a:r>
              <a:rPr lang="en-GB" dirty="0">
                <a:solidFill>
                  <a:schemeClr val="tx1"/>
                </a:solidFill>
                <a:latin typeface="Calibri" panose="020F0502020204030204" pitchFamily="34" charset="0"/>
                <a:cs typeface="Calibri" panose="020F0502020204030204" pitchFamily="34" charset="0"/>
              </a:rPr>
              <a:t>Summon – call </a:t>
            </a:r>
          </a:p>
          <a:p>
            <a:r>
              <a:rPr lang="en-GB" dirty="0">
                <a:solidFill>
                  <a:schemeClr val="tx1"/>
                </a:solidFill>
                <a:latin typeface="Calibri" panose="020F0502020204030204" pitchFamily="34" charset="0"/>
                <a:cs typeface="Calibri" panose="020F0502020204030204" pitchFamily="34" charset="0"/>
              </a:rPr>
              <a:t> Finish with –stop getting </a:t>
            </a:r>
          </a:p>
          <a:p>
            <a:r>
              <a:rPr lang="en-GB" dirty="0">
                <a:solidFill>
                  <a:schemeClr val="tx1"/>
                </a:solidFill>
                <a:latin typeface="Calibri" panose="020F0502020204030204" pitchFamily="34" charset="0"/>
                <a:cs typeface="Calibri" panose="020F0502020204030204" pitchFamily="34" charset="0"/>
              </a:rPr>
              <a:t>Dazed –startled/astonished </a:t>
            </a:r>
          </a:p>
          <a:p>
            <a:r>
              <a:rPr lang="en-GB" dirty="0">
                <a:solidFill>
                  <a:schemeClr val="tx1"/>
                </a:solidFill>
                <a:latin typeface="Calibri" panose="020F0502020204030204" pitchFamily="34" charset="0"/>
                <a:cs typeface="Calibri" panose="020F0502020204030204" pitchFamily="34" charset="0"/>
              </a:rPr>
              <a:t>Vaguely – indistinctly /unclearly</a:t>
            </a:r>
          </a:p>
          <a:p>
            <a:r>
              <a:rPr lang="en-GB" dirty="0">
                <a:solidFill>
                  <a:schemeClr val="tx1"/>
                </a:solidFill>
                <a:latin typeface="Calibri" panose="020F0502020204030204" pitchFamily="34" charset="0"/>
                <a:cs typeface="Calibri" panose="020F0502020204030204" pitchFamily="34" charset="0"/>
              </a:rPr>
              <a:t>Expel – throw out</a:t>
            </a:r>
          </a:p>
          <a:p>
            <a:r>
              <a:rPr lang="en-GB" dirty="0">
                <a:solidFill>
                  <a:schemeClr val="tx1"/>
                </a:solidFill>
                <a:latin typeface="Calibri" panose="020F0502020204030204" pitchFamily="34" charset="0"/>
                <a:cs typeface="Calibri" panose="020F0502020204030204" pitchFamily="34" charset="0"/>
              </a:rPr>
              <a:t>Not mincing words –speaking bluntly/frankly</a:t>
            </a:r>
          </a:p>
          <a:p>
            <a:r>
              <a:rPr lang="en-GB" dirty="0">
                <a:solidFill>
                  <a:schemeClr val="tx1"/>
                </a:solidFill>
                <a:latin typeface="Calibri" panose="020F0502020204030204" pitchFamily="34" charset="0"/>
                <a:cs typeface="Calibri" panose="020F0502020204030204" pitchFamily="34" charset="0"/>
              </a:rPr>
              <a:t>Of one’s own accord – voluntarily</a:t>
            </a:r>
          </a:p>
        </p:txBody>
      </p:sp>
    </p:spTree>
    <p:extLst>
      <p:ext uri="{BB962C8B-B14F-4D97-AF65-F5344CB8AC3E}">
        <p14:creationId xmlns:p14="http://schemas.microsoft.com/office/powerpoint/2010/main" val="14136066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pic>
        <p:nvPicPr>
          <p:cNvPr id="69" name="Google Shape;69;p15"/>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0" name="Google Shape;70;p15"/>
          <p:cNvSpPr txBox="1"/>
          <p:nvPr/>
        </p:nvSpPr>
        <p:spPr>
          <a:xfrm>
            <a:off x="272675" y="285050"/>
            <a:ext cx="8688300" cy="524247"/>
          </a:xfrm>
          <a:prstGeom prst="rect">
            <a:avLst/>
          </a:prstGeom>
          <a:noFill/>
          <a:ln>
            <a:noFill/>
          </a:ln>
        </p:spPr>
        <p:txBody>
          <a:bodyPr spcFirstLastPara="1" wrap="square" lIns="91425" tIns="91425" rIns="91425" bIns="91425" anchor="t" anchorCtr="0">
            <a:noAutofit/>
          </a:bodyPr>
          <a:lstStyle/>
          <a:p>
            <a:pPr lvl="0" algn="ctr">
              <a:buSzPts val="2200"/>
            </a:pPr>
            <a:r>
              <a:rPr lang="en-GB" sz="2200" b="1" u="sng" dirty="0">
                <a:solidFill>
                  <a:srgbClr val="FF0000"/>
                </a:solidFill>
                <a:latin typeface="Calibri" panose="020F0502020204030204" pitchFamily="34" charset="0"/>
                <a:cs typeface="Calibri" panose="020F0502020204030204" pitchFamily="34" charset="0"/>
              </a:rPr>
              <a:t>Test Your Comprehensive  Clarity</a:t>
            </a:r>
          </a:p>
          <a:p>
            <a:pPr lvl="0">
              <a:buSzPts val="2200"/>
            </a:pPr>
            <a:endParaRPr lang="en-GB" sz="2200" b="1" i="0" u="none" strike="noStrike" cap="none" dirty="0">
              <a:solidFill>
                <a:srgbClr val="FF0000"/>
              </a:solidFill>
              <a:latin typeface="Calibri" panose="020F0502020204030204" pitchFamily="34" charset="0"/>
              <a:cs typeface="Calibri" panose="020F0502020204030204" pitchFamily="34" charset="0"/>
              <a:sym typeface="Arial"/>
            </a:endParaRPr>
          </a:p>
          <a:p>
            <a:pPr lvl="0">
              <a:buSzPts val="2200"/>
            </a:pPr>
            <a:r>
              <a:rPr lang="en-GB" sz="1200" i="0" u="none" strike="noStrike" cap="none" dirty="0">
                <a:solidFill>
                  <a:schemeClr val="tx1"/>
                </a:solidFill>
                <a:latin typeface="Calibri" panose="020F0502020204030204" pitchFamily="34" charset="0"/>
                <a:cs typeface="Calibri" panose="020F0502020204030204" pitchFamily="34" charset="0"/>
                <a:sym typeface="Arial"/>
              </a:rPr>
              <a:t>	1.Why did Einstein say “ I can’t see any point in learning dates ”?</a:t>
            </a:r>
          </a:p>
          <a:p>
            <a:pPr lvl="0">
              <a:buSzPts val="2200"/>
            </a:pPr>
            <a:r>
              <a:rPr lang="en-GB" sz="1200" dirty="0">
                <a:solidFill>
                  <a:schemeClr val="tx1"/>
                </a:solidFill>
                <a:latin typeface="Calibri" panose="020F0502020204030204" pitchFamily="34" charset="0"/>
                <a:cs typeface="Calibri" panose="020F0502020204030204" pitchFamily="34" charset="0"/>
              </a:rPr>
              <a:t>	2.What was Einstein’s view on education ?</a:t>
            </a:r>
          </a:p>
          <a:p>
            <a:pPr lvl="0">
              <a:buSzPts val="2200"/>
            </a:pPr>
            <a:r>
              <a:rPr lang="en-GB" sz="1200" i="0" u="none" strike="noStrike" cap="none" dirty="0">
                <a:solidFill>
                  <a:schemeClr val="tx1"/>
                </a:solidFill>
                <a:latin typeface="Calibri" panose="020F0502020204030204" pitchFamily="34" charset="0"/>
                <a:cs typeface="Calibri" panose="020F0502020204030204" pitchFamily="34" charset="0"/>
                <a:sym typeface="Arial"/>
              </a:rPr>
              <a:t>	Do you think Einstein was impolite while responding to teachers’  questions in th</a:t>
            </a:r>
            <a:r>
              <a:rPr lang="en-GB" sz="1200" dirty="0">
                <a:solidFill>
                  <a:schemeClr val="tx1"/>
                </a:solidFill>
                <a:latin typeface="Calibri" panose="020F0502020204030204" pitchFamily="34" charset="0"/>
                <a:cs typeface="Calibri" panose="020F0502020204030204" pitchFamily="34" charset="0"/>
              </a:rPr>
              <a:t>e classes ?</a:t>
            </a:r>
          </a:p>
          <a:p>
            <a:pPr lvl="0">
              <a:buSzPts val="2200"/>
            </a:pPr>
            <a:r>
              <a:rPr lang="en-GB" sz="1200" i="0" u="none" strike="noStrike" cap="none" dirty="0">
                <a:solidFill>
                  <a:schemeClr val="tx1"/>
                </a:solidFill>
                <a:latin typeface="Calibri" panose="020F0502020204030204" pitchFamily="34" charset="0"/>
                <a:cs typeface="Calibri" panose="020F0502020204030204" pitchFamily="34" charset="0"/>
                <a:sym typeface="Arial"/>
              </a:rPr>
              <a:t>	3.How did Mr . Braun treat Einstein in the History class ?</a:t>
            </a:r>
          </a:p>
          <a:p>
            <a:pPr lvl="0">
              <a:buSzPts val="2200"/>
            </a:pPr>
            <a:r>
              <a:rPr lang="en-GB" sz="1200" dirty="0">
                <a:solidFill>
                  <a:schemeClr val="tx1"/>
                </a:solidFill>
                <a:latin typeface="Calibri" panose="020F0502020204030204" pitchFamily="34" charset="0"/>
                <a:cs typeface="Calibri" panose="020F0502020204030204" pitchFamily="34" charset="0"/>
              </a:rPr>
              <a:t>	4. Was Einstein happy at School ? Why ?</a:t>
            </a:r>
          </a:p>
          <a:p>
            <a:pPr lvl="0">
              <a:buSzPts val="2200"/>
            </a:pPr>
            <a:r>
              <a:rPr lang="en-GB" sz="1200" i="0" u="none" strike="noStrike" cap="none" dirty="0">
                <a:solidFill>
                  <a:schemeClr val="tx1"/>
                </a:solidFill>
                <a:latin typeface="Calibri" panose="020F0502020204030204" pitchFamily="34" charset="0"/>
                <a:cs typeface="Calibri" panose="020F0502020204030204" pitchFamily="34" charset="0"/>
                <a:sym typeface="Arial"/>
              </a:rPr>
              <a:t>	5.What impression do you form of Einstein from his interaction with his History Teacher – Mr. Braun ?</a:t>
            </a:r>
          </a:p>
          <a:p>
            <a:pPr lvl="0">
              <a:buSzPts val="2200"/>
            </a:pPr>
            <a:r>
              <a:rPr lang="en-GB" sz="1200" dirty="0">
                <a:solidFill>
                  <a:schemeClr val="tx1"/>
                </a:solidFill>
                <a:latin typeface="Calibri" panose="020F0502020204030204" pitchFamily="34" charset="0"/>
                <a:cs typeface="Calibri" panose="020F0502020204030204" pitchFamily="34" charset="0"/>
              </a:rPr>
              <a:t>	6. Who was Yuri ? What did he tell Einstein when he was told about his discomfort and frustration ?</a:t>
            </a:r>
          </a:p>
          <a:p>
            <a:pPr lvl="0">
              <a:buSzPts val="2200"/>
            </a:pPr>
            <a:r>
              <a:rPr lang="en-GB" sz="1200" i="0" u="none" strike="noStrike" cap="none" dirty="0">
                <a:solidFill>
                  <a:schemeClr val="tx1"/>
                </a:solidFill>
                <a:latin typeface="Calibri" panose="020F0502020204030204" pitchFamily="34" charset="0"/>
                <a:cs typeface="Calibri" panose="020F0502020204030204" pitchFamily="34" charset="0"/>
                <a:sym typeface="Arial"/>
              </a:rPr>
              <a:t>	7. Who was Elsa ?What advice did she give to Einstein ?</a:t>
            </a:r>
          </a:p>
          <a:p>
            <a:pPr lvl="0">
              <a:buSzPts val="2200"/>
            </a:pPr>
            <a:r>
              <a:rPr lang="en-GB" sz="1200" dirty="0">
                <a:solidFill>
                  <a:schemeClr val="tx1"/>
                </a:solidFill>
                <a:latin typeface="Calibri" panose="020F0502020204030204" pitchFamily="34" charset="0"/>
                <a:cs typeface="Calibri" panose="020F0502020204030204" pitchFamily="34" charset="0"/>
              </a:rPr>
              <a:t>	8. Why did the author refer to Einstein’s interest in music as his only comfort ?</a:t>
            </a:r>
          </a:p>
          <a:p>
            <a:pPr lvl="0">
              <a:buSzPts val="2200"/>
            </a:pPr>
            <a:r>
              <a:rPr lang="en-GB" sz="1200" i="0" u="none" strike="noStrike" cap="none" dirty="0">
                <a:solidFill>
                  <a:schemeClr val="tx1"/>
                </a:solidFill>
                <a:latin typeface="Calibri" panose="020F0502020204030204" pitchFamily="34" charset="0"/>
                <a:cs typeface="Calibri" panose="020F0502020204030204" pitchFamily="34" charset="0"/>
                <a:sym typeface="Arial"/>
              </a:rPr>
              <a:t>	9.Why did Einstein want to get a Medical Certificate ? </a:t>
            </a:r>
          </a:p>
          <a:p>
            <a:pPr lvl="0">
              <a:buSzPts val="2200"/>
            </a:pPr>
            <a:r>
              <a:rPr lang="en-GB" sz="1200" dirty="0">
                <a:solidFill>
                  <a:schemeClr val="tx1"/>
                </a:solidFill>
                <a:latin typeface="Calibri" panose="020F0502020204030204" pitchFamily="34" charset="0"/>
                <a:cs typeface="Calibri" panose="020F0502020204030204" pitchFamily="34" charset="0"/>
              </a:rPr>
              <a:t>	10.Why did Yuri call Einstein “ the world’s worst liar ”?</a:t>
            </a:r>
          </a:p>
          <a:p>
            <a:pPr lvl="0">
              <a:buSzPts val="2200"/>
            </a:pPr>
            <a:r>
              <a:rPr lang="en-GB" sz="1200" i="0" u="none" strike="noStrike" cap="none" dirty="0">
                <a:solidFill>
                  <a:schemeClr val="tx1"/>
                </a:solidFill>
                <a:latin typeface="Calibri" panose="020F0502020204030204" pitchFamily="34" charset="0"/>
                <a:cs typeface="Calibri" panose="020F0502020204030204" pitchFamily="34" charset="0"/>
                <a:sym typeface="Arial"/>
              </a:rPr>
              <a:t>	11.Give your impression of Yuri .</a:t>
            </a:r>
          </a:p>
          <a:p>
            <a:pPr lvl="0">
              <a:buSzPts val="2200"/>
            </a:pPr>
            <a:r>
              <a:rPr lang="en-GB" sz="1200" dirty="0">
                <a:solidFill>
                  <a:schemeClr val="tx1"/>
                </a:solidFill>
                <a:latin typeface="Calibri" panose="020F0502020204030204" pitchFamily="34" charset="0"/>
                <a:cs typeface="Calibri" panose="020F0502020204030204" pitchFamily="34" charset="0"/>
              </a:rPr>
              <a:t>	12. Who was </a:t>
            </a:r>
            <a:r>
              <a:rPr lang="en-GB" sz="1200" dirty="0" err="1">
                <a:solidFill>
                  <a:schemeClr val="tx1"/>
                </a:solidFill>
                <a:latin typeface="Calibri" panose="020F0502020204030204" pitchFamily="34" charset="0"/>
                <a:cs typeface="Calibri" panose="020F0502020204030204" pitchFamily="34" charset="0"/>
              </a:rPr>
              <a:t>Dr.</a:t>
            </a:r>
            <a:r>
              <a:rPr lang="en-GB" sz="1200" dirty="0">
                <a:solidFill>
                  <a:schemeClr val="tx1"/>
                </a:solidFill>
                <a:latin typeface="Calibri" panose="020F0502020204030204" pitchFamily="34" charset="0"/>
                <a:cs typeface="Calibri" panose="020F0502020204030204" pitchFamily="34" charset="0"/>
              </a:rPr>
              <a:t> Ernst Well ? How did he help Einstein ?</a:t>
            </a:r>
            <a:endParaRPr lang="en-GB" sz="1200" i="0" u="none" strike="noStrike" cap="none" dirty="0">
              <a:solidFill>
                <a:schemeClr val="tx1"/>
              </a:solidFill>
              <a:latin typeface="Calibri" panose="020F0502020204030204" pitchFamily="34" charset="0"/>
              <a:cs typeface="Calibri" panose="020F0502020204030204" pitchFamily="34" charset="0"/>
              <a:sym typeface="Arial"/>
            </a:endParaRPr>
          </a:p>
          <a:p>
            <a:pPr lvl="0">
              <a:buSzPts val="2200"/>
            </a:pPr>
            <a:r>
              <a:rPr lang="en-GB" sz="1200" dirty="0">
                <a:solidFill>
                  <a:schemeClr val="tx1"/>
                </a:solidFill>
                <a:latin typeface="Calibri" panose="020F0502020204030204" pitchFamily="34" charset="0"/>
                <a:cs typeface="Calibri" panose="020F0502020204030204" pitchFamily="34" charset="0"/>
              </a:rPr>
              <a:t>	13. What did Einstein plan to do after leaving  the School and how did he achieve it ?</a:t>
            </a:r>
          </a:p>
          <a:p>
            <a:pPr lvl="0">
              <a:buSzPts val="2200"/>
            </a:pPr>
            <a:r>
              <a:rPr lang="en-GB" sz="1200" i="0" u="none" strike="noStrike" cap="none" dirty="0">
                <a:solidFill>
                  <a:schemeClr val="tx1"/>
                </a:solidFill>
                <a:latin typeface="Calibri" panose="020F0502020204030204" pitchFamily="34" charset="0"/>
                <a:cs typeface="Calibri" panose="020F0502020204030204" pitchFamily="34" charset="0"/>
                <a:sym typeface="Arial"/>
              </a:rPr>
              <a:t>	14. What did Yuri suggest to Einstein before going to meet the Head Teacher ?</a:t>
            </a:r>
          </a:p>
          <a:p>
            <a:pPr lvl="0">
              <a:buSzPts val="2200"/>
            </a:pPr>
            <a:r>
              <a:rPr lang="en-GB" sz="1200" dirty="0">
                <a:solidFill>
                  <a:schemeClr val="tx1"/>
                </a:solidFill>
                <a:latin typeface="Calibri" panose="020F0502020204030204" pitchFamily="34" charset="0"/>
                <a:cs typeface="Calibri" panose="020F0502020204030204" pitchFamily="34" charset="0"/>
              </a:rPr>
              <a:t>	15. Who was Mr. Koch ? What were his views  about Einstein’s abilities ?</a:t>
            </a:r>
          </a:p>
          <a:p>
            <a:pPr lvl="0">
              <a:buSzPts val="2200"/>
            </a:pPr>
            <a:r>
              <a:rPr lang="en-GB" sz="1200" i="0" u="none" strike="noStrike" cap="none" dirty="0">
                <a:solidFill>
                  <a:schemeClr val="tx1"/>
                </a:solidFill>
                <a:latin typeface="Calibri" panose="020F0502020204030204" pitchFamily="34" charset="0"/>
                <a:cs typeface="Calibri" panose="020F0502020204030204" pitchFamily="34" charset="0"/>
                <a:sym typeface="Arial"/>
              </a:rPr>
              <a:t>	16. “ I knew you were going to leave before you knew yourself ”. Who speaks to whom and in which context ?</a:t>
            </a:r>
          </a:p>
          <a:p>
            <a:pPr lvl="0">
              <a:buSzPts val="2200"/>
            </a:pPr>
            <a:r>
              <a:rPr lang="en-GB" sz="1200" dirty="0">
                <a:solidFill>
                  <a:schemeClr val="tx1"/>
                </a:solidFill>
                <a:latin typeface="Calibri" panose="020F0502020204030204" pitchFamily="34" charset="0"/>
                <a:cs typeface="Calibri" panose="020F0502020204030204" pitchFamily="34" charset="0"/>
              </a:rPr>
              <a:t>	17.Why was Einstein called to the Head Teacher’s room ?</a:t>
            </a:r>
          </a:p>
          <a:p>
            <a:pPr lvl="0">
              <a:buSzPts val="2200"/>
            </a:pPr>
            <a:r>
              <a:rPr lang="en-GB" sz="1200" i="0" u="none" strike="noStrike" cap="none" dirty="0">
                <a:solidFill>
                  <a:schemeClr val="tx1"/>
                </a:solidFill>
                <a:latin typeface="Calibri" panose="020F0502020204030204" pitchFamily="34" charset="0"/>
                <a:cs typeface="Calibri" panose="020F0502020204030204" pitchFamily="34" charset="0"/>
                <a:sym typeface="Arial"/>
              </a:rPr>
              <a:t>	18. “ Einstein felt the medical certificate almost burning a hole in his pocket ”.Why ?</a:t>
            </a:r>
          </a:p>
          <a:p>
            <a:pPr lvl="0">
              <a:buSzPts val="2200"/>
            </a:pPr>
            <a:r>
              <a:rPr lang="en-GB" sz="1200" dirty="0">
                <a:solidFill>
                  <a:schemeClr val="tx1"/>
                </a:solidFill>
                <a:latin typeface="Calibri" panose="020F0502020204030204" pitchFamily="34" charset="0"/>
                <a:cs typeface="Calibri" panose="020F0502020204030204" pitchFamily="34" charset="0"/>
              </a:rPr>
              <a:t>	19. Do you approve of the authoritarian attitude of the History Teacher and the Head Teacher ?</a:t>
            </a:r>
          </a:p>
          <a:p>
            <a:pPr lvl="0">
              <a:buSzPts val="2200"/>
            </a:pPr>
            <a:r>
              <a:rPr lang="en-GB" sz="1200" dirty="0">
                <a:solidFill>
                  <a:schemeClr val="tx1"/>
                </a:solidFill>
                <a:latin typeface="Calibri" panose="020F0502020204030204" pitchFamily="34" charset="0"/>
                <a:cs typeface="Calibri" panose="020F0502020204030204" pitchFamily="34" charset="0"/>
              </a:rPr>
              <a:t>	20. What do you learn about Einstein after reading the story ?</a:t>
            </a:r>
          </a:p>
        </p:txBody>
      </p:sp>
      <p:sp>
        <p:nvSpPr>
          <p:cNvPr id="71" name="Google Shape;71;p15"/>
          <p:cNvSpPr txBox="1"/>
          <p:nvPr/>
        </p:nvSpPr>
        <p:spPr>
          <a:xfrm>
            <a:off x="0" y="5143500"/>
            <a:ext cx="8688300" cy="4161094"/>
          </a:xfrm>
          <a:prstGeom prst="rect">
            <a:avLst/>
          </a:prstGeom>
          <a:noFill/>
          <a:ln>
            <a:noFill/>
          </a:ln>
        </p:spPr>
        <p:txBody>
          <a:bodyPr spcFirstLastPara="1" wrap="square" lIns="91425" tIns="91425" rIns="91425" bIns="91425" anchor="t" anchorCtr="0">
            <a:noAutofit/>
          </a:bodyPr>
          <a:lstStyle/>
          <a:p>
            <a:pPr lvl="1"/>
            <a:endParaRPr lang="en-IN" dirty="0"/>
          </a:p>
        </p:txBody>
      </p:sp>
    </p:spTree>
    <p:extLst>
      <p:ext uri="{BB962C8B-B14F-4D97-AF65-F5344CB8AC3E}">
        <p14:creationId xmlns:p14="http://schemas.microsoft.com/office/powerpoint/2010/main" val="32752010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63" name="Google Shape;63;p14"/>
          <p:cNvSpPr txBox="1"/>
          <p:nvPr/>
        </p:nvSpPr>
        <p:spPr>
          <a:xfrm>
            <a:off x="283185" y="0"/>
            <a:ext cx="8584368" cy="483476"/>
          </a:xfrm>
          <a:prstGeom prst="rect">
            <a:avLst/>
          </a:prstGeom>
          <a:noFill/>
          <a:ln>
            <a:noFill/>
          </a:ln>
        </p:spPr>
        <p:txBody>
          <a:bodyPr spcFirstLastPara="1" wrap="square" lIns="91425" tIns="91425" rIns="91425" bIns="91425" anchor="t" anchorCtr="0">
            <a:noAutofit/>
          </a:bodyPr>
          <a:lstStyle/>
          <a:p>
            <a:pPr lvl="0" algn="ctr">
              <a:buSzPts val="1800"/>
            </a:pPr>
            <a:r>
              <a:rPr lang="en-GB" sz="2200" b="1" u="sng" dirty="0">
                <a:solidFill>
                  <a:srgbClr val="FF0000"/>
                </a:solidFill>
                <a:latin typeface="Calibri" panose="020F0502020204030204" pitchFamily="34" charset="0"/>
                <a:cs typeface="Calibri" panose="020F0502020204030204" pitchFamily="34" charset="0"/>
              </a:rPr>
              <a:t>INTRODUCTION TO THE AUTHOR</a:t>
            </a:r>
            <a:br>
              <a:rPr lang="en-GB" sz="1800" dirty="0"/>
            </a:br>
            <a:endParaRPr lang="en-GB" sz="1800" b="1" dirty="0"/>
          </a:p>
        </p:txBody>
      </p:sp>
      <p:sp>
        <p:nvSpPr>
          <p:cNvPr id="64" name="Google Shape;64;p14"/>
          <p:cNvSpPr txBox="1"/>
          <p:nvPr/>
        </p:nvSpPr>
        <p:spPr>
          <a:xfrm>
            <a:off x="441918" y="484440"/>
            <a:ext cx="4919243" cy="4351283"/>
          </a:xfrm>
          <a:prstGeom prst="rect">
            <a:avLst/>
          </a:prstGeom>
          <a:noFill/>
          <a:ln>
            <a:noFill/>
          </a:ln>
        </p:spPr>
        <p:txBody>
          <a:bodyPr spcFirstLastPara="1" wrap="square" lIns="91425" tIns="91425" rIns="91425" bIns="91425" anchor="t" anchorCtr="0">
            <a:noAutofit/>
          </a:bodyPr>
          <a:lstStyle/>
          <a:p>
            <a:pPr algn="just"/>
            <a:r>
              <a:rPr lang="en-IN" sz="1200" dirty="0">
                <a:latin typeface="Calibri" pitchFamily="34" charset="0"/>
                <a:ea typeface="Cambria" pitchFamily="18" charset="0"/>
                <a:cs typeface="Calibri" pitchFamily="34" charset="0"/>
              </a:rPr>
              <a:t>- Patrick Pringle is a celebrated American Freelance  Writer , Wildlife Biologist , Photographer and Educator </a:t>
            </a:r>
          </a:p>
          <a:p>
            <a:pPr algn="just"/>
            <a:r>
              <a:rPr lang="en-IN" sz="1200" dirty="0">
                <a:latin typeface="Calibri" pitchFamily="34" charset="0"/>
                <a:ea typeface="Cambria" pitchFamily="18" charset="0"/>
                <a:cs typeface="Calibri" pitchFamily="34" charset="0"/>
              </a:rPr>
              <a:t>- He was born in 1935 in Rochester , New York , educated in a one-room schoolhouse , where one Teacher handled the first through eighth grades.</a:t>
            </a:r>
          </a:p>
          <a:p>
            <a:pPr algn="just"/>
            <a:r>
              <a:rPr lang="en-IN" sz="1200" dirty="0">
                <a:latin typeface="Calibri" pitchFamily="34" charset="0"/>
                <a:ea typeface="Cambria" pitchFamily="18" charset="0"/>
                <a:cs typeface="Calibri" pitchFamily="34" charset="0"/>
              </a:rPr>
              <a:t>- In 1945 , with the closure of the schoolhouse ,Pringle was sent to a central school in Honeoye Falls , where he got the opportunity to feed his hunger for books .</a:t>
            </a:r>
          </a:p>
          <a:p>
            <a:pPr algn="just"/>
            <a:r>
              <a:rPr lang="en-IN" sz="1200" dirty="0">
                <a:latin typeface="Calibri" pitchFamily="34" charset="0"/>
                <a:ea typeface="Cambria" pitchFamily="18" charset="0"/>
                <a:cs typeface="Calibri" pitchFamily="34" charset="0"/>
              </a:rPr>
              <a:t>- After graduating from High School , Pringle enrolled at the prestigious Cornell University majoring in wildlife conservation.</a:t>
            </a:r>
          </a:p>
          <a:p>
            <a:pPr algn="just"/>
            <a:r>
              <a:rPr lang="en-IN" sz="1200" dirty="0">
                <a:latin typeface="Calibri" pitchFamily="34" charset="0"/>
                <a:ea typeface="Cambria" pitchFamily="18" charset="0"/>
                <a:cs typeface="Calibri" pitchFamily="34" charset="0"/>
              </a:rPr>
              <a:t>- Having obtained his Master’s Degree from the University of Massachusetts , he pursued his interest in mammalian predators.</a:t>
            </a:r>
          </a:p>
          <a:p>
            <a:pPr algn="just"/>
            <a:r>
              <a:rPr lang="en-IN" sz="1200" dirty="0">
                <a:latin typeface="Calibri" pitchFamily="34" charset="0"/>
                <a:ea typeface="Cambria" pitchFamily="18" charset="0"/>
                <a:cs typeface="Calibri" pitchFamily="34" charset="0"/>
              </a:rPr>
              <a:t>- In 1968 , Pringle published his first book “ DINOSAURS AND THEIR WORLD ”. </a:t>
            </a:r>
          </a:p>
          <a:p>
            <a:pPr algn="just"/>
            <a:r>
              <a:rPr lang="en-IN" sz="1200" dirty="0">
                <a:latin typeface="Calibri" pitchFamily="34" charset="0"/>
                <a:ea typeface="Cambria" pitchFamily="18" charset="0"/>
                <a:cs typeface="Calibri" pitchFamily="34" charset="0"/>
              </a:rPr>
              <a:t>- In 1970 , he became a freelance writer and continued publishing .</a:t>
            </a:r>
          </a:p>
          <a:p>
            <a:pPr algn="just"/>
            <a:r>
              <a:rPr lang="en-IN" sz="1200" dirty="0">
                <a:latin typeface="Calibri" pitchFamily="34" charset="0"/>
                <a:ea typeface="Cambria" pitchFamily="18" charset="0"/>
                <a:cs typeface="Calibri" pitchFamily="34" charset="0"/>
              </a:rPr>
              <a:t>- Educated as a wildlife biologist , Pringle is noted as authoritative , well-researched works that inform readers about natural sciences and the environment .</a:t>
            </a:r>
          </a:p>
          <a:p>
            <a:pPr algn="just"/>
            <a:r>
              <a:rPr lang="en-IN" sz="1200" dirty="0">
                <a:latin typeface="Calibri" pitchFamily="34" charset="0"/>
                <a:ea typeface="Cambria" pitchFamily="18" charset="0"/>
                <a:cs typeface="Calibri" pitchFamily="34" charset="0"/>
              </a:rPr>
              <a:t>- For his contributions to the world of Science, Pringle has received  many awards and recognitions like- “The Best Guidebook Award” , “ Senior Editor of a leading children’s magazine “Nature and Science” , “ The New Jersey Institute of Technology Award” , “ Special Conservation Award”, “Eva L. Gordon Award” and many more.</a:t>
            </a:r>
          </a:p>
          <a:p>
            <a:endParaRPr lang="en-US" dirty="0"/>
          </a:p>
        </p:txBody>
      </p:sp>
      <p:sp>
        <p:nvSpPr>
          <p:cNvPr id="6" name="Rectangle 5"/>
          <p:cNvSpPr/>
          <p:nvPr/>
        </p:nvSpPr>
        <p:spPr>
          <a:xfrm>
            <a:off x="5268796" y="4835723"/>
            <a:ext cx="184731" cy="307777"/>
          </a:xfrm>
          <a:prstGeom prst="rect">
            <a:avLst/>
          </a:prstGeom>
        </p:spPr>
        <p:txBody>
          <a:bodyPr wrap="none">
            <a:spAutoFit/>
          </a:bodyPr>
          <a:lstStyle/>
          <a:p>
            <a:endParaRPr lang="en-US" dirty="0"/>
          </a:p>
        </p:txBody>
      </p:sp>
      <p:pic>
        <p:nvPicPr>
          <p:cNvPr id="7" name="Picture 2" descr="Patrick Pringle"/>
          <p:cNvPicPr>
            <a:picLocks noChangeAspect="1" noChangeArrowheads="1"/>
          </p:cNvPicPr>
          <p:nvPr/>
        </p:nvPicPr>
        <p:blipFill>
          <a:blip r:embed="rId4"/>
          <a:srcRect/>
          <a:stretch>
            <a:fillRect/>
          </a:stretch>
        </p:blipFill>
        <p:spPr bwMode="auto">
          <a:xfrm>
            <a:off x="5486433" y="687572"/>
            <a:ext cx="3457870" cy="3590138"/>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63" name="Google Shape;63;p14"/>
          <p:cNvSpPr txBox="1"/>
          <p:nvPr/>
        </p:nvSpPr>
        <p:spPr>
          <a:xfrm>
            <a:off x="157655" y="439479"/>
            <a:ext cx="8688300" cy="780900"/>
          </a:xfrm>
          <a:prstGeom prst="rect">
            <a:avLst/>
          </a:prstGeom>
          <a:noFill/>
          <a:ln>
            <a:noFill/>
          </a:ln>
        </p:spPr>
        <p:txBody>
          <a:bodyPr spcFirstLastPara="1" wrap="square" lIns="91425" tIns="91425" rIns="91425" bIns="91425" anchor="t" anchorCtr="0">
            <a:noAutofit/>
          </a:bodyPr>
          <a:lstStyle/>
          <a:p>
            <a:pPr algn="ctr">
              <a:buSzPts val="1800"/>
            </a:pPr>
            <a:r>
              <a:rPr lang="en-GB" sz="2400" b="1" u="sng" dirty="0">
                <a:solidFill>
                  <a:srgbClr val="FF0000"/>
                </a:solidFill>
                <a:latin typeface="Calibri" panose="020F0502020204030204" pitchFamily="34" charset="0"/>
                <a:cs typeface="Calibri" panose="020F0502020204030204" pitchFamily="34" charset="0"/>
              </a:rPr>
              <a:t>The Setting of the Story – “Albert Einstein at School”.</a:t>
            </a:r>
          </a:p>
          <a:p>
            <a:pPr lvl="0" algn="ctr">
              <a:buSzPts val="1800"/>
            </a:pPr>
            <a:br>
              <a:rPr lang="en-GB" sz="1800" b="1" u="sng" dirty="0"/>
            </a:br>
            <a:endParaRPr lang="en-GB" sz="1800" b="1" u="sng" dirty="0"/>
          </a:p>
        </p:txBody>
      </p:sp>
      <p:sp>
        <p:nvSpPr>
          <p:cNvPr id="64" name="Google Shape;64;p14"/>
          <p:cNvSpPr txBox="1"/>
          <p:nvPr/>
        </p:nvSpPr>
        <p:spPr>
          <a:xfrm>
            <a:off x="956930" y="482789"/>
            <a:ext cx="7102216" cy="3931927"/>
          </a:xfrm>
          <a:prstGeom prst="rect">
            <a:avLst/>
          </a:prstGeom>
          <a:noFill/>
          <a:ln>
            <a:noFill/>
          </a:ln>
        </p:spPr>
        <p:txBody>
          <a:bodyPr spcFirstLastPara="1" wrap="square" lIns="91425" tIns="91425" rIns="91425" bIns="91425" anchor="t" anchorCtr="0">
            <a:noAutofit/>
          </a:bodyPr>
          <a:lstStyle/>
          <a:p>
            <a:endParaRPr lang="en-IN" b="1" dirty="0"/>
          </a:p>
          <a:p>
            <a:endParaRPr lang="en-US" dirty="0"/>
          </a:p>
        </p:txBody>
      </p:sp>
      <p:sp>
        <p:nvSpPr>
          <p:cNvPr id="6" name="Rectangle 5"/>
          <p:cNvSpPr/>
          <p:nvPr/>
        </p:nvSpPr>
        <p:spPr>
          <a:xfrm>
            <a:off x="5268796" y="4835723"/>
            <a:ext cx="184731" cy="307777"/>
          </a:xfrm>
          <a:prstGeom prst="rect">
            <a:avLst/>
          </a:prstGeom>
        </p:spPr>
        <p:txBody>
          <a:bodyPr wrap="none">
            <a:spAutoFit/>
          </a:bodyPr>
          <a:lstStyle/>
          <a:p>
            <a:endParaRPr lang="en-US" dirty="0"/>
          </a:p>
        </p:txBody>
      </p:sp>
      <p:sp>
        <p:nvSpPr>
          <p:cNvPr id="8" name="Rectangle 7"/>
          <p:cNvSpPr/>
          <p:nvPr/>
        </p:nvSpPr>
        <p:spPr>
          <a:xfrm>
            <a:off x="956930" y="1531496"/>
            <a:ext cx="7180521" cy="2462213"/>
          </a:xfrm>
          <a:prstGeom prst="rect">
            <a:avLst/>
          </a:prstGeom>
        </p:spPr>
        <p:txBody>
          <a:bodyPr wrap="square">
            <a:spAutoFit/>
          </a:bodyPr>
          <a:lstStyle/>
          <a:p>
            <a:pPr lvl="0">
              <a:buSzPts val="2200"/>
            </a:pPr>
            <a:r>
              <a:rPr lang="en-GB" dirty="0">
                <a:solidFill>
                  <a:schemeClr val="tx1"/>
                </a:solidFill>
                <a:latin typeface="Calibri" panose="020F0502020204030204" pitchFamily="34" charset="0"/>
                <a:cs typeface="Calibri" panose="020F0502020204030204" pitchFamily="34" charset="0"/>
              </a:rPr>
              <a:t>The story is set at a German School in Munich .</a:t>
            </a:r>
          </a:p>
          <a:p>
            <a:pPr lvl="0">
              <a:buSzPts val="2200"/>
            </a:pPr>
            <a:endParaRPr lang="en-GB" dirty="0">
              <a:solidFill>
                <a:schemeClr val="tx1"/>
              </a:solidFill>
              <a:latin typeface="Calibri" panose="020F0502020204030204" pitchFamily="34" charset="0"/>
              <a:cs typeface="Calibri" panose="020F0502020204030204" pitchFamily="34" charset="0"/>
            </a:endParaRPr>
          </a:p>
          <a:p>
            <a:pPr lvl="0">
              <a:buSzPts val="2200"/>
            </a:pPr>
            <a:r>
              <a:rPr lang="en-GB" dirty="0">
                <a:solidFill>
                  <a:schemeClr val="tx1"/>
                </a:solidFill>
                <a:latin typeface="Calibri" panose="020F0502020204030204" pitchFamily="34" charset="0"/>
                <a:cs typeface="Calibri" panose="020F0502020204030204" pitchFamily="34" charset="0"/>
              </a:rPr>
              <a:t>The story arrests our attention to the classroom where Einstein has his encounter with his History Teacher – Mr. Braun.</a:t>
            </a:r>
          </a:p>
          <a:p>
            <a:pPr lvl="0">
              <a:buSzPts val="2200"/>
            </a:pPr>
            <a:endParaRPr lang="en-GB" dirty="0">
              <a:solidFill>
                <a:schemeClr val="tx1"/>
              </a:solidFill>
              <a:latin typeface="Calibri" panose="020F0502020204030204" pitchFamily="34" charset="0"/>
              <a:cs typeface="Calibri" panose="020F0502020204030204" pitchFamily="34" charset="0"/>
            </a:endParaRPr>
          </a:p>
          <a:p>
            <a:pPr lvl="0">
              <a:buSzPts val="2200"/>
            </a:pPr>
            <a:r>
              <a:rPr lang="en-GB" dirty="0">
                <a:solidFill>
                  <a:schemeClr val="tx1"/>
                </a:solidFill>
                <a:latin typeface="Calibri" panose="020F0502020204030204" pitchFamily="34" charset="0"/>
                <a:cs typeface="Calibri" panose="020F0502020204030204" pitchFamily="34" charset="0"/>
              </a:rPr>
              <a:t>It also describes the place Albert  was staying during his study where he was affected by the slum violence .</a:t>
            </a:r>
          </a:p>
          <a:p>
            <a:pPr lvl="0">
              <a:buSzPts val="2200"/>
            </a:pPr>
            <a:endParaRPr lang="en-GB" dirty="0">
              <a:solidFill>
                <a:schemeClr val="tx1"/>
              </a:solidFill>
              <a:latin typeface="Calibri" panose="020F0502020204030204" pitchFamily="34" charset="0"/>
              <a:cs typeface="Calibri" panose="020F0502020204030204" pitchFamily="34" charset="0"/>
            </a:endParaRPr>
          </a:p>
          <a:p>
            <a:pPr lvl="0">
              <a:buSzPts val="2200"/>
            </a:pPr>
            <a:r>
              <a:rPr lang="en-GB" dirty="0">
                <a:solidFill>
                  <a:schemeClr val="tx1"/>
                </a:solidFill>
                <a:latin typeface="Calibri" panose="020F0502020204030204" pitchFamily="34" charset="0"/>
                <a:cs typeface="Calibri" panose="020F0502020204030204" pitchFamily="34" charset="0"/>
              </a:rPr>
              <a:t>The actions took place in the classroom , in Albert’s room , the place Albert met the doctor – Dr. Ernst Well  and finally the Head Teacher’s room . </a:t>
            </a:r>
          </a:p>
          <a:p>
            <a:pPr lvl="0">
              <a:buSzPts val="2200"/>
            </a:pPr>
            <a:r>
              <a:rPr lang="en-GB" b="1" dirty="0">
                <a:solidFill>
                  <a:schemeClr val="tx1"/>
                </a:solidFill>
                <a:latin typeface="Calibri" panose="020F0502020204030204" pitchFamily="34" charset="0"/>
                <a:cs typeface="Calibri" panose="020F0502020204030204" pitchFamily="34" charset="0"/>
              </a:rPr>
              <a:t>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pic>
        <p:nvPicPr>
          <p:cNvPr id="69" name="Google Shape;69;p15"/>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0" name="Google Shape;70;p15"/>
          <p:cNvSpPr txBox="1"/>
          <p:nvPr/>
        </p:nvSpPr>
        <p:spPr>
          <a:xfrm>
            <a:off x="378372" y="346841"/>
            <a:ext cx="7851228" cy="504497"/>
          </a:xfrm>
          <a:prstGeom prst="rect">
            <a:avLst/>
          </a:prstGeom>
          <a:noFill/>
          <a:ln>
            <a:noFill/>
          </a:ln>
        </p:spPr>
        <p:txBody>
          <a:bodyPr spcFirstLastPara="1" wrap="square" lIns="91425" tIns="91425" rIns="91425" bIns="91425" anchor="t" anchorCtr="0">
            <a:noAutofit/>
          </a:bodyPr>
          <a:lstStyle/>
          <a:p>
            <a:pPr lvl="0" algn="ctr">
              <a:buSzPts val="2200"/>
            </a:pPr>
            <a:r>
              <a:rPr lang="en-GB" sz="2200" b="1" u="sng" dirty="0">
                <a:solidFill>
                  <a:srgbClr val="FF0000"/>
                </a:solidFill>
                <a:latin typeface="Calibri" panose="020F0502020204030204" pitchFamily="34" charset="0"/>
                <a:cs typeface="Calibri" panose="020F0502020204030204" pitchFamily="34" charset="0"/>
              </a:rPr>
              <a:t>Brief Introduction to the Story</a:t>
            </a:r>
          </a:p>
          <a:p>
            <a:pPr lvl="0">
              <a:buSzPts val="2200"/>
            </a:pPr>
            <a:endParaRPr lang="en-GB" sz="2200" b="1" dirty="0">
              <a:solidFill>
                <a:srgbClr val="FF0000"/>
              </a:solidFill>
              <a:latin typeface="Calibri" panose="020F0502020204030204" pitchFamily="34" charset="0"/>
              <a:cs typeface="Calibri" panose="020F0502020204030204" pitchFamily="34" charset="0"/>
            </a:endParaRPr>
          </a:p>
        </p:txBody>
      </p:sp>
      <p:sp>
        <p:nvSpPr>
          <p:cNvPr id="71" name="Google Shape;71;p15"/>
          <p:cNvSpPr txBox="1"/>
          <p:nvPr/>
        </p:nvSpPr>
        <p:spPr>
          <a:xfrm>
            <a:off x="225067" y="3689131"/>
            <a:ext cx="8719237" cy="1454369"/>
          </a:xfrm>
          <a:prstGeom prst="rect">
            <a:avLst/>
          </a:prstGeom>
          <a:noFill/>
          <a:ln>
            <a:noFill/>
          </a:ln>
        </p:spPr>
        <p:txBody>
          <a:bodyPr spcFirstLastPara="1" wrap="square" lIns="91425" tIns="91425" rIns="91425" bIns="91425" anchor="t" anchorCtr="0">
            <a:noAutofit/>
          </a:bodyPr>
          <a:lstStyle/>
          <a:p>
            <a:pPr marL="265176" lvl="0" indent="-265176">
              <a:spcBef>
                <a:spcPts val="250"/>
              </a:spcBef>
              <a:buClr>
                <a:srgbClr val="F07F09"/>
              </a:buClr>
              <a:buSzPct val="80000"/>
              <a:buFont typeface="Wingdings 2"/>
              <a:buChar char=""/>
            </a:pPr>
            <a:endParaRPr lang="en-GB" kern="1200" dirty="0">
              <a:solidFill>
                <a:prstClr val="black"/>
              </a:solidFill>
              <a:latin typeface="Calibri" panose="020F0502020204030204" pitchFamily="34" charset="0"/>
              <a:cs typeface="Calibri" panose="020F0502020204030204" pitchFamily="34" charset="0"/>
            </a:endParaRPr>
          </a:p>
          <a:p>
            <a:pPr marL="265176" lvl="0" indent="-265176">
              <a:spcBef>
                <a:spcPts val="250"/>
              </a:spcBef>
              <a:buClr>
                <a:srgbClr val="F07F09"/>
              </a:buClr>
              <a:buSzPct val="80000"/>
              <a:buFont typeface="Wingdings 2"/>
              <a:buChar char=""/>
            </a:pPr>
            <a:endParaRPr lang="en-GB" kern="1200" dirty="0">
              <a:solidFill>
                <a:prstClr val="black"/>
              </a:solidFill>
              <a:latin typeface="Calibri" panose="020F0502020204030204" pitchFamily="34" charset="0"/>
              <a:cs typeface="Calibri" panose="020F0502020204030204" pitchFamily="34" charset="0"/>
            </a:endParaRPr>
          </a:p>
        </p:txBody>
      </p:sp>
      <p:sp>
        <p:nvSpPr>
          <p:cNvPr id="5" name="Rectangle 4"/>
          <p:cNvSpPr/>
          <p:nvPr/>
        </p:nvSpPr>
        <p:spPr>
          <a:xfrm>
            <a:off x="838643" y="1245354"/>
            <a:ext cx="7371907" cy="3231654"/>
          </a:xfrm>
          <a:prstGeom prst="rect">
            <a:avLst/>
          </a:prstGeom>
        </p:spPr>
        <p:txBody>
          <a:bodyPr wrap="square">
            <a:spAutoFit/>
          </a:bodyPr>
          <a:lstStyle/>
          <a:p>
            <a:pPr lvl="0">
              <a:buSzPts val="2200"/>
            </a:pPr>
            <a:endParaRPr lang="en-GB" sz="1200" dirty="0">
              <a:solidFill>
                <a:schemeClr val="tx1"/>
              </a:solidFill>
              <a:latin typeface="Calibri" panose="020F0502020204030204" pitchFamily="34" charset="0"/>
              <a:cs typeface="Calibri" panose="020F0502020204030204" pitchFamily="34" charset="0"/>
            </a:endParaRPr>
          </a:p>
          <a:p>
            <a:pPr lvl="0">
              <a:buSzPts val="2200"/>
            </a:pPr>
            <a:endParaRPr lang="en-GB" sz="1200" dirty="0">
              <a:solidFill>
                <a:schemeClr val="tx1"/>
              </a:solidFill>
              <a:latin typeface="Calibri" panose="020F0502020204030204" pitchFamily="34" charset="0"/>
              <a:cs typeface="Calibri" panose="020F0502020204030204" pitchFamily="34" charset="0"/>
            </a:endParaRPr>
          </a:p>
          <a:p>
            <a:pPr lvl="0">
              <a:buSzPts val="2200"/>
            </a:pPr>
            <a:r>
              <a:rPr lang="en-GB" sz="1200" dirty="0">
                <a:solidFill>
                  <a:schemeClr val="tx1"/>
                </a:solidFill>
                <a:latin typeface="Calibri" panose="020F0502020204030204" pitchFamily="34" charset="0"/>
                <a:cs typeface="Calibri" panose="020F0502020204030204" pitchFamily="34" charset="0"/>
              </a:rPr>
              <a:t>The story “ Albert Einstein at School ” - a biographical account  extracted from the  renowned biographer – Patrick Pringle’s biography on the life and achievements of Einstein entitled “ The Young Einstein ”  is  about  the childhood experiences of the noted Physicist – Albert Einstein .</a:t>
            </a:r>
          </a:p>
          <a:p>
            <a:pPr lvl="0">
              <a:buSzPts val="2200"/>
            </a:pPr>
            <a:endParaRPr lang="en-GB" sz="1200" dirty="0">
              <a:solidFill>
                <a:schemeClr val="tx1"/>
              </a:solidFill>
              <a:latin typeface="Calibri" panose="020F0502020204030204" pitchFamily="34" charset="0"/>
              <a:cs typeface="Calibri" panose="020F0502020204030204" pitchFamily="34" charset="0"/>
            </a:endParaRPr>
          </a:p>
          <a:p>
            <a:pPr lvl="0">
              <a:buSzPts val="2200"/>
            </a:pPr>
            <a:r>
              <a:rPr lang="en-GB" sz="1200" dirty="0">
                <a:solidFill>
                  <a:schemeClr val="tx1"/>
                </a:solidFill>
                <a:latin typeface="Calibri" panose="020F0502020204030204" pitchFamily="34" charset="0"/>
                <a:cs typeface="Calibri" panose="020F0502020204030204" pitchFamily="34" charset="0"/>
              </a:rPr>
              <a:t>The story describes  his childhood days when Einstein lived in Germany and was associated with his cousin –Elsa and only friend –Yuri . </a:t>
            </a:r>
          </a:p>
          <a:p>
            <a:pPr lvl="0">
              <a:buSzPts val="2200"/>
            </a:pPr>
            <a:r>
              <a:rPr lang="en-GB" sz="1200" dirty="0">
                <a:solidFill>
                  <a:schemeClr val="tx1"/>
                </a:solidFill>
                <a:latin typeface="Calibri" panose="020F0502020204030204" pitchFamily="34" charset="0"/>
                <a:cs typeface="Calibri" panose="020F0502020204030204" pitchFamily="34" charset="0"/>
              </a:rPr>
              <a:t>It’s about differentiating between  information gathering and insight information.</a:t>
            </a:r>
          </a:p>
          <a:p>
            <a:pPr lvl="0">
              <a:buSzPts val="2200"/>
            </a:pPr>
            <a:endParaRPr lang="en-GB" sz="1200" dirty="0">
              <a:solidFill>
                <a:schemeClr val="tx1"/>
              </a:solidFill>
              <a:latin typeface="Calibri" panose="020F0502020204030204" pitchFamily="34" charset="0"/>
              <a:cs typeface="Calibri" panose="020F0502020204030204" pitchFamily="34" charset="0"/>
            </a:endParaRPr>
          </a:p>
          <a:p>
            <a:pPr lvl="0">
              <a:buSzPts val="2200"/>
            </a:pPr>
            <a:r>
              <a:rPr lang="en-GB" sz="1200" dirty="0">
                <a:solidFill>
                  <a:schemeClr val="tx1"/>
                </a:solidFill>
                <a:latin typeface="Calibri" panose="020F0502020204030204" pitchFamily="34" charset="0"/>
                <a:cs typeface="Calibri" panose="020F0502020204030204" pitchFamily="34" charset="0"/>
              </a:rPr>
              <a:t>It focuses on the role of Teachers in encouraging the young minds to acquire knowledge , incorporating hope and the power of trust in them to help them unleash their concealed creativity. </a:t>
            </a:r>
          </a:p>
          <a:p>
            <a:pPr lvl="0">
              <a:buSzPts val="2200"/>
            </a:pPr>
            <a:endParaRPr lang="en-GB" sz="1200" dirty="0">
              <a:solidFill>
                <a:schemeClr val="tx1"/>
              </a:solidFill>
              <a:latin typeface="Calibri" panose="020F0502020204030204" pitchFamily="34" charset="0"/>
              <a:cs typeface="Calibri" panose="020F0502020204030204" pitchFamily="34" charset="0"/>
            </a:endParaRPr>
          </a:p>
          <a:p>
            <a:pPr lvl="0">
              <a:buSzPts val="2200"/>
            </a:pPr>
            <a:r>
              <a:rPr lang="en-GB" sz="1200" dirty="0">
                <a:solidFill>
                  <a:schemeClr val="tx1"/>
                </a:solidFill>
                <a:latin typeface="Calibri" panose="020F0502020204030204" pitchFamily="34" charset="0"/>
                <a:cs typeface="Calibri" panose="020F0502020204030204" pitchFamily="34" charset="0"/>
              </a:rPr>
              <a:t>It is a brilliant specimen revealing the prime objective of education-creation of an environment of creativity .</a:t>
            </a:r>
          </a:p>
          <a:p>
            <a:pPr lvl="0">
              <a:buSzPts val="2200"/>
            </a:pPr>
            <a:endParaRPr lang="en-GB" sz="1200" dirty="0">
              <a:solidFill>
                <a:schemeClr val="tx1"/>
              </a:solidFill>
              <a:latin typeface="Calibri" panose="020F0502020204030204" pitchFamily="34" charset="0"/>
              <a:cs typeface="Calibri" panose="020F0502020204030204" pitchFamily="34" charset="0"/>
            </a:endParaRPr>
          </a:p>
          <a:p>
            <a:pPr lvl="0">
              <a:buSzPts val="2200"/>
            </a:pPr>
            <a:endParaRPr lang="en-GB" sz="1200" dirty="0">
              <a:solidFill>
                <a:schemeClr val="tx1"/>
              </a:solidFill>
              <a:latin typeface="Calibri" panose="020F0502020204030204" pitchFamily="34" charset="0"/>
              <a:cs typeface="Calibri" panose="020F0502020204030204" pitchFamily="34" charset="0"/>
            </a:endParaRPr>
          </a:p>
          <a:p>
            <a:pPr lvl="0">
              <a:buSzPts val="2200"/>
            </a:pPr>
            <a:endParaRPr lang="en-GB" sz="1200" dirty="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1169902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pic>
        <p:nvPicPr>
          <p:cNvPr id="69" name="Google Shape;69;p15"/>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0" name="Google Shape;70;p15"/>
          <p:cNvSpPr txBox="1"/>
          <p:nvPr/>
        </p:nvSpPr>
        <p:spPr>
          <a:xfrm>
            <a:off x="378372" y="346841"/>
            <a:ext cx="7851228" cy="504497"/>
          </a:xfrm>
          <a:prstGeom prst="rect">
            <a:avLst/>
          </a:prstGeom>
          <a:noFill/>
          <a:ln>
            <a:noFill/>
          </a:ln>
        </p:spPr>
        <p:txBody>
          <a:bodyPr spcFirstLastPara="1" wrap="square" lIns="91425" tIns="91425" rIns="91425" bIns="91425" anchor="t" anchorCtr="0">
            <a:noAutofit/>
          </a:bodyPr>
          <a:lstStyle/>
          <a:p>
            <a:pPr lvl="0" algn="ctr">
              <a:buSzPts val="2200"/>
            </a:pPr>
            <a:r>
              <a:rPr lang="en-GB" sz="2200" b="1" u="sng" dirty="0">
                <a:solidFill>
                  <a:srgbClr val="FF0000"/>
                </a:solidFill>
                <a:latin typeface="Calibri" panose="020F0502020204030204" pitchFamily="34" charset="0"/>
                <a:cs typeface="Calibri" panose="020F0502020204030204" pitchFamily="34" charset="0"/>
              </a:rPr>
              <a:t>Brief Introduction to the Story</a:t>
            </a:r>
          </a:p>
          <a:p>
            <a:pPr lvl="0">
              <a:buSzPts val="2200"/>
            </a:pPr>
            <a:endParaRPr lang="en-GB" sz="2200" b="1" dirty="0">
              <a:solidFill>
                <a:srgbClr val="FF0000"/>
              </a:solidFill>
              <a:latin typeface="Calibri" panose="020F0502020204030204" pitchFamily="34" charset="0"/>
              <a:cs typeface="Calibri" panose="020F0502020204030204" pitchFamily="34" charset="0"/>
            </a:endParaRPr>
          </a:p>
        </p:txBody>
      </p:sp>
      <p:sp>
        <p:nvSpPr>
          <p:cNvPr id="71" name="Google Shape;71;p15"/>
          <p:cNvSpPr txBox="1"/>
          <p:nvPr/>
        </p:nvSpPr>
        <p:spPr>
          <a:xfrm>
            <a:off x="746234" y="893379"/>
            <a:ext cx="7651532" cy="3224965"/>
          </a:xfrm>
          <a:prstGeom prst="rect">
            <a:avLst/>
          </a:prstGeom>
          <a:noFill/>
          <a:ln>
            <a:noFill/>
          </a:ln>
        </p:spPr>
        <p:txBody>
          <a:bodyPr spcFirstLastPara="1" wrap="square" lIns="91425" tIns="91425" rIns="91425" bIns="91425" anchor="t" anchorCtr="0">
            <a:noAutofit/>
          </a:bodyPr>
          <a:lstStyle/>
          <a:p>
            <a:pPr marL="265176" lvl="0" indent="-265176">
              <a:spcBef>
                <a:spcPts val="250"/>
              </a:spcBef>
              <a:buClr>
                <a:srgbClr val="F07F09"/>
              </a:buClr>
              <a:buSzPct val="80000"/>
              <a:buFont typeface="Wingdings 2"/>
              <a:buChar char=""/>
            </a:pPr>
            <a:endParaRPr lang="en-GB" kern="1200" dirty="0">
              <a:solidFill>
                <a:prstClr val="black"/>
              </a:solidFill>
              <a:latin typeface="Calibri" panose="020F0502020204030204" pitchFamily="34" charset="0"/>
              <a:cs typeface="Calibri" panose="020F0502020204030204" pitchFamily="34" charset="0"/>
            </a:endParaRPr>
          </a:p>
          <a:p>
            <a:pPr marL="265176" lvl="0" indent="-265176">
              <a:spcBef>
                <a:spcPts val="250"/>
              </a:spcBef>
              <a:buClr>
                <a:srgbClr val="F07F09"/>
              </a:buClr>
              <a:buSzPct val="80000"/>
              <a:buFont typeface="Wingdings 2"/>
              <a:buChar char=""/>
            </a:pPr>
            <a:r>
              <a:rPr lang="en-GB" sz="1200" kern="1200" dirty="0">
                <a:solidFill>
                  <a:prstClr val="black"/>
                </a:solidFill>
                <a:latin typeface="Calibri" pitchFamily="34" charset="0"/>
                <a:ea typeface="+mn-ea"/>
                <a:cs typeface="Calibri" pitchFamily="34" charset="0"/>
              </a:rPr>
              <a:t>The lesson “ Albert Einstein at School ”is an excerpt from the biography of Albert Einstein , entitled “ The Young Einstein ” by the  renowned Author – Patrick Pringle.</a:t>
            </a:r>
          </a:p>
          <a:p>
            <a:pPr marL="265176" lvl="0" indent="-265176">
              <a:spcBef>
                <a:spcPts val="250"/>
              </a:spcBef>
              <a:buClr>
                <a:srgbClr val="F07F09"/>
              </a:buClr>
              <a:buSzPct val="80000"/>
              <a:buFont typeface="Wingdings 2"/>
              <a:buChar char=""/>
            </a:pPr>
            <a:r>
              <a:rPr lang="en-GB" sz="1200" kern="1200" dirty="0">
                <a:solidFill>
                  <a:prstClr val="black"/>
                </a:solidFill>
                <a:latin typeface="Calibri" pitchFamily="34" charset="0"/>
                <a:ea typeface="+mn-ea"/>
                <a:cs typeface="Calibri" pitchFamily="34" charset="0"/>
              </a:rPr>
              <a:t>It is a brilliant biographical account on the childhood days of Albert Einstein , the great Physicist the world of Science has ever produced . </a:t>
            </a:r>
          </a:p>
          <a:p>
            <a:pPr marL="265176" lvl="0" indent="-265176">
              <a:spcBef>
                <a:spcPts val="250"/>
              </a:spcBef>
              <a:buClr>
                <a:srgbClr val="F07F09"/>
              </a:buClr>
              <a:buSzPct val="80000"/>
              <a:buFont typeface="Wingdings 2"/>
              <a:buChar char=""/>
            </a:pPr>
            <a:r>
              <a:rPr lang="en-GB" sz="1200" kern="1200" dirty="0">
                <a:solidFill>
                  <a:prstClr val="black"/>
                </a:solidFill>
                <a:latin typeface="Calibri" pitchFamily="34" charset="0"/>
                <a:ea typeface="+mn-ea"/>
                <a:cs typeface="Calibri" pitchFamily="34" charset="0"/>
              </a:rPr>
              <a:t>It’s  a burning example  the author’s attempt at familiarising the readers with the early days of Einstein’s life full of struggle in School for his inquisitive nature and sharp intellectual brilliance .</a:t>
            </a:r>
          </a:p>
          <a:p>
            <a:pPr marL="265176" lvl="0" indent="-265176">
              <a:spcBef>
                <a:spcPts val="250"/>
              </a:spcBef>
              <a:buClr>
                <a:srgbClr val="F07F09"/>
              </a:buClr>
              <a:buSzPct val="80000"/>
              <a:buFont typeface="Wingdings 2"/>
              <a:buChar char=""/>
            </a:pPr>
            <a:r>
              <a:rPr lang="en-GB" sz="1200" kern="1200" dirty="0">
                <a:solidFill>
                  <a:prstClr val="black"/>
                </a:solidFill>
                <a:latin typeface="Calibri" pitchFamily="34" charset="0"/>
                <a:ea typeface="+mn-ea"/>
                <a:cs typeface="Calibri" pitchFamily="34" charset="0"/>
              </a:rPr>
              <a:t>It starts with inquisitive Einstein’s view of education. </a:t>
            </a:r>
          </a:p>
          <a:p>
            <a:pPr marL="265176" lvl="0" indent="-265176">
              <a:spcBef>
                <a:spcPts val="250"/>
              </a:spcBef>
              <a:buClr>
                <a:srgbClr val="F07F09"/>
              </a:buClr>
              <a:buSzPct val="80000"/>
              <a:buFont typeface="Wingdings 2"/>
              <a:buChar char=""/>
            </a:pPr>
            <a:r>
              <a:rPr lang="en-GB" sz="1200" kern="1200" dirty="0">
                <a:solidFill>
                  <a:prstClr val="black"/>
                </a:solidFill>
                <a:latin typeface="Calibri" pitchFamily="34" charset="0"/>
                <a:ea typeface="+mn-ea"/>
                <a:cs typeface="Calibri" pitchFamily="34" charset="0"/>
              </a:rPr>
              <a:t>It focuses on Einstein’s belief that the existing system of education  was incapable of meeting its true purpose . </a:t>
            </a:r>
          </a:p>
          <a:p>
            <a:pPr marL="265176" lvl="0" indent="-265176">
              <a:spcBef>
                <a:spcPts val="250"/>
              </a:spcBef>
              <a:buClr>
                <a:srgbClr val="F07F09"/>
              </a:buClr>
              <a:buSzPct val="80000"/>
              <a:buFont typeface="Wingdings 2"/>
              <a:buChar char=""/>
            </a:pPr>
            <a:r>
              <a:rPr lang="en-GB" sz="1200" kern="1200" dirty="0">
                <a:solidFill>
                  <a:prstClr val="black"/>
                </a:solidFill>
                <a:latin typeface="Calibri" pitchFamily="34" charset="0"/>
                <a:ea typeface="+mn-ea"/>
                <a:cs typeface="Calibri" pitchFamily="34" charset="0"/>
              </a:rPr>
              <a:t>It reflects his perception  and rational consideration  of the ideas that come from critical thinking and analysis  formed real education .</a:t>
            </a:r>
          </a:p>
          <a:p>
            <a:pPr marL="265176" lvl="0" indent="-265176">
              <a:spcBef>
                <a:spcPts val="250"/>
              </a:spcBef>
              <a:buClr>
                <a:srgbClr val="F07F09"/>
              </a:buClr>
              <a:buSzPct val="80000"/>
              <a:buFont typeface="Wingdings 2"/>
              <a:buChar char=""/>
            </a:pPr>
            <a:r>
              <a:rPr lang="en-GB" sz="1200" kern="1200" dirty="0">
                <a:solidFill>
                  <a:prstClr val="black"/>
                </a:solidFill>
                <a:latin typeface="Calibri" pitchFamily="34" charset="0"/>
                <a:ea typeface="+mn-ea"/>
                <a:cs typeface="Calibri" pitchFamily="34" charset="0"/>
              </a:rPr>
              <a:t>It throws light into the role of Teachers in incorporating hope in the learner and encouraging him through motivation , which  is the prime responsibility of a Teacher .</a:t>
            </a:r>
          </a:p>
          <a:p>
            <a:pPr marL="265176" lvl="0" indent="-265176">
              <a:spcBef>
                <a:spcPts val="250"/>
              </a:spcBef>
              <a:buClr>
                <a:srgbClr val="F07F09"/>
              </a:buClr>
              <a:buSzPct val="80000"/>
              <a:buFont typeface="Wingdings 2"/>
              <a:buChar char=""/>
            </a:pPr>
            <a:r>
              <a:rPr lang="en-GB" sz="1200" kern="1200" dirty="0">
                <a:solidFill>
                  <a:prstClr val="black"/>
                </a:solidFill>
                <a:latin typeface="Calibri" pitchFamily="34" charset="0"/>
                <a:ea typeface="+mn-ea"/>
                <a:cs typeface="Calibri" pitchFamily="34" charset="0"/>
              </a:rPr>
              <a:t>It reflects the feelings of Einstein about the neighbourhood he lived in and his association with his only friend he trusted .</a:t>
            </a:r>
          </a:p>
          <a:p>
            <a:pPr marL="265176" lvl="0" indent="-265176">
              <a:spcBef>
                <a:spcPts val="250"/>
              </a:spcBef>
              <a:buClr>
                <a:srgbClr val="F07F09"/>
              </a:buClr>
              <a:buSzPct val="80000"/>
              <a:buFont typeface="Wingdings 2"/>
              <a:buChar char=""/>
            </a:pPr>
            <a:r>
              <a:rPr lang="en-GB" sz="1200" kern="1200" dirty="0">
                <a:solidFill>
                  <a:prstClr val="black"/>
                </a:solidFill>
                <a:latin typeface="Calibri" pitchFamily="34" charset="0"/>
                <a:ea typeface="+mn-ea"/>
                <a:cs typeface="Calibri" pitchFamily="34" charset="0"/>
              </a:rPr>
              <a:t>The  story nicely  depicts  inquisitive Albert’s strategising to get out of the School , the miserable place he was very hateful to .</a:t>
            </a:r>
          </a:p>
          <a:p>
            <a:pPr marL="265176" lvl="0" indent="-265176">
              <a:spcBef>
                <a:spcPts val="250"/>
              </a:spcBef>
              <a:buClr>
                <a:srgbClr val="F07F09"/>
              </a:buClr>
              <a:buSzPct val="80000"/>
              <a:buFont typeface="Wingdings 2"/>
              <a:buChar char=""/>
            </a:pPr>
            <a:endParaRPr lang="en-GB" kern="1200" dirty="0">
              <a:solidFill>
                <a:prstClr val="black"/>
              </a:solidFill>
              <a:latin typeface="Calibri" pitchFamily="34" charset="0"/>
              <a:ea typeface="+mn-ea"/>
              <a:cs typeface="Calibri" pitchFamily="34" charset="0"/>
            </a:endParaRPr>
          </a:p>
        </p:txBody>
      </p:sp>
      <p:sp>
        <p:nvSpPr>
          <p:cNvPr id="5" name="Rectangle 4"/>
          <p:cNvSpPr/>
          <p:nvPr/>
        </p:nvSpPr>
        <p:spPr>
          <a:xfrm>
            <a:off x="557048" y="798786"/>
            <a:ext cx="7840718" cy="646331"/>
          </a:xfrm>
          <a:prstGeom prst="rect">
            <a:avLst/>
          </a:prstGeom>
        </p:spPr>
        <p:txBody>
          <a:bodyPr wrap="square">
            <a:spAutoFit/>
          </a:bodyPr>
          <a:lstStyle/>
          <a:p>
            <a:pPr lvl="0">
              <a:buSzPts val="2200"/>
            </a:pPr>
            <a:endParaRPr lang="en-GB" sz="1200" dirty="0">
              <a:solidFill>
                <a:schemeClr val="tx1"/>
              </a:solidFill>
              <a:latin typeface="Calibri" panose="020F0502020204030204" pitchFamily="34" charset="0"/>
              <a:cs typeface="Calibri" panose="020F0502020204030204" pitchFamily="34" charset="0"/>
            </a:endParaRPr>
          </a:p>
          <a:p>
            <a:pPr lvl="0">
              <a:buSzPts val="2200"/>
            </a:pPr>
            <a:endParaRPr lang="en-GB" sz="1200" dirty="0">
              <a:solidFill>
                <a:schemeClr val="tx1"/>
              </a:solidFill>
              <a:latin typeface="Calibri" panose="020F0502020204030204" pitchFamily="34" charset="0"/>
              <a:cs typeface="Calibri" panose="020F0502020204030204" pitchFamily="34" charset="0"/>
            </a:endParaRPr>
          </a:p>
          <a:p>
            <a:pPr lvl="0">
              <a:buSzPts val="2200"/>
            </a:pPr>
            <a:endParaRPr lang="en-GB" sz="1200" dirty="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1169902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4217850"/>
            <a:ext cx="925650" cy="925650"/>
          </a:xfrm>
          <a:prstGeom prst="rect">
            <a:avLst/>
          </a:prstGeom>
          <a:noFill/>
          <a:ln>
            <a:noFill/>
          </a:ln>
        </p:spPr>
      </p:pic>
      <p:sp>
        <p:nvSpPr>
          <p:cNvPr id="63" name="Google Shape;63;p14"/>
          <p:cNvSpPr txBox="1"/>
          <p:nvPr/>
        </p:nvSpPr>
        <p:spPr>
          <a:xfrm>
            <a:off x="183025" y="195757"/>
            <a:ext cx="8960975" cy="645071"/>
          </a:xfrm>
          <a:prstGeom prst="rect">
            <a:avLst/>
          </a:prstGeom>
          <a:noFill/>
          <a:ln>
            <a:noFill/>
          </a:ln>
        </p:spPr>
        <p:txBody>
          <a:bodyPr spcFirstLastPara="1" wrap="square" lIns="91425" tIns="91425" rIns="91425" bIns="91425" anchor="t" anchorCtr="0">
            <a:noAutofit/>
          </a:bodyPr>
          <a:lstStyle/>
          <a:p>
            <a:pPr lvl="0" algn="ctr">
              <a:buSzPts val="1800"/>
            </a:pPr>
            <a:r>
              <a:rPr lang="en-GB" sz="2200" b="1" u="sng" dirty="0">
                <a:solidFill>
                  <a:srgbClr val="FF0000"/>
                </a:solidFill>
                <a:latin typeface="Calibri" panose="020F0502020204030204" pitchFamily="34" charset="0"/>
                <a:cs typeface="Calibri" panose="020F0502020204030204" pitchFamily="34" charset="0"/>
              </a:rPr>
              <a:t>THEME </a:t>
            </a:r>
          </a:p>
          <a:p>
            <a:pPr lvl="0">
              <a:buSzPts val="1800"/>
            </a:pPr>
            <a:endParaRPr lang="en-GB" sz="2200" dirty="0">
              <a:solidFill>
                <a:srgbClr val="FF0000"/>
              </a:solidFill>
              <a:latin typeface="Calibri" panose="020F0502020204030204" pitchFamily="34" charset="0"/>
              <a:cs typeface="Calibri" panose="020F0502020204030204" pitchFamily="34" charset="0"/>
            </a:endParaRPr>
          </a:p>
          <a:p>
            <a:pPr lvl="0">
              <a:buSzPts val="1800"/>
            </a:pPr>
            <a:endParaRPr lang="en-GB" dirty="0">
              <a:solidFill>
                <a:schemeClr val="tx1"/>
              </a:solidFill>
              <a:latin typeface="Calibri" panose="020F0502020204030204" pitchFamily="34" charset="0"/>
              <a:cs typeface="Calibri" panose="020F0502020204030204" pitchFamily="34" charset="0"/>
            </a:endParaRPr>
          </a:p>
          <a:p>
            <a:pPr lvl="0">
              <a:buSzPts val="1800"/>
            </a:pPr>
            <a:endParaRPr lang="en-GB" sz="2200" b="1" dirty="0">
              <a:solidFill>
                <a:srgbClr val="FF0000"/>
              </a:solidFill>
              <a:latin typeface="Calibri" panose="020F0502020204030204" pitchFamily="34" charset="0"/>
              <a:cs typeface="Calibri" panose="020F0502020204030204" pitchFamily="34" charset="0"/>
            </a:endParaRPr>
          </a:p>
          <a:p>
            <a:pPr lvl="0">
              <a:buSzPts val="1800"/>
            </a:pPr>
            <a:endParaRPr lang="en-GB" sz="1800" b="1" dirty="0"/>
          </a:p>
        </p:txBody>
      </p:sp>
      <p:sp>
        <p:nvSpPr>
          <p:cNvPr id="64" name="Google Shape;64;p14"/>
          <p:cNvSpPr txBox="1"/>
          <p:nvPr/>
        </p:nvSpPr>
        <p:spPr>
          <a:xfrm>
            <a:off x="1355398" y="1101066"/>
            <a:ext cx="6181060" cy="3222376"/>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Wingdings" pitchFamily="2" charset="2"/>
              <a:buChar char="§"/>
            </a:pPr>
            <a:endParaRPr sz="1400" b="0" i="0" u="none" strike="noStrike" cap="none" dirty="0">
              <a:solidFill>
                <a:srgbClr val="000000"/>
              </a:solidFill>
              <a:latin typeface="Calibri"/>
              <a:ea typeface="Calibri"/>
              <a:cs typeface="Calibri"/>
              <a:sym typeface="Calibri"/>
            </a:endParaRPr>
          </a:p>
        </p:txBody>
      </p:sp>
      <p:pic>
        <p:nvPicPr>
          <p:cNvPr id="2" name="Picture 1">
            <a:extLst>
              <a:ext uri="{FF2B5EF4-FFF2-40B4-BE49-F238E27FC236}">
                <a16:creationId xmlns:a16="http://schemas.microsoft.com/office/drawing/2014/main" id="{B470A252-F395-4F1F-AC1F-413535E8FFF2}"/>
              </a:ext>
            </a:extLst>
          </p:cNvPr>
          <p:cNvPicPr>
            <a:picLocks noChangeAspect="1"/>
          </p:cNvPicPr>
          <p:nvPr/>
        </p:nvPicPr>
        <p:blipFill>
          <a:blip r:embed="rId4"/>
          <a:stretch>
            <a:fillRect/>
          </a:stretch>
        </p:blipFill>
        <p:spPr>
          <a:xfrm>
            <a:off x="1422400" y="1045029"/>
            <a:ext cx="6366202" cy="2962737"/>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pic>
        <p:nvPicPr>
          <p:cNvPr id="69" name="Google Shape;69;p15"/>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0" name="Google Shape;70;p15"/>
          <p:cNvSpPr txBox="1"/>
          <p:nvPr/>
        </p:nvSpPr>
        <p:spPr>
          <a:xfrm>
            <a:off x="0" y="0"/>
            <a:ext cx="9144000" cy="788276"/>
          </a:xfrm>
          <a:prstGeom prst="rect">
            <a:avLst/>
          </a:prstGeom>
          <a:noFill/>
          <a:ln>
            <a:noFill/>
          </a:ln>
        </p:spPr>
        <p:txBody>
          <a:bodyPr spcFirstLastPara="1" wrap="square" lIns="91425" tIns="91425" rIns="91425" bIns="91425" anchor="t" anchorCtr="0">
            <a:noAutofit/>
          </a:bodyPr>
          <a:lstStyle/>
          <a:p>
            <a:pPr lvl="0" algn="ctr">
              <a:buSzPts val="1800"/>
            </a:pPr>
            <a:r>
              <a:rPr lang="en-GB" sz="2200" b="1" u="sng" dirty="0">
                <a:solidFill>
                  <a:srgbClr val="FF0000"/>
                </a:solidFill>
                <a:latin typeface="Calibri" panose="020F0502020204030204" pitchFamily="34" charset="0"/>
                <a:cs typeface="Calibri" panose="020F0502020204030204" pitchFamily="34" charset="0"/>
              </a:rPr>
              <a:t>The Characters Portrayed in the Story- “Albert Einstein at School ”</a:t>
            </a:r>
          </a:p>
          <a:p>
            <a:pPr lvl="0" algn="ctr">
              <a:buSzPts val="1800"/>
            </a:pPr>
            <a:r>
              <a:rPr lang="en-GB" sz="2200" b="1" u="sng" dirty="0">
                <a:solidFill>
                  <a:srgbClr val="FF0000"/>
                </a:solidFill>
                <a:latin typeface="Calibri" panose="020F0502020204030204" pitchFamily="34" charset="0"/>
                <a:cs typeface="Calibri" panose="020F0502020204030204" pitchFamily="34" charset="0"/>
              </a:rPr>
              <a:t> </a:t>
            </a:r>
          </a:p>
          <a:p>
            <a:pPr lvl="0">
              <a:buSzPts val="1800"/>
            </a:pPr>
            <a:r>
              <a:rPr lang="en-GB" b="1" dirty="0">
                <a:solidFill>
                  <a:schemeClr val="tx1"/>
                </a:solidFill>
                <a:latin typeface="Calibri" panose="020F0502020204030204" pitchFamily="34" charset="0"/>
                <a:cs typeface="Calibri" panose="020F0502020204030204" pitchFamily="34" charset="0"/>
              </a:rPr>
              <a:t>	Albert Einstein </a:t>
            </a:r>
            <a:r>
              <a:rPr lang="en-GB" dirty="0">
                <a:solidFill>
                  <a:schemeClr val="tx1"/>
                </a:solidFill>
                <a:latin typeface="Calibri" panose="020F0502020204030204" pitchFamily="34" charset="0"/>
                <a:cs typeface="Calibri" panose="020F0502020204030204" pitchFamily="34" charset="0"/>
              </a:rPr>
              <a:t>: Young Albert , the student in a German School-very inquisitive in nature...endowed with sharp 	intelligence and commendable intellectual brilliance . He was rational , scientific  and rebellious in nature 	whose presence and curious questioning used to trouble Teachers for their classroom deliberations .</a:t>
            </a:r>
          </a:p>
          <a:p>
            <a:pPr lvl="0">
              <a:buSzPts val="1800"/>
            </a:pPr>
            <a:endParaRPr lang="en-GB" dirty="0">
              <a:solidFill>
                <a:schemeClr val="tx1"/>
              </a:solidFill>
              <a:latin typeface="Calibri" panose="020F0502020204030204" pitchFamily="34" charset="0"/>
              <a:cs typeface="Calibri" panose="020F0502020204030204" pitchFamily="34" charset="0"/>
            </a:endParaRPr>
          </a:p>
          <a:p>
            <a:pPr lvl="0">
              <a:buSzPts val="1800"/>
            </a:pPr>
            <a:r>
              <a:rPr lang="en-GB" b="1" dirty="0">
                <a:solidFill>
                  <a:schemeClr val="tx1"/>
                </a:solidFill>
                <a:latin typeface="Calibri" panose="020F0502020204030204" pitchFamily="34" charset="0"/>
                <a:cs typeface="Calibri" panose="020F0502020204030204" pitchFamily="34" charset="0"/>
              </a:rPr>
              <a:t>	</a:t>
            </a:r>
            <a:r>
              <a:rPr lang="en-GB" b="1" dirty="0" err="1">
                <a:solidFill>
                  <a:schemeClr val="tx1"/>
                </a:solidFill>
                <a:latin typeface="Calibri" panose="020F0502020204030204" pitchFamily="34" charset="0"/>
                <a:cs typeface="Calibri" panose="020F0502020204030204" pitchFamily="34" charset="0"/>
              </a:rPr>
              <a:t>Mr.Braun</a:t>
            </a:r>
            <a:r>
              <a:rPr lang="en-GB" b="1" dirty="0">
                <a:solidFill>
                  <a:schemeClr val="tx1"/>
                </a:solidFill>
                <a:latin typeface="Calibri" panose="020F0502020204030204" pitchFamily="34" charset="0"/>
                <a:cs typeface="Calibri" panose="020F0502020204030204" pitchFamily="34" charset="0"/>
              </a:rPr>
              <a:t> </a:t>
            </a:r>
            <a:r>
              <a:rPr lang="en-GB" dirty="0">
                <a:solidFill>
                  <a:schemeClr val="tx1"/>
                </a:solidFill>
                <a:latin typeface="Calibri" panose="020F0502020204030204" pitchFamily="34" charset="0"/>
                <a:cs typeface="Calibri" panose="020F0502020204030204" pitchFamily="34" charset="0"/>
              </a:rPr>
              <a:t>: Einstein’s History Teacher – a firm believer in the rote learning system –very discouraging –hateful 	to Einstein for his rebellious attitude .</a:t>
            </a:r>
          </a:p>
          <a:p>
            <a:pPr lvl="0">
              <a:buSzPts val="1800"/>
            </a:pPr>
            <a:endParaRPr lang="en-GB" dirty="0">
              <a:solidFill>
                <a:schemeClr val="tx1"/>
              </a:solidFill>
              <a:latin typeface="Calibri" panose="020F0502020204030204" pitchFamily="34" charset="0"/>
              <a:cs typeface="Calibri" panose="020F0502020204030204" pitchFamily="34" charset="0"/>
            </a:endParaRPr>
          </a:p>
          <a:p>
            <a:pPr lvl="0">
              <a:buSzPts val="1800"/>
            </a:pPr>
            <a:r>
              <a:rPr lang="en-GB" b="1" dirty="0">
                <a:solidFill>
                  <a:schemeClr val="tx1"/>
                </a:solidFill>
                <a:latin typeface="Calibri" panose="020F0502020204030204" pitchFamily="34" charset="0"/>
                <a:cs typeface="Calibri" panose="020F0502020204030204" pitchFamily="34" charset="0"/>
              </a:rPr>
              <a:t>	Yuri </a:t>
            </a:r>
            <a:r>
              <a:rPr lang="en-GB" dirty="0">
                <a:solidFill>
                  <a:schemeClr val="tx1"/>
                </a:solidFill>
                <a:latin typeface="Calibri" panose="020F0502020204030204" pitchFamily="34" charset="0"/>
                <a:cs typeface="Calibri" panose="020F0502020204030204" pitchFamily="34" charset="0"/>
              </a:rPr>
              <a:t>: Einstein’s trusted friend-very friendly and helpful .</a:t>
            </a:r>
          </a:p>
          <a:p>
            <a:pPr lvl="0">
              <a:buSzPts val="1800"/>
            </a:pPr>
            <a:r>
              <a:rPr lang="en-GB" b="1" dirty="0">
                <a:solidFill>
                  <a:schemeClr val="tx1"/>
                </a:solidFill>
                <a:latin typeface="Calibri" panose="020F0502020204030204" pitchFamily="34" charset="0"/>
                <a:cs typeface="Calibri" panose="020F0502020204030204" pitchFamily="34" charset="0"/>
              </a:rPr>
              <a:t>	The Landlady </a:t>
            </a:r>
            <a:r>
              <a:rPr lang="en-GB" dirty="0">
                <a:solidFill>
                  <a:schemeClr val="tx1"/>
                </a:solidFill>
                <a:latin typeface="Calibri" panose="020F0502020204030204" pitchFamily="34" charset="0"/>
                <a:cs typeface="Calibri" panose="020F0502020204030204" pitchFamily="34" charset="0"/>
              </a:rPr>
              <a:t>: A woman who had given a room in her house on rent to Albert . </a:t>
            </a:r>
          </a:p>
          <a:p>
            <a:pPr lvl="0">
              <a:buSzPts val="1800"/>
            </a:pPr>
            <a:endParaRPr lang="en-GB" dirty="0">
              <a:solidFill>
                <a:schemeClr val="tx1"/>
              </a:solidFill>
              <a:latin typeface="Calibri" panose="020F0502020204030204" pitchFamily="34" charset="0"/>
              <a:cs typeface="Calibri" panose="020F0502020204030204" pitchFamily="34" charset="0"/>
            </a:endParaRPr>
          </a:p>
          <a:p>
            <a:pPr lvl="0">
              <a:buSzPts val="1800"/>
            </a:pPr>
            <a:r>
              <a:rPr lang="en-GB" b="1" dirty="0">
                <a:solidFill>
                  <a:schemeClr val="tx1"/>
                </a:solidFill>
                <a:latin typeface="Calibri" panose="020F0502020204030204" pitchFamily="34" charset="0"/>
                <a:cs typeface="Calibri" panose="020F0502020204030204" pitchFamily="34" charset="0"/>
              </a:rPr>
              <a:t>	Elsa</a:t>
            </a:r>
            <a:r>
              <a:rPr lang="en-GB" dirty="0">
                <a:solidFill>
                  <a:schemeClr val="tx1"/>
                </a:solidFill>
                <a:latin typeface="Calibri" panose="020F0502020204030204" pitchFamily="34" charset="0"/>
                <a:cs typeface="Calibri" panose="020F0502020204030204" pitchFamily="34" charset="0"/>
              </a:rPr>
              <a:t> : Einstein’s cousin- very loving , caring  and motivating .</a:t>
            </a:r>
          </a:p>
          <a:p>
            <a:pPr lvl="0">
              <a:buSzPts val="1800"/>
            </a:pPr>
            <a:endParaRPr lang="en-GB" dirty="0">
              <a:solidFill>
                <a:schemeClr val="tx1"/>
              </a:solidFill>
              <a:latin typeface="Calibri" panose="020F0502020204030204" pitchFamily="34" charset="0"/>
              <a:cs typeface="Calibri" panose="020F0502020204030204" pitchFamily="34" charset="0"/>
            </a:endParaRPr>
          </a:p>
          <a:p>
            <a:pPr lvl="0">
              <a:buSzPts val="1800"/>
            </a:pPr>
            <a:r>
              <a:rPr lang="en-GB" b="1" dirty="0">
                <a:solidFill>
                  <a:schemeClr val="tx1"/>
                </a:solidFill>
                <a:latin typeface="Calibri" panose="020F0502020204030204" pitchFamily="34" charset="0"/>
                <a:cs typeface="Calibri" panose="020F0502020204030204" pitchFamily="34" charset="0"/>
              </a:rPr>
              <a:t>	</a:t>
            </a:r>
            <a:r>
              <a:rPr lang="en-GB" b="1" dirty="0" err="1">
                <a:solidFill>
                  <a:schemeClr val="tx1"/>
                </a:solidFill>
                <a:latin typeface="Calibri" panose="020F0502020204030204" pitchFamily="34" charset="0"/>
                <a:cs typeface="Calibri" panose="020F0502020204030204" pitchFamily="34" charset="0"/>
              </a:rPr>
              <a:t>Dr.</a:t>
            </a:r>
            <a:r>
              <a:rPr lang="en-GB" b="1" dirty="0">
                <a:solidFill>
                  <a:schemeClr val="tx1"/>
                </a:solidFill>
                <a:latin typeface="Calibri" panose="020F0502020204030204" pitchFamily="34" charset="0"/>
                <a:cs typeface="Calibri" panose="020F0502020204030204" pitchFamily="34" charset="0"/>
              </a:rPr>
              <a:t> </a:t>
            </a:r>
            <a:r>
              <a:rPr lang="en-GB" b="1" dirty="0" err="1">
                <a:solidFill>
                  <a:schemeClr val="tx1"/>
                </a:solidFill>
                <a:latin typeface="Calibri" panose="020F0502020204030204" pitchFamily="34" charset="0"/>
                <a:cs typeface="Calibri" panose="020F0502020204030204" pitchFamily="34" charset="0"/>
              </a:rPr>
              <a:t>Earnst</a:t>
            </a:r>
            <a:r>
              <a:rPr lang="en-GB" b="1" dirty="0">
                <a:solidFill>
                  <a:schemeClr val="tx1"/>
                </a:solidFill>
                <a:latin typeface="Calibri" panose="020F0502020204030204" pitchFamily="34" charset="0"/>
                <a:cs typeface="Calibri" panose="020F0502020204030204" pitchFamily="34" charset="0"/>
              </a:rPr>
              <a:t> Well </a:t>
            </a:r>
            <a:r>
              <a:rPr lang="en-GB" dirty="0">
                <a:solidFill>
                  <a:schemeClr val="tx1"/>
                </a:solidFill>
                <a:latin typeface="Calibri" panose="020F0502020204030204" pitchFamily="34" charset="0"/>
                <a:cs typeface="Calibri" panose="020F0502020204030204" pitchFamily="34" charset="0"/>
              </a:rPr>
              <a:t>: A newly qualified doctor specialising in the study of nerves-kind and understanding .</a:t>
            </a:r>
          </a:p>
          <a:p>
            <a:pPr lvl="0">
              <a:buSzPts val="1800"/>
            </a:pPr>
            <a:endParaRPr lang="en-GB" dirty="0">
              <a:solidFill>
                <a:schemeClr val="tx1"/>
              </a:solidFill>
              <a:latin typeface="Calibri" panose="020F0502020204030204" pitchFamily="34" charset="0"/>
              <a:cs typeface="Calibri" panose="020F0502020204030204" pitchFamily="34" charset="0"/>
            </a:endParaRPr>
          </a:p>
          <a:p>
            <a:pPr lvl="0">
              <a:buSzPts val="1800"/>
            </a:pPr>
            <a:r>
              <a:rPr lang="en-GB" b="1" dirty="0">
                <a:solidFill>
                  <a:schemeClr val="tx1"/>
                </a:solidFill>
                <a:latin typeface="Calibri" panose="020F0502020204030204" pitchFamily="34" charset="0"/>
                <a:cs typeface="Calibri" panose="020F0502020204030204" pitchFamily="34" charset="0"/>
              </a:rPr>
              <a:t>	</a:t>
            </a:r>
            <a:r>
              <a:rPr lang="en-GB" b="1" dirty="0" err="1">
                <a:solidFill>
                  <a:schemeClr val="tx1"/>
                </a:solidFill>
                <a:latin typeface="Calibri" panose="020F0502020204030204" pitchFamily="34" charset="0"/>
                <a:cs typeface="Calibri" panose="020F0502020204030204" pitchFamily="34" charset="0"/>
              </a:rPr>
              <a:t>Mr.Koch</a:t>
            </a:r>
            <a:r>
              <a:rPr lang="en-GB" b="1" dirty="0">
                <a:solidFill>
                  <a:schemeClr val="tx1"/>
                </a:solidFill>
                <a:latin typeface="Calibri" panose="020F0502020204030204" pitchFamily="34" charset="0"/>
                <a:cs typeface="Calibri" panose="020F0502020204030204" pitchFamily="34" charset="0"/>
              </a:rPr>
              <a:t> </a:t>
            </a:r>
            <a:r>
              <a:rPr lang="en-GB" dirty="0">
                <a:solidFill>
                  <a:schemeClr val="tx1"/>
                </a:solidFill>
                <a:latin typeface="Calibri" panose="020F0502020204030204" pitchFamily="34" charset="0"/>
                <a:cs typeface="Calibri" panose="020F0502020204030204" pitchFamily="34" charset="0"/>
              </a:rPr>
              <a:t>: Einstein’s Mathematics Teacher-the only Teacher who loved Einstein and was highly estimated by 	him for his kind nature and caring attitude . </a:t>
            </a:r>
          </a:p>
          <a:p>
            <a:pPr lvl="0">
              <a:buSzPts val="1800"/>
            </a:pPr>
            <a:endParaRPr lang="en-GB" dirty="0">
              <a:solidFill>
                <a:schemeClr val="tx1"/>
              </a:solidFill>
              <a:latin typeface="Calibri" panose="020F0502020204030204" pitchFamily="34" charset="0"/>
              <a:cs typeface="Calibri" panose="020F0502020204030204" pitchFamily="34" charset="0"/>
            </a:endParaRPr>
          </a:p>
          <a:p>
            <a:pPr lvl="0">
              <a:buSzPts val="1800"/>
            </a:pPr>
            <a:r>
              <a:rPr lang="en-GB" b="1" dirty="0">
                <a:solidFill>
                  <a:schemeClr val="tx1"/>
                </a:solidFill>
                <a:latin typeface="Calibri" panose="020F0502020204030204" pitchFamily="34" charset="0"/>
                <a:cs typeface="Calibri" panose="020F0502020204030204" pitchFamily="34" charset="0"/>
              </a:rPr>
              <a:t>	The Head Teacher</a:t>
            </a:r>
            <a:r>
              <a:rPr lang="en-GB" dirty="0">
                <a:solidFill>
                  <a:schemeClr val="tx1"/>
                </a:solidFill>
                <a:latin typeface="Calibri" panose="020F0502020204030204" pitchFamily="34" charset="0"/>
                <a:cs typeface="Calibri" panose="020F0502020204030204" pitchFamily="34" charset="0"/>
              </a:rPr>
              <a:t> : An administrator- a disciplinarian-very strict , authoritative –ready to translate ideas into 	action without proper inquiry.</a:t>
            </a:r>
          </a:p>
          <a:p>
            <a:pPr lvl="0">
              <a:buSzPts val="1800"/>
            </a:pPr>
            <a:endParaRPr lang="en-GB" dirty="0">
              <a:solidFill>
                <a:schemeClr val="tx1"/>
              </a:solidFill>
              <a:latin typeface="Calibri" panose="020F0502020204030204" pitchFamily="34" charset="0"/>
              <a:cs typeface="Calibri" panose="020F0502020204030204" pitchFamily="34" charset="0"/>
            </a:endParaRPr>
          </a:p>
          <a:p>
            <a:pPr lvl="0">
              <a:buSzPts val="1800"/>
            </a:pPr>
            <a:endParaRPr lang="en-GB" dirty="0">
              <a:solidFill>
                <a:schemeClr val="tx1"/>
              </a:solidFill>
              <a:latin typeface="Calibri" panose="020F0502020204030204" pitchFamily="34" charset="0"/>
              <a:cs typeface="Calibri" panose="020F0502020204030204" pitchFamily="34" charset="0"/>
            </a:endParaRPr>
          </a:p>
          <a:p>
            <a:pPr lvl="0">
              <a:buSzPts val="1800"/>
            </a:pPr>
            <a:endParaRPr lang="en-GB" sz="2200" dirty="0">
              <a:solidFill>
                <a:srgbClr val="FF0000"/>
              </a:solidFill>
              <a:latin typeface="Calibri" panose="020F0502020204030204" pitchFamily="34" charset="0"/>
              <a:cs typeface="Calibri" panose="020F0502020204030204" pitchFamily="34" charset="0"/>
            </a:endParaRPr>
          </a:p>
        </p:txBody>
      </p:sp>
      <p:sp>
        <p:nvSpPr>
          <p:cNvPr id="71" name="Google Shape;71;p15"/>
          <p:cNvSpPr txBox="1"/>
          <p:nvPr/>
        </p:nvSpPr>
        <p:spPr>
          <a:xfrm>
            <a:off x="670379" y="580571"/>
            <a:ext cx="8132535" cy="4368800"/>
          </a:xfrm>
          <a:prstGeom prst="rect">
            <a:avLst/>
          </a:prstGeom>
          <a:noFill/>
          <a:ln>
            <a:noFill/>
          </a:ln>
        </p:spPr>
        <p:txBody>
          <a:bodyPr spcFirstLastPara="1" wrap="square" lIns="91425" tIns="91425" rIns="91425" bIns="91425" anchor="t" anchorCtr="0">
            <a:noAutofit/>
          </a:bodyPr>
          <a:lstStyle/>
          <a:p>
            <a:pPr marL="265176" lvl="0" indent="-265176">
              <a:spcBef>
                <a:spcPts val="250"/>
              </a:spcBef>
              <a:buClr>
                <a:srgbClr val="F07F09"/>
              </a:buClr>
              <a:buSzPct val="80000"/>
            </a:pPr>
            <a:endParaRPr lang="en-US" kern="1200" dirty="0">
              <a:solidFill>
                <a:prstClr val="black"/>
              </a:solidFill>
              <a:latin typeface="Calibri" panose="020F0502020204030204" pitchFamily="34" charset="0"/>
              <a:ea typeface="+mn-ea"/>
              <a:cs typeface="Calibri" panose="020F0502020204030204" pitchFamily="34" charset="0"/>
            </a:endParaRPr>
          </a:p>
        </p:txBody>
      </p:sp>
    </p:spTree>
    <p:extLst>
      <p:ext uri="{BB962C8B-B14F-4D97-AF65-F5344CB8AC3E}">
        <p14:creationId xmlns:p14="http://schemas.microsoft.com/office/powerpoint/2010/main" val="20404402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pic>
        <p:nvPicPr>
          <p:cNvPr id="69" name="Google Shape;69;p15"/>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0" name="Google Shape;70;p15"/>
          <p:cNvSpPr txBox="1"/>
          <p:nvPr/>
        </p:nvSpPr>
        <p:spPr>
          <a:xfrm>
            <a:off x="0" y="136634"/>
            <a:ext cx="9136200" cy="451945"/>
          </a:xfrm>
          <a:prstGeom prst="rect">
            <a:avLst/>
          </a:prstGeom>
          <a:noFill/>
          <a:ln>
            <a:noFill/>
          </a:ln>
        </p:spPr>
        <p:txBody>
          <a:bodyPr spcFirstLastPara="1" wrap="square" lIns="91425" tIns="91425" rIns="91425" bIns="91425" anchor="t" anchorCtr="0">
            <a:noAutofit/>
          </a:bodyPr>
          <a:lstStyle/>
          <a:p>
            <a:pPr lvl="0" algn="ctr">
              <a:buSzPts val="2200"/>
            </a:pPr>
            <a:r>
              <a:rPr lang="en-GB" sz="1800" kern="1200" dirty="0">
                <a:solidFill>
                  <a:srgbClr val="FF0000"/>
                </a:solidFill>
                <a:latin typeface="Calibri" panose="020F0502020204030204" pitchFamily="34" charset="0"/>
                <a:ea typeface="+mn-ea"/>
                <a:cs typeface="Calibri" panose="020F0502020204030204" pitchFamily="34" charset="0"/>
              </a:rPr>
              <a:t>  Albert Einstein’s Encounter with the History Teacher - Mr. Braun</a:t>
            </a:r>
            <a:endParaRPr lang="en-GB" sz="2000" kern="1200" dirty="0">
              <a:solidFill>
                <a:srgbClr val="FF0000"/>
              </a:solidFill>
              <a:latin typeface="Calibri" panose="020F0502020204030204" pitchFamily="34" charset="0"/>
              <a:ea typeface="+mn-ea"/>
              <a:cs typeface="Calibri" panose="020F0502020204030204" pitchFamily="34" charset="0"/>
            </a:endParaRPr>
          </a:p>
          <a:p>
            <a:pPr lvl="0">
              <a:buSzPts val="2200"/>
            </a:pPr>
            <a:r>
              <a:rPr lang="en-GB" sz="2000" kern="1200" dirty="0">
                <a:solidFill>
                  <a:srgbClr val="FF0000"/>
                </a:solidFill>
                <a:latin typeface="Calibri" panose="020F0502020204030204" pitchFamily="34" charset="0"/>
                <a:ea typeface="+mn-ea"/>
                <a:cs typeface="Calibri" panose="020F0502020204030204" pitchFamily="34" charset="0"/>
              </a:rPr>
              <a:t>                                                                                                                           </a:t>
            </a:r>
            <a:r>
              <a:rPr lang="en-GB" sz="1200" b="1" kern="1200" dirty="0">
                <a:solidFill>
                  <a:srgbClr val="FF0000"/>
                </a:solidFill>
                <a:latin typeface="Calibri" panose="020F0502020204030204" pitchFamily="34" charset="0"/>
                <a:ea typeface="+mn-ea"/>
                <a:cs typeface="Calibri" panose="020F0502020204030204" pitchFamily="34" charset="0"/>
              </a:rPr>
              <a:t>Pages (25-26)</a:t>
            </a:r>
          </a:p>
          <a:p>
            <a:pPr lvl="0">
              <a:buSzPts val="2200"/>
            </a:pPr>
            <a:endParaRPr sz="2000" b="1" i="0" u="none" strike="noStrike" cap="none" dirty="0">
              <a:solidFill>
                <a:srgbClr val="FF0000"/>
              </a:solidFill>
              <a:latin typeface="Calibri" panose="020F0502020204030204" pitchFamily="34" charset="0"/>
              <a:cs typeface="Calibri" panose="020F0502020204030204" pitchFamily="34" charset="0"/>
              <a:sym typeface="Arial"/>
            </a:endParaRPr>
          </a:p>
        </p:txBody>
      </p:sp>
      <p:sp>
        <p:nvSpPr>
          <p:cNvPr id="71" name="Google Shape;71;p15"/>
          <p:cNvSpPr txBox="1"/>
          <p:nvPr/>
        </p:nvSpPr>
        <p:spPr>
          <a:xfrm>
            <a:off x="715926" y="651642"/>
            <a:ext cx="7719237" cy="3927446"/>
          </a:xfrm>
          <a:prstGeom prst="rect">
            <a:avLst/>
          </a:prstGeom>
          <a:noFill/>
          <a:ln>
            <a:noFill/>
          </a:ln>
        </p:spPr>
        <p:txBody>
          <a:bodyPr spcFirstLastPara="1" wrap="square" lIns="91425" tIns="91425" rIns="91425" bIns="91425" anchor="t" anchorCtr="0">
            <a:noAutofit/>
          </a:bodyPr>
          <a:lstStyle/>
          <a:p>
            <a:pPr marL="265176" indent="-265176">
              <a:spcBef>
                <a:spcPts val="250"/>
              </a:spcBef>
              <a:buClr>
                <a:srgbClr val="F07F09"/>
              </a:buClr>
              <a:buSzPct val="80000"/>
            </a:pPr>
            <a:r>
              <a:rPr lang="en-GB" sz="1600" kern="1200" dirty="0">
                <a:solidFill>
                  <a:prstClr val="black"/>
                </a:solidFill>
                <a:latin typeface="Verdana"/>
                <a:ea typeface="+mn-ea"/>
                <a:cs typeface="+mn-cs"/>
              </a:rPr>
              <a:t> </a:t>
            </a:r>
            <a:r>
              <a:rPr lang="en-GB" sz="1600" b="1" kern="1200" dirty="0">
                <a:solidFill>
                  <a:prstClr val="black"/>
                </a:solidFill>
                <a:latin typeface="Verdana"/>
                <a:ea typeface="+mn-ea"/>
                <a:cs typeface="+mn-cs"/>
              </a:rPr>
              <a:t> </a:t>
            </a:r>
            <a:r>
              <a:rPr lang="en-GB" sz="1200" b="1" dirty="0">
                <a:latin typeface="Calibri" pitchFamily="34" charset="0"/>
                <a:cs typeface="Calibri" pitchFamily="34" charset="0"/>
              </a:rPr>
              <a:t>“In what year, Einstein .........................................one day,” said Yuri.</a:t>
            </a:r>
          </a:p>
          <a:p>
            <a:pPr marL="265176" lvl="0" indent="-265176">
              <a:spcBef>
                <a:spcPts val="250"/>
              </a:spcBef>
              <a:buClr>
                <a:srgbClr val="F07F09"/>
              </a:buClr>
              <a:buSzPct val="80000"/>
            </a:pPr>
            <a:r>
              <a:rPr lang="en-GB" sz="1200" kern="1200" dirty="0">
                <a:solidFill>
                  <a:prstClr val="black"/>
                </a:solidFill>
                <a:latin typeface="Calibri" pitchFamily="34" charset="0"/>
                <a:ea typeface="+mn-ea"/>
                <a:cs typeface="Calibri" pitchFamily="34" charset="0"/>
              </a:rPr>
              <a:t>    </a:t>
            </a:r>
          </a:p>
          <a:p>
            <a:pPr marL="265176" lvl="0" indent="-265176">
              <a:spcBef>
                <a:spcPts val="250"/>
              </a:spcBef>
              <a:buClr>
                <a:srgbClr val="F07F09"/>
              </a:buClr>
              <a:buSzPct val="80000"/>
            </a:pPr>
            <a:r>
              <a:rPr lang="en-GB" sz="1200" b="1" i="1" u="sng" kern="1200" dirty="0">
                <a:solidFill>
                  <a:prstClr val="black"/>
                </a:solidFill>
                <a:latin typeface="Calibri" pitchFamily="34" charset="0"/>
                <a:ea typeface="+mn-ea"/>
                <a:cs typeface="Calibri" pitchFamily="34" charset="0"/>
              </a:rPr>
              <a:t>      Text Analysis:-</a:t>
            </a:r>
          </a:p>
          <a:p>
            <a:pPr marL="265176" lvl="0" indent="-265176" algn="just">
              <a:lnSpc>
                <a:spcPct val="200000"/>
              </a:lnSpc>
              <a:spcBef>
                <a:spcPts val="250"/>
              </a:spcBef>
              <a:buClr>
                <a:srgbClr val="F07F09"/>
              </a:buClr>
              <a:buSzPct val="80000"/>
            </a:pPr>
            <a:r>
              <a:rPr lang="en-GB" sz="1200" kern="1200" dirty="0">
                <a:solidFill>
                  <a:prstClr val="black"/>
                </a:solidFill>
                <a:latin typeface="Calibri" pitchFamily="34" charset="0"/>
                <a:ea typeface="+mn-ea"/>
                <a:cs typeface="Calibri" pitchFamily="34" charset="0"/>
              </a:rPr>
              <a:t>        Inquisitive Albert ‘s curious questioning and rebellious attitude  during teachers’  classroom  deliberations  was  a great trouble for Teachers  to deliver lessons smoothly .</a:t>
            </a:r>
          </a:p>
          <a:p>
            <a:pPr marL="265176" lvl="0" indent="-265176" algn="just">
              <a:lnSpc>
                <a:spcPct val="200000"/>
              </a:lnSpc>
              <a:spcBef>
                <a:spcPts val="250"/>
              </a:spcBef>
              <a:buClr>
                <a:srgbClr val="F07F09"/>
              </a:buClr>
              <a:buSzPct val="80000"/>
            </a:pPr>
            <a:r>
              <a:rPr lang="en-GB" sz="1200" kern="1200" dirty="0">
                <a:solidFill>
                  <a:prstClr val="black"/>
                </a:solidFill>
                <a:latin typeface="Calibri" pitchFamily="34" charset="0"/>
                <a:ea typeface="+mn-ea"/>
                <a:cs typeface="Calibri" pitchFamily="34" charset="0"/>
              </a:rPr>
              <a:t>       Teachers were disappointed with Albert  whose presence often made it impossible  for them to serve their purpose .</a:t>
            </a:r>
          </a:p>
          <a:p>
            <a:pPr marL="265176" lvl="0" indent="-265176" algn="just">
              <a:lnSpc>
                <a:spcPct val="200000"/>
              </a:lnSpc>
              <a:spcBef>
                <a:spcPts val="250"/>
              </a:spcBef>
              <a:buClr>
                <a:srgbClr val="F07F09"/>
              </a:buClr>
              <a:buSzPct val="80000"/>
            </a:pPr>
            <a:r>
              <a:rPr lang="en-GB" sz="1200" kern="1200" dirty="0">
                <a:solidFill>
                  <a:prstClr val="black"/>
                </a:solidFill>
                <a:latin typeface="Calibri" pitchFamily="34" charset="0"/>
                <a:ea typeface="+mn-ea"/>
                <a:cs typeface="Calibri" pitchFamily="34" charset="0"/>
              </a:rPr>
              <a:t>       A passionate child , Albert used to express his curiosity at learning things convinced that ideas coming from critical thinking and logical analysis be real education . </a:t>
            </a:r>
          </a:p>
          <a:p>
            <a:pPr marL="265176" lvl="0" indent="-265176" algn="just">
              <a:lnSpc>
                <a:spcPct val="200000"/>
              </a:lnSpc>
              <a:spcBef>
                <a:spcPts val="250"/>
              </a:spcBef>
              <a:buClr>
                <a:srgbClr val="F07F09"/>
              </a:buClr>
              <a:buSzPct val="80000"/>
            </a:pPr>
            <a:r>
              <a:rPr lang="en-GB" sz="1200" kern="1200" dirty="0">
                <a:solidFill>
                  <a:prstClr val="black"/>
                </a:solidFill>
                <a:latin typeface="Calibri" pitchFamily="34" charset="0"/>
                <a:ea typeface="+mn-ea"/>
                <a:cs typeface="Calibri" pitchFamily="34" charset="0"/>
              </a:rPr>
              <a:t>       Once in the class when asked by the History Teacher  Mr. Braun   to say in which year the Prussians defeated the French in the battle of Waterloo , Einstein replied with his habitual  prosaic approach ,  saying that  he didn’t study  any relevance  in learning dates  as to him , learning facts was  not  education .</a:t>
            </a:r>
          </a:p>
          <a:p>
            <a:pPr marL="265176" lvl="0" indent="-265176" algn="just">
              <a:lnSpc>
                <a:spcPct val="200000"/>
              </a:lnSpc>
              <a:spcBef>
                <a:spcPts val="250"/>
              </a:spcBef>
              <a:buClr>
                <a:srgbClr val="F07F09"/>
              </a:buClr>
              <a:buSzPct val="80000"/>
            </a:pPr>
            <a:r>
              <a:rPr lang="en-GB" sz="1200" kern="1200" dirty="0">
                <a:solidFill>
                  <a:prstClr val="black"/>
                </a:solidFill>
                <a:latin typeface="Calibri" pitchFamily="34" charset="0"/>
                <a:ea typeface="+mn-ea"/>
                <a:cs typeface="Calibri" pitchFamily="34" charset="0"/>
              </a:rPr>
              <a:t>       </a:t>
            </a:r>
            <a:endParaRPr lang="en-GB" sz="1200" i="1" kern="1200" dirty="0">
              <a:solidFill>
                <a:prstClr val="black"/>
              </a:solidFill>
              <a:latin typeface="Calibri" pitchFamily="34" charset="0"/>
              <a:ea typeface="+mn-ea"/>
              <a:cs typeface="Calibri" pitchFamily="34" charset="0"/>
            </a:endParaRPr>
          </a:p>
          <a:p>
            <a:pPr marL="265176" lvl="0" indent="-265176">
              <a:spcBef>
                <a:spcPts val="250"/>
              </a:spcBef>
              <a:buClr>
                <a:srgbClr val="F07F09"/>
              </a:buClr>
              <a:buSzPct val="80000"/>
            </a:pPr>
            <a:endParaRPr lang="en-GB" sz="1200" i="1" kern="1200" dirty="0">
              <a:solidFill>
                <a:prstClr val="black"/>
              </a:solidFill>
              <a:latin typeface="Calibri" pitchFamily="34" charset="0"/>
              <a:ea typeface="+mn-ea"/>
              <a:cs typeface="Calibri" pitchFamily="34" charset="0"/>
            </a:endParaRPr>
          </a:p>
          <a:p>
            <a:pPr marL="265176" lvl="0" indent="-265176">
              <a:spcBef>
                <a:spcPts val="250"/>
              </a:spcBef>
              <a:buClr>
                <a:srgbClr val="F07F09"/>
              </a:buClr>
              <a:buSzPct val="80000"/>
            </a:pPr>
            <a:endParaRPr lang="en-GB" sz="1200" i="1" kern="1200" dirty="0">
              <a:solidFill>
                <a:prstClr val="black"/>
              </a:solidFill>
              <a:latin typeface="Calibri" pitchFamily="34" charset="0"/>
              <a:ea typeface="+mn-ea"/>
              <a:cs typeface="Calibri" pitchFamily="34" charset="0"/>
            </a:endParaRPr>
          </a:p>
          <a:p>
            <a:pPr marL="265176" lvl="0" indent="-265176">
              <a:spcBef>
                <a:spcPts val="250"/>
              </a:spcBef>
              <a:buClr>
                <a:srgbClr val="F07F09"/>
              </a:buClr>
              <a:buSzPct val="80000"/>
            </a:pPr>
            <a:endParaRPr lang="en-GB" sz="1200" i="1" kern="1200" dirty="0">
              <a:solidFill>
                <a:prstClr val="black"/>
              </a:solidFill>
              <a:latin typeface="Calibri" pitchFamily="34" charset="0"/>
              <a:ea typeface="+mn-ea"/>
              <a:cs typeface="Calibri" pitchFamily="34" charset="0"/>
            </a:endParaRPr>
          </a:p>
          <a:p>
            <a:pPr marL="265176" lvl="0" indent="-265176">
              <a:spcBef>
                <a:spcPts val="250"/>
              </a:spcBef>
              <a:buClr>
                <a:srgbClr val="F07F09"/>
              </a:buClr>
              <a:buSzPct val="80000"/>
            </a:pPr>
            <a:r>
              <a:rPr lang="en-GB" sz="1200" i="1" kern="1200" dirty="0">
                <a:solidFill>
                  <a:prstClr val="black"/>
                </a:solidFill>
                <a:latin typeface="Calibri" pitchFamily="34" charset="0"/>
                <a:ea typeface="+mn-ea"/>
                <a:cs typeface="Calibri" pitchFamily="34" charset="0"/>
              </a:rPr>
              <a:t>     </a:t>
            </a:r>
            <a:endParaRPr lang="en-GB" sz="1200" kern="1200" dirty="0">
              <a:solidFill>
                <a:prstClr val="black"/>
              </a:solidFill>
              <a:latin typeface="Calibri" pitchFamily="34" charset="0"/>
              <a:ea typeface="+mn-ea"/>
              <a:cs typeface="Calibri" pitchFamily="34" charset="0"/>
            </a:endParaRPr>
          </a:p>
          <a:p>
            <a:pPr marL="265176" lvl="0" indent="-265176">
              <a:spcBef>
                <a:spcPts val="250"/>
              </a:spcBef>
              <a:buClr>
                <a:srgbClr val="F07F09"/>
              </a:buClr>
              <a:buSzPct val="80000"/>
            </a:pPr>
            <a:r>
              <a:rPr lang="en-GB" sz="1200" kern="1200" dirty="0">
                <a:solidFill>
                  <a:prstClr val="black"/>
                </a:solidFill>
                <a:latin typeface="Calibri" pitchFamily="34" charset="0"/>
                <a:ea typeface="+mn-ea"/>
                <a:cs typeface="Calibri" pitchFamily="34" charset="0"/>
              </a:rPr>
              <a:t>                                                             </a:t>
            </a:r>
          </a:p>
          <a:p>
            <a:pPr marL="265176" lvl="0" indent="-265176">
              <a:spcBef>
                <a:spcPts val="250"/>
              </a:spcBef>
              <a:buClr>
                <a:srgbClr val="F07F09"/>
              </a:buClr>
              <a:buSzPct val="80000"/>
            </a:pPr>
            <a:r>
              <a:rPr lang="en-GB" kern="1200" dirty="0">
                <a:solidFill>
                  <a:prstClr val="black"/>
                </a:solidFill>
                <a:latin typeface="Calibri" panose="020F0502020204030204" pitchFamily="34" charset="0"/>
                <a:ea typeface="+mn-ea"/>
                <a:cs typeface="Calibri" panose="020F0502020204030204" pitchFamily="34" charset="0"/>
              </a:rPr>
              <a:t>                                                          </a:t>
            </a:r>
          </a:p>
          <a:p>
            <a:pPr marL="265176" lvl="0" indent="-265176">
              <a:spcBef>
                <a:spcPts val="250"/>
              </a:spcBef>
              <a:buClr>
                <a:srgbClr val="F07F09"/>
              </a:buClr>
              <a:buSzPct val="80000"/>
            </a:pPr>
            <a:r>
              <a:rPr lang="en-GB" kern="1200" dirty="0">
                <a:solidFill>
                  <a:prstClr val="black"/>
                </a:solidFill>
                <a:latin typeface="Calibri" panose="020F0502020204030204" pitchFamily="34" charset="0"/>
                <a:ea typeface="+mn-ea"/>
                <a:cs typeface="Calibri" panose="020F0502020204030204" pitchFamily="34" charset="0"/>
              </a:rPr>
              <a:t>                                                                                                                              </a:t>
            </a:r>
            <a:endParaRPr lang="en-US" b="0" i="0" u="none" strike="noStrike" cap="none" dirty="0">
              <a:solidFill>
                <a:srgbClr val="000000"/>
              </a:solidFill>
              <a:latin typeface="Calibri" panose="020F0502020204030204" pitchFamily="34" charset="0"/>
              <a:ea typeface="Calibri"/>
              <a:cs typeface="Calibri" panose="020F0502020204030204" pitchFamily="34" charset="0"/>
              <a:sym typeface="Calibri"/>
            </a:endParaRPr>
          </a:p>
        </p:txBody>
      </p:sp>
    </p:spTree>
    <p:extLst>
      <p:ext uri="{BB962C8B-B14F-4D97-AF65-F5344CB8AC3E}">
        <p14:creationId xmlns:p14="http://schemas.microsoft.com/office/powerpoint/2010/main" val="29386788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D2EDE-B469-4C54-9154-86AEB7345F55}"/>
              </a:ext>
            </a:extLst>
          </p:cNvPr>
          <p:cNvSpPr>
            <a:spLocks noGrp="1"/>
          </p:cNvSpPr>
          <p:nvPr>
            <p:ph type="title"/>
          </p:nvPr>
        </p:nvSpPr>
        <p:spPr>
          <a:xfrm>
            <a:off x="311700" y="288275"/>
            <a:ext cx="8520600" cy="572700"/>
          </a:xfrm>
        </p:spPr>
        <p:txBody>
          <a:bodyPr/>
          <a:lstStyle/>
          <a:p>
            <a:pPr algn="ctr"/>
            <a:r>
              <a:rPr lang="en-GB" sz="2000" kern="1200" dirty="0">
                <a:solidFill>
                  <a:srgbClr val="FF0000"/>
                </a:solidFill>
                <a:latin typeface="Calibri" panose="020F0502020204030204" pitchFamily="34" charset="0"/>
                <a:cs typeface="Calibri" panose="020F0502020204030204" pitchFamily="34" charset="0"/>
              </a:rPr>
              <a:t> Yuri’s Assurance to Albert</a:t>
            </a:r>
            <a:endParaRPr lang="en-IN" sz="2000" b="1" dirty="0"/>
          </a:p>
        </p:txBody>
      </p:sp>
      <p:sp>
        <p:nvSpPr>
          <p:cNvPr id="3" name="Text Placeholder 2">
            <a:extLst>
              <a:ext uri="{FF2B5EF4-FFF2-40B4-BE49-F238E27FC236}">
                <a16:creationId xmlns:a16="http://schemas.microsoft.com/office/drawing/2014/main" id="{2172D692-659F-4501-9314-8C151E8AE6DA}"/>
              </a:ext>
            </a:extLst>
          </p:cNvPr>
          <p:cNvSpPr>
            <a:spLocks noGrp="1"/>
          </p:cNvSpPr>
          <p:nvPr>
            <p:ph type="body" idx="1"/>
          </p:nvPr>
        </p:nvSpPr>
        <p:spPr>
          <a:xfrm>
            <a:off x="652130" y="1046149"/>
            <a:ext cx="7839740" cy="3416400"/>
          </a:xfrm>
        </p:spPr>
        <p:txBody>
          <a:bodyPr/>
          <a:lstStyle/>
          <a:p>
            <a:pPr marL="265176" lvl="0" indent="-265176" algn="just">
              <a:spcBef>
                <a:spcPts val="250"/>
              </a:spcBef>
              <a:buClr>
                <a:srgbClr val="F07F09"/>
              </a:buClr>
              <a:buSzPct val="80000"/>
            </a:pPr>
            <a:r>
              <a:rPr lang="en-GB" sz="1400" kern="1200" dirty="0">
                <a:solidFill>
                  <a:prstClr val="black"/>
                </a:solidFill>
                <a:latin typeface="Calibri" pitchFamily="34" charset="0"/>
                <a:cs typeface="Calibri" pitchFamily="34" charset="0"/>
              </a:rPr>
              <a:t>Einstein’s frank response disappointed  the  Teacher . Infuriated , the helpless Teacher sarcastically  asked  Einstein  to  tell the class “ The Einstein Theory of Education”.</a:t>
            </a:r>
          </a:p>
          <a:p>
            <a:pPr marL="265176" lvl="0" indent="-265176" algn="just">
              <a:spcBef>
                <a:spcPts val="250"/>
              </a:spcBef>
              <a:buClr>
                <a:srgbClr val="F07F09"/>
              </a:buClr>
              <a:buSzPct val="80000"/>
            </a:pPr>
            <a:r>
              <a:rPr lang="en-GB" sz="1400" kern="1200" dirty="0">
                <a:solidFill>
                  <a:prstClr val="black"/>
                </a:solidFill>
                <a:latin typeface="Calibri" pitchFamily="34" charset="0"/>
                <a:cs typeface="Calibri" pitchFamily="34" charset="0"/>
              </a:rPr>
              <a:t>      Harshly criticised  by Mr. Braun  and being called as a disgrace  and threatened  to be punished , Albert felt miserable .</a:t>
            </a:r>
          </a:p>
          <a:p>
            <a:pPr marL="265176" lvl="0" indent="-265176" algn="just">
              <a:spcBef>
                <a:spcPts val="250"/>
              </a:spcBef>
              <a:buClr>
                <a:srgbClr val="F07F09"/>
              </a:buClr>
              <a:buSzPct val="80000"/>
            </a:pPr>
            <a:r>
              <a:rPr lang="en-GB" sz="1400" kern="1200" dirty="0">
                <a:solidFill>
                  <a:prstClr val="black"/>
                </a:solidFill>
                <a:latin typeface="Calibri" pitchFamily="34" charset="0"/>
                <a:cs typeface="Calibri" pitchFamily="34" charset="0"/>
              </a:rPr>
              <a:t>      The Teacher punished Einstein by asking him to stay for an extra period  in School  and suggested   the helpless   boy to call his father to take him away .</a:t>
            </a:r>
          </a:p>
          <a:p>
            <a:pPr marL="265176" lvl="0" indent="-265176" algn="just">
              <a:spcBef>
                <a:spcPts val="250"/>
              </a:spcBef>
              <a:buClr>
                <a:srgbClr val="F07F09"/>
              </a:buClr>
              <a:buSzPct val="80000"/>
            </a:pPr>
            <a:r>
              <a:rPr lang="en-GB" sz="1400" kern="1200" dirty="0">
                <a:solidFill>
                  <a:prstClr val="black"/>
                </a:solidFill>
                <a:latin typeface="Calibri" pitchFamily="34" charset="0"/>
                <a:cs typeface="Calibri" pitchFamily="34" charset="0"/>
              </a:rPr>
              <a:t>      Einstein hated the ambience of  the  School  and despised the discouraging attitude of the Teachers  there . His father was also not so rich to afford for his stay with comfort at a place suited to his taste . </a:t>
            </a:r>
          </a:p>
          <a:p>
            <a:pPr marL="265176" lvl="0" indent="-265176" algn="just">
              <a:spcBef>
                <a:spcPts val="250"/>
              </a:spcBef>
              <a:buClr>
                <a:srgbClr val="F07F09"/>
              </a:buClr>
              <a:buSzPct val="80000"/>
            </a:pPr>
            <a:r>
              <a:rPr lang="en-GB" sz="1400" kern="1200" dirty="0">
                <a:solidFill>
                  <a:prstClr val="black"/>
                </a:solidFill>
                <a:latin typeface="Calibri" pitchFamily="34" charset="0"/>
                <a:cs typeface="Calibri" pitchFamily="34" charset="0"/>
              </a:rPr>
              <a:t>       He  also disliked the slum violence of the place  he was staying where the beating  of children by their mother and the beating of  a wife by a drunken husband  was a frequent practice .</a:t>
            </a:r>
          </a:p>
          <a:p>
            <a:pPr marL="265176" lvl="0" indent="-265176" algn="just">
              <a:spcBef>
                <a:spcPts val="250"/>
              </a:spcBef>
              <a:buClr>
                <a:srgbClr val="F07F09"/>
              </a:buClr>
              <a:buSzPct val="80000"/>
            </a:pPr>
            <a:r>
              <a:rPr lang="en-GB" sz="1400" kern="1200" dirty="0">
                <a:solidFill>
                  <a:prstClr val="black"/>
                </a:solidFill>
                <a:latin typeface="Calibri" pitchFamily="34" charset="0"/>
                <a:cs typeface="Calibri" pitchFamily="34" charset="0"/>
              </a:rPr>
              <a:t>      Einstein shared  all  about his feelings of discomfort and frustration  with his trusted friend –Yuri  who tried to convince him by telling him that he was lucky to at least have a room of his own .</a:t>
            </a:r>
          </a:p>
          <a:p>
            <a:pPr marL="114300" indent="0">
              <a:buNone/>
            </a:pPr>
            <a:endParaRPr lang="en-IN" dirty="0"/>
          </a:p>
        </p:txBody>
      </p:sp>
    </p:spTree>
    <p:extLst>
      <p:ext uri="{BB962C8B-B14F-4D97-AF65-F5344CB8AC3E}">
        <p14:creationId xmlns:p14="http://schemas.microsoft.com/office/powerpoint/2010/main" val="1073724258"/>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1237</TotalTime>
  <Words>2702</Words>
  <Application>Microsoft Office PowerPoint</Application>
  <PresentationFormat>On-screen Show (16:9)</PresentationFormat>
  <Paragraphs>234</Paragraphs>
  <Slides>17</Slides>
  <Notes>16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Arial</vt:lpstr>
      <vt:lpstr>Calibri</vt:lpstr>
      <vt:lpstr>Verdana</vt:lpstr>
      <vt:lpstr>Wingdings</vt:lpstr>
      <vt:lpstr>Wingdings 2</vt:lpstr>
      <vt:lpstr>Simple Light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Yuri’s Assurance to Albert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Sashikant Rout</cp:lastModifiedBy>
  <cp:revision>293</cp:revision>
  <dcterms:modified xsi:type="dcterms:W3CDTF">2020-07-25T18:01:57Z</dcterms:modified>
</cp:coreProperties>
</file>