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60" r:id="rId5"/>
    <p:sldId id="262" r:id="rId6"/>
    <p:sldId id="263" r:id="rId7"/>
    <p:sldId id="264" r:id="rId8"/>
    <p:sldId id="265" r:id="rId9"/>
    <p:sldId id="295" r:id="rId10"/>
    <p:sldId id="266" r:id="rId11"/>
    <p:sldId id="267" r:id="rId12"/>
    <p:sldId id="268" r:id="rId13"/>
    <p:sldId id="269" r:id="rId14"/>
    <p:sldId id="270" r:id="rId15"/>
    <p:sldId id="299" r:id="rId16"/>
    <p:sldId id="271" r:id="rId17"/>
    <p:sldId id="272" r:id="rId18"/>
    <p:sldId id="296" r:id="rId19"/>
    <p:sldId id="273" r:id="rId20"/>
    <p:sldId id="274" r:id="rId21"/>
    <p:sldId id="275" r:id="rId22"/>
    <p:sldId id="276" r:id="rId23"/>
    <p:sldId id="277" r:id="rId24"/>
    <p:sldId id="278" r:id="rId25"/>
    <p:sldId id="297" r:id="rId26"/>
    <p:sldId id="279" r:id="rId27"/>
    <p:sldId id="280" r:id="rId28"/>
    <p:sldId id="281" r:id="rId29"/>
    <p:sldId id="282" r:id="rId30"/>
    <p:sldId id="283" r:id="rId31"/>
    <p:sldId id="284" r:id="rId32"/>
    <p:sldId id="285" r:id="rId33"/>
    <p:sldId id="286" r:id="rId34"/>
    <p:sldId id="287" r:id="rId35"/>
    <p:sldId id="298" r:id="rId36"/>
    <p:sldId id="259"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90" autoAdjust="0"/>
  </p:normalViewPr>
  <p:slideViewPr>
    <p:cSldViewPr snapToGrid="0">
      <p:cViewPr>
        <p:scale>
          <a:sx n="102" d="100"/>
          <a:sy n="102" d="100"/>
        </p:scale>
        <p:origin x="-444"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 authorId="0" dt="2020-06-17T16:36:04.720" idx="2">
    <p:pos x="6000" y="100"/>
    <p:text>+amanrouniyar@odmegroup.org How come the website here is ODM Egroup and not ODM PS?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rotWithShape="1">
          <a:blip r:embed="rId3">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smtClean="0">
                <a:solidFill>
                  <a:srgbClr val="FF0000"/>
                </a:solidFill>
                <a:latin typeface="Calibri"/>
                <a:ea typeface="Calibri"/>
                <a:cs typeface="Calibri"/>
                <a:sym typeface="Calibri"/>
              </a:rPr>
              <a:t>CHEMISTRY</a:t>
            </a:r>
            <a:endParaRPr sz="29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b="0" i="0" u="none" strike="noStrike" cap="none" dirty="0" smtClean="0">
                <a:solidFill>
                  <a:srgbClr val="000000"/>
                </a:solidFill>
                <a:latin typeface="Calibri"/>
                <a:ea typeface="Calibri"/>
                <a:cs typeface="Calibri"/>
                <a:sym typeface="Calibri"/>
              </a:rPr>
              <a:t>CLASS-XI</a:t>
            </a:r>
            <a:endParaRPr sz="2500" b="0" i="0" u="none" strike="noStrike" cap="none">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(CHEMISTRY)</a:t>
            </a:r>
            <a:endParaRPr b="1"/>
          </a:p>
          <a:p>
            <a:pPr marL="0" lvl="0" indent="0" algn="l" rtl="0">
              <a:spcBef>
                <a:spcPts val="0"/>
              </a:spcBef>
              <a:spcAft>
                <a:spcPts val="0"/>
              </a:spcAft>
              <a:buNone/>
            </a:pPr>
            <a:r>
              <a:rPr lang="en" b="1" dirty="0"/>
              <a:t>CHAPTER NUMBER</a:t>
            </a:r>
            <a:r>
              <a:rPr lang="en" b="1" dirty="0" smtClean="0"/>
              <a:t>: 3</a:t>
            </a:r>
            <a:endParaRPr b="1"/>
          </a:p>
          <a:p>
            <a:pPr marL="0" lvl="0" indent="0" algn="l" rtl="0">
              <a:spcBef>
                <a:spcPts val="0"/>
              </a:spcBef>
              <a:spcAft>
                <a:spcPts val="0"/>
              </a:spcAft>
              <a:buNone/>
            </a:pPr>
            <a:r>
              <a:rPr lang="en" b="1" dirty="0"/>
              <a:t>CHAPTER NAME </a:t>
            </a:r>
            <a:r>
              <a:rPr lang="en" b="1" dirty="0" smtClean="0"/>
              <a:t>: PERIODIC CLASSIFICATION</a:t>
            </a:r>
            <a:endParaRPr b="1"/>
          </a:p>
        </p:txBody>
      </p:sp>
      <p:pic>
        <p:nvPicPr>
          <p:cNvPr id="6" name="Google Shape;54;p13"/>
          <p:cNvPicPr preferRelativeResize="0"/>
          <p:nvPr/>
        </p:nvPicPr>
        <p:blipFill rotWithShape="1">
          <a:blip r:embed="rId4">
            <a:alphaModFix/>
          </a:blip>
          <a:srcRect/>
          <a:stretch/>
        </p:blipFill>
        <p:spPr>
          <a:xfrm>
            <a:off x="0" y="3777621"/>
            <a:ext cx="9144000" cy="13658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9633" name="Rectangle 1"/>
          <p:cNvSpPr>
            <a:spLocks noChangeArrowheads="1"/>
          </p:cNvSpPr>
          <p:nvPr/>
        </p:nvSpPr>
        <p:spPr bwMode="auto">
          <a:xfrm>
            <a:off x="317241" y="886445"/>
            <a:ext cx="844420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seventh period also contains 32 elements with the successive filling up of the 7s, 5f, 6d and 7p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includes most of the man-made radioactive elements. This period ends at the element with atomic number 118 which would belong to the noble gas family. Filling up of the 5f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after Ac gives the 5f inner transition series known as the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actinoid</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series.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Lanthanoids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actinoids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are also called inner transition elements because the last electron in them enters into the shell which is inner to the penultimate shell (ante-penultimate shell)</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Groups and group wise electronic configuration:-</a:t>
            </a: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Vertical columns in the periodic table starting from top to bottom are called groups. All the elements in a group have similar electronic configuration and hence similar chemical properties. The elements of the same group show a regular variation in physical properties.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r>
              <a:rPr lang="en-IN" dirty="0" smtClean="0">
                <a:latin typeface="Calibri" pitchFamily="34" charset="0"/>
              </a:rPr>
              <a:t>Group-1 elements (alkali metals) have </a:t>
            </a:r>
            <a:r>
              <a:rPr lang="en-IN" b="1" dirty="0" smtClean="0">
                <a:latin typeface="Calibri" pitchFamily="34" charset="0"/>
              </a:rPr>
              <a:t>ns</a:t>
            </a:r>
            <a:r>
              <a:rPr lang="en-IN" b="1" baseline="30000" dirty="0" smtClean="0">
                <a:latin typeface="Calibri" pitchFamily="34" charset="0"/>
              </a:rPr>
              <a:t>1</a:t>
            </a:r>
            <a:r>
              <a:rPr lang="en-IN" b="1" dirty="0" smtClean="0">
                <a:latin typeface="Calibri" pitchFamily="34" charset="0"/>
              </a:rPr>
              <a:t> </a:t>
            </a:r>
            <a:r>
              <a:rPr lang="en-IN" dirty="0" smtClean="0">
                <a:latin typeface="Calibri" pitchFamily="34" charset="0"/>
              </a:rPr>
              <a:t>valence shell electronic configuration. </a:t>
            </a:r>
            <a:endParaRPr lang="en-US" dirty="0" smtClean="0">
              <a:latin typeface="Calibri" pitchFamily="34" charset="0"/>
            </a:endParaRPr>
          </a:p>
          <a:p>
            <a:r>
              <a:rPr lang="en-IN" dirty="0" smtClean="0">
                <a:latin typeface="Calibri" pitchFamily="34" charset="0"/>
              </a:rPr>
              <a:t>Group – 2 elements (alkaline earth metals) have </a:t>
            </a:r>
            <a:r>
              <a:rPr lang="en-IN" b="1" dirty="0" smtClean="0">
                <a:latin typeface="Calibri" pitchFamily="34" charset="0"/>
              </a:rPr>
              <a:t>ns</a:t>
            </a:r>
            <a:r>
              <a:rPr lang="en-IN" b="1" baseline="30000" dirty="0" smtClean="0">
                <a:latin typeface="Calibri" pitchFamily="34" charset="0"/>
              </a:rPr>
              <a:t>2</a:t>
            </a:r>
            <a:r>
              <a:rPr lang="en-IN" b="1" dirty="0" smtClean="0">
                <a:latin typeface="Calibri" pitchFamily="34" charset="0"/>
              </a:rPr>
              <a:t> </a:t>
            </a:r>
            <a:r>
              <a:rPr lang="en-IN" dirty="0" smtClean="0">
                <a:latin typeface="Calibri" pitchFamily="34" charset="0"/>
              </a:rPr>
              <a:t>valence shell electronic configuration. </a:t>
            </a:r>
            <a:endParaRPr lang="en-US" dirty="0" smtClean="0">
              <a:latin typeface="Calibri" pitchFamily="34" charset="0"/>
            </a:endParaRPr>
          </a:p>
          <a:p>
            <a:r>
              <a:rPr lang="en-IN" dirty="0" smtClean="0">
                <a:latin typeface="Calibri" pitchFamily="34" charset="0"/>
              </a:rPr>
              <a:t>Thus, it can be seen that the properties of an element have periodic dependence upon its atomic number and not on relative atomic mass.</a:t>
            </a:r>
            <a:endParaRPr lang="en-US" dirty="0" smtClean="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8609" name="Rectangle 1"/>
          <p:cNvSpPr>
            <a:spLocks noChangeArrowheads="1"/>
          </p:cNvSpPr>
          <p:nvPr/>
        </p:nvSpPr>
        <p:spPr bwMode="auto">
          <a:xfrm>
            <a:off x="401215" y="223944"/>
            <a:ext cx="7847045"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Electronic configurations and types of elements:-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 p, d and f – blocks.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On the basis of electronic configuration, the elements in the long form periodic table have been divided into four blocks. These are s, p, d and f blocks. The nature of the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subshell</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 which the last electron of that atom enters, determines the block to which that element belongs.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s-block elements:- The elements of group 1 (alkali metals) and group 2 (alkaline earth metals) which have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ns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outer most electronic configuration belong to the s-block elements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Characteristics:-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 	They are all reactive metals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 	They have low ionization enthalpies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03. 	They are soft metals having low melting and boiling points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04. 	They readily form univalent or bivalent positive ions by losing their valence electrons. Alkali metals form 1+ ion and alkaline earth metals form 2+ ion.</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05.	The metallic character increases down the group</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06.	The reactivity increases down the group.</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07.	Due to their high reactivity, they are not found pure in nature.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P-Block elements:-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elements from group 13 to 18 are called p-block elements. Their general electronic configuration is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np</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1-6</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where n stands for outermost shell.</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7585" name="Rectangle 1"/>
          <p:cNvSpPr>
            <a:spLocks noChangeArrowheads="1"/>
          </p:cNvSpPr>
          <p:nvPr/>
        </p:nvSpPr>
        <p:spPr bwMode="auto">
          <a:xfrm>
            <a:off x="326570" y="503874"/>
            <a:ext cx="8509519"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Characteristics:-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 	They include both metals and non-metals. But there is a regular gradation from metallic to non-metallic character as we move from left to right.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 	They form mostly covalent compounds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03. 	In a period, there is gradation from reducing to oxidizing properties.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04. 	Down the group, the metallic character increases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05.	A long a period, the non-metallic character increases.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d-block elements (Transition elements)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elements from group 3 to 12 are called d-block elements. They have the general outer electronic configuration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(n-1) d</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1-10</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0-2</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Characteristics:-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	All these elements are metals and have high melting and boiling points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	These are good conductors of heat and electricity</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03.	These generally form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coloured</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compounds.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04.	These are generally paramagnetic due to the presence of unpaired electrons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05.	These exhibit variable oxidation states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06. 	These elements have a strong tendency to form complexes.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6561" name="Rectangle 1"/>
          <p:cNvSpPr>
            <a:spLocks noChangeArrowheads="1"/>
          </p:cNvSpPr>
          <p:nvPr/>
        </p:nvSpPr>
        <p:spPr bwMode="auto">
          <a:xfrm>
            <a:off x="335902" y="737149"/>
            <a:ext cx="84721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f-block elements:- (Inner transition elements)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two rows of elements at the bottom of the periodic table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lanthanoids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actinoids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are called f-block elements. The general configuration is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(n-2)f</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1-14</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(n-1)d</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0-1</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These are called inner transition elements because these form transition series within the transition elements of d-block.</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Characteristics:-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	They are heavy metals having high melting and boiling points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	They show variable valence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03.	They form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coloured</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ions.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04.	They are paramagnetic due to the presence of unpaired electrons.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05.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Actinoids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are radioactive in nature.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06.	The elements after uranium are called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transuranium</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elements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Metal, non-metals and metalloids:-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elements can be divided into metals and non-metals. Metals comprise more than 78% of all known elements and appear on the left side of the periodic table.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5537" name="Rectangle 1"/>
          <p:cNvSpPr>
            <a:spLocks noChangeArrowheads="1"/>
          </p:cNvSpPr>
          <p:nvPr/>
        </p:nvSpPr>
        <p:spPr bwMode="auto">
          <a:xfrm>
            <a:off x="279918" y="615846"/>
            <a:ext cx="85561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Metals:-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These are generally hard solids with high melting and boiling points (Hg is an exception). They are good conductors of heat and electricity. They are also malleable and ductile. Metallic character increases down a group.</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Non-metals:-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These are generally on the top right hand side of the periodic table. They are solids and gases and are poor conductors of heat and electricity. They are neither malleable nor ductile. Along a period, non-metallic character increases.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Metalloids:-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There is another class of elements which possess the properties of both metals and non-metals. As we move from left to right in the table, the change from metallic to non-metallic character is not abrupt. The border line elements like B,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Si, As,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Sb</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Te lie between metals and non-metals. These are called semi-metals or metalloids. They run diagonally across the periodic table and combine the properties of metals and non-metals.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167" y="1101012"/>
            <a:ext cx="8080311" cy="1169551"/>
          </a:xfrm>
          <a:prstGeom prst="rect">
            <a:avLst/>
          </a:prstGeom>
        </p:spPr>
        <p:txBody>
          <a:bodyPr wrap="square">
            <a:spAutoFit/>
          </a:bodyPr>
          <a:lstStyle/>
          <a:p>
            <a:pPr marL="342900" indent="-342900"/>
            <a:r>
              <a:rPr lang="en-US" dirty="0" smtClean="0">
                <a:latin typeface="Calibri" pitchFamily="34" charset="0"/>
              </a:rPr>
              <a:t>1. How would you justify the presence of 18 elements in the 5th period of the Periodic Table?</a:t>
            </a:r>
          </a:p>
          <a:p>
            <a:r>
              <a:rPr lang="en-US" dirty="0" smtClean="0">
                <a:latin typeface="Calibri" pitchFamily="34" charset="0"/>
              </a:rPr>
              <a:t>2. The elements Z = 117 and 120 have not yet been discovered. In which family / group would you place these elements and also give the electronic configuration in each case.</a:t>
            </a:r>
          </a:p>
          <a:p>
            <a:r>
              <a:rPr lang="en-US" dirty="0" smtClean="0">
                <a:latin typeface="Calibri" pitchFamily="34" charset="0"/>
              </a:rPr>
              <a:t>3. </a:t>
            </a:r>
            <a:r>
              <a:rPr lang="en-US" dirty="0" err="1" smtClean="0">
                <a:latin typeface="Calibri" pitchFamily="34" charset="0"/>
              </a:rPr>
              <a:t>Consedering</a:t>
            </a:r>
            <a:r>
              <a:rPr lang="en-US" dirty="0" smtClean="0">
                <a:latin typeface="Calibri" pitchFamily="34" charset="0"/>
              </a:rPr>
              <a:t> the atomic number and position in the periodic table, arrange the following elements in the increasing order of metallic character : Si, Be, Mg, Na, P.</a:t>
            </a:r>
            <a:endParaRPr lang="en-US" dirty="0">
              <a:latin typeface="Calibri" pitchFamily="34" charset="0"/>
            </a:endParaRPr>
          </a:p>
        </p:txBody>
      </p:sp>
      <p:sp>
        <p:nvSpPr>
          <p:cNvPr id="3" name="Rectangle 2"/>
          <p:cNvSpPr/>
          <p:nvPr/>
        </p:nvSpPr>
        <p:spPr>
          <a:xfrm>
            <a:off x="625151" y="671804"/>
            <a:ext cx="3172408" cy="307777"/>
          </a:xfrm>
          <a:prstGeom prst="rect">
            <a:avLst/>
          </a:prstGeom>
        </p:spPr>
        <p:txBody>
          <a:bodyPr wrap="square">
            <a:spAutoFit/>
          </a:bodyPr>
          <a:lstStyle/>
          <a:p>
            <a:r>
              <a:rPr lang="en-US" b="1" dirty="0" smtClean="0">
                <a:latin typeface="Calibri" pitchFamily="34" charset="0"/>
              </a:rPr>
              <a:t>Answer the following </a:t>
            </a:r>
            <a:r>
              <a:rPr lang="en-US" b="1" dirty="0" smtClean="0">
                <a:latin typeface="Calibri" pitchFamily="34" charset="0"/>
              </a:rPr>
              <a:t>question:</a:t>
            </a:r>
            <a:endParaRPr lang="en-US" b="1"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4513" name="Rectangle 1"/>
          <p:cNvSpPr>
            <a:spLocks noChangeArrowheads="1"/>
          </p:cNvSpPr>
          <p:nvPr/>
        </p:nvSpPr>
        <p:spPr bwMode="auto">
          <a:xfrm>
            <a:off x="503853" y="653170"/>
            <a:ext cx="7791062"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Periodic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trends in properties of elements:-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 we move along a period or come down a group, many patterns in the physical and chemical properties of elements are observed.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within a period, chemical reactivity tends to be high in group 1 metals, lower in elements towards the middle of the table, and increases to a maximum in the group 17 non-metals. There is a regular trend in the physical and chemical properties either along a period or down a group,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if we come to reactivity down a group, in case of alkali metals (group 1) it increases and in case of halogens (group 17) it decreases.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Trends in physical properties:-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Physical properties of elements such as meting point, boiling point, heat of fusion, heat of vaporization, energy of atomization, atomic and ionic radii, ionization enthalpy, electron gain enthalpy, electro negativity show periodic variations.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Atomic Radius:-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the most probable distance from the centre of the nucleus to the outer most shell of electrons.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Precise determination of exact atomic radius of an atom is difficult due to the following reasons.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Size of an atom is very small</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 The electron cloud surrounding the atom does not have a sharp boundary.</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Approximate radii of atoms are calculated by determining the distances between atoms in molecules with the help of x-ray diffraction technique. Atomic radius is measured in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picometer</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(Pm) or nanometer (nm).</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Google Shape;63;p14"/>
          <p:cNvSpPr txBox="1"/>
          <p:nvPr/>
        </p:nvSpPr>
        <p:spPr>
          <a:xfrm>
            <a:off x="3657600" y="223931"/>
            <a:ext cx="1455576" cy="559838"/>
          </a:xfrm>
          <a:prstGeom prst="rect">
            <a:avLst/>
          </a:prstGeom>
          <a:noFill/>
          <a:ln>
            <a:noFill/>
          </a:ln>
        </p:spPr>
        <p:txBody>
          <a:bodyPr spcFirstLastPara="1" wrap="square" lIns="91425" tIns="91425" rIns="91425" bIns="91425" anchor="t" anchorCtr="0">
            <a:noAutofit/>
          </a:bodyPr>
          <a:lstStyle/>
          <a:p>
            <a:pPr>
              <a:buSzPts val="2200"/>
            </a:pPr>
            <a:r>
              <a:rPr lang="en-IN" sz="2400" b="1" dirty="0" smtClean="0">
                <a:solidFill>
                  <a:srgbClr val="FF0000"/>
                </a:solidFill>
              </a:rPr>
              <a:t>LECT-3</a:t>
            </a:r>
            <a:endParaRPr lang="en-IN" sz="2400" dirty="0" smtClean="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3489" name="Rectangle 1"/>
          <p:cNvSpPr>
            <a:spLocks noChangeArrowheads="1"/>
          </p:cNvSpPr>
          <p:nvPr/>
        </p:nvSpPr>
        <p:spPr bwMode="auto">
          <a:xfrm>
            <a:off x="251926" y="541198"/>
            <a:ext cx="861215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Covalent radius:-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one half of the distance between the centre of nuclei of two atoms held together by a purely covalent single bond.</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6" name="Picture 5"/>
          <p:cNvPicPr/>
          <p:nvPr/>
        </p:nvPicPr>
        <p:blipFill>
          <a:blip r:embed="rId3"/>
          <a:srcRect/>
          <a:stretch>
            <a:fillRect/>
          </a:stretch>
        </p:blipFill>
        <p:spPr bwMode="auto">
          <a:xfrm>
            <a:off x="1713236" y="1232319"/>
            <a:ext cx="4467225" cy="1876425"/>
          </a:xfrm>
          <a:prstGeom prst="rect">
            <a:avLst/>
          </a:prstGeom>
          <a:noFill/>
          <a:ln w="9525">
            <a:noFill/>
            <a:miter lim="800000"/>
            <a:headEnd/>
            <a:tailEnd/>
          </a:ln>
        </p:spPr>
      </p:pic>
      <p:sp>
        <p:nvSpPr>
          <p:cNvPr id="63490" name="Rectangle 2"/>
          <p:cNvSpPr>
            <a:spLocks noChangeArrowheads="1"/>
          </p:cNvSpPr>
          <p:nvPr/>
        </p:nvSpPr>
        <p:spPr bwMode="auto">
          <a:xfrm>
            <a:off x="279918" y="3228526"/>
            <a:ext cx="856550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Metallic radius:-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case of metals, each metal atom is surrounded by a large number of other metal atoms. The atoms in a metal are closely packed and held together by means of an attractive force called metallic bond.</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one half of inter nuclear distance between two nearest metal atoms in a metallic lattice.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6" name="Picture 5"/>
          <p:cNvPicPr/>
          <p:nvPr/>
        </p:nvPicPr>
        <p:blipFill>
          <a:blip r:embed="rId3"/>
          <a:srcRect/>
          <a:stretch>
            <a:fillRect/>
          </a:stretch>
        </p:blipFill>
        <p:spPr bwMode="auto">
          <a:xfrm>
            <a:off x="661390" y="486358"/>
            <a:ext cx="5917774" cy="457200"/>
          </a:xfrm>
          <a:prstGeom prst="rect">
            <a:avLst/>
          </a:prstGeom>
          <a:noFill/>
          <a:ln w="9525">
            <a:noFill/>
            <a:miter lim="800000"/>
            <a:headEnd/>
            <a:tailEnd/>
          </a:ln>
        </p:spPr>
      </p:pic>
      <p:sp>
        <p:nvSpPr>
          <p:cNvPr id="62465" name="Rectangle 1"/>
          <p:cNvSpPr>
            <a:spLocks noChangeArrowheads="1"/>
          </p:cNvSpPr>
          <p:nvPr/>
        </p:nvSpPr>
        <p:spPr bwMode="auto">
          <a:xfrm>
            <a:off x="317240" y="998417"/>
            <a:ext cx="8518849"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 example, the distance between two adjacent copper atoms in solid copper is 256 pm.</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Metallic radius of copper = 256/2 = 128 pm.</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Metallic radius is longer than covalent radius.</a:t>
            </a:r>
          </a:p>
          <a:p>
            <a:r>
              <a:rPr lang="en-IN" b="1" dirty="0" smtClean="0">
                <a:latin typeface="Calibri" pitchFamily="34" charset="0"/>
              </a:rPr>
              <a:t>Vander Waal’s Radius:-</a:t>
            </a:r>
            <a:endParaRPr lang="en-US" dirty="0" smtClean="0">
              <a:latin typeface="Calibri" pitchFamily="34" charset="0"/>
            </a:endParaRPr>
          </a:p>
          <a:p>
            <a:r>
              <a:rPr lang="en-IN" dirty="0" smtClean="0">
                <a:latin typeface="Calibri" pitchFamily="34" charset="0"/>
              </a:rPr>
              <a:t>For covalent molecules, Vanderwaal’s radius is defined as “one half of the internuclear distance between two similar, adjacent atoms belonging to two neighbouring molecules of the same substance in the solid state”</a:t>
            </a:r>
            <a:endParaRPr lang="en-US" dirty="0" smtClean="0">
              <a:latin typeface="Calibri" pitchFamily="34" charset="0"/>
            </a:endParaRPr>
          </a:p>
          <a:p>
            <a:r>
              <a:rPr lang="en-IN" b="1" dirty="0" smtClean="0">
                <a:latin typeface="Calibri" pitchFamily="34" charset="0"/>
              </a:rPr>
              <a:t>Ex</a:t>
            </a:r>
            <a:r>
              <a:rPr lang="en-IN" dirty="0" smtClean="0">
                <a:latin typeface="Calibri" pitchFamily="34" charset="0"/>
              </a:rPr>
              <a:t>: Internuclear distance between two non-bonded nearest neighbouring atoms in solid iodine is 430 pm. Thus one half of it or 215 pm is the Vander wall's radius of iodine.</a:t>
            </a:r>
            <a:r>
              <a:rPr lang="en-US" dirty="0" smtClean="0">
                <a:latin typeface="Calibri" pitchFamily="34" charset="0"/>
              </a:rPr>
              <a:t> </a:t>
            </a:r>
            <a:r>
              <a:rPr lang="en-IN" dirty="0" smtClean="0">
                <a:latin typeface="Calibri" pitchFamily="34" charset="0"/>
              </a:rPr>
              <a:t>Inert gases are monatomic. Thus for inert gases, the radius is defined as One half of the internuclear distance between the two adjacent non-bonded atoms at the time of their closest approach.</a:t>
            </a:r>
            <a:endParaRPr lang="en-US" dirty="0" smtClean="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8" name="Picture 7"/>
          <p:cNvPicPr/>
          <p:nvPr/>
        </p:nvPicPr>
        <p:blipFill>
          <a:blip r:embed="rId4" cstate="print"/>
          <a:srcRect/>
          <a:stretch>
            <a:fillRect/>
          </a:stretch>
        </p:blipFill>
        <p:spPr bwMode="auto">
          <a:xfrm>
            <a:off x="2093847" y="3219059"/>
            <a:ext cx="3457867" cy="179147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5" name="Picture 4"/>
          <p:cNvPicPr/>
          <p:nvPr/>
        </p:nvPicPr>
        <p:blipFill>
          <a:blip r:embed="rId3"/>
          <a:srcRect/>
          <a:stretch>
            <a:fillRect/>
          </a:stretch>
        </p:blipFill>
        <p:spPr bwMode="auto">
          <a:xfrm>
            <a:off x="1012372" y="1081304"/>
            <a:ext cx="5943600" cy="554931"/>
          </a:xfrm>
          <a:prstGeom prst="rect">
            <a:avLst/>
          </a:prstGeom>
          <a:noFill/>
          <a:ln w="9525">
            <a:noFill/>
            <a:miter lim="800000"/>
            <a:headEnd/>
            <a:tailEnd/>
          </a:ln>
        </p:spPr>
      </p:pic>
      <p:sp>
        <p:nvSpPr>
          <p:cNvPr id="61441" name="Rectangle 1"/>
          <p:cNvSpPr>
            <a:spLocks noChangeArrowheads="1"/>
          </p:cNvSpPr>
          <p:nvPr/>
        </p:nvSpPr>
        <p:spPr bwMode="auto">
          <a:xfrm>
            <a:off x="298580" y="1679580"/>
            <a:ext cx="8490857"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VanderWaal’s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radius is longer than covalent radius.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Factors on which atomic size depends:-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Nuclear charge:- With increase in nuclear charge, the force of attraction between the nucleus and the electron cloud increases. Hence, the electron cloud moves closer to the nucleus and atomic size decreases.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 Number of orbits:- With increase in number of orbits, the distance between the nucleus and the last orbit increases. Hence, atomic size increases.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Variation of atomic radii in a period:-</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 we move from left to right in a period, atomic radii go on decreasing. Along a period, the atomic number,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nuclear charge goes on increasing. The electrons get added in the same shell. The added electrons do not screen the nucleus appreciably. The attraction of the nucleus for the outermost electrons goes on increasing. As a result, atomic radius goes on decreasing.</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3657600" y="285051"/>
            <a:ext cx="1455576" cy="592028"/>
          </a:xfrm>
          <a:prstGeom prst="rect">
            <a:avLst/>
          </a:prstGeom>
          <a:noFill/>
          <a:ln>
            <a:noFill/>
          </a:ln>
        </p:spPr>
        <p:txBody>
          <a:bodyPr spcFirstLastPara="1" wrap="square" lIns="91425" tIns="91425" rIns="91425" bIns="91425" anchor="t" anchorCtr="0">
            <a:noAutofit/>
          </a:bodyPr>
          <a:lstStyle/>
          <a:p>
            <a:pPr>
              <a:buSzPts val="2200"/>
            </a:pPr>
            <a:r>
              <a:rPr lang="en-IN" sz="2400" b="1" dirty="0" smtClean="0">
                <a:solidFill>
                  <a:srgbClr val="FF0000"/>
                </a:solidFill>
              </a:rPr>
              <a:t>LECT-1</a:t>
            </a:r>
            <a:endParaRPr lang="en-IN" sz="2400" dirty="0" smtClean="0">
              <a:solidFill>
                <a:srgbClr val="FF0000"/>
              </a:solidFill>
            </a:endParaRPr>
          </a:p>
        </p:txBody>
      </p:sp>
      <p:sp>
        <p:nvSpPr>
          <p:cNvPr id="80897" name="Rectangle 1"/>
          <p:cNvSpPr>
            <a:spLocks noChangeArrowheads="1"/>
          </p:cNvSpPr>
          <p:nvPr/>
        </p:nvSpPr>
        <p:spPr bwMode="auto">
          <a:xfrm>
            <a:off x="242596" y="746480"/>
            <a:ext cx="8640147"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Significance of Classification:-</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Only a few elements were known till the beginning of eighteenth century. At that time it was quite easy to study and remember the properties of the individual elements. But with the discovery of new elements, it became more and more difficult to remember the properties individually. At this stage, the scientists felt the need to facilitate the study of the properties of various elements and their compounds. In other words, the classification of elements became more significant. </a:t>
            </a:r>
          </a:p>
          <a:p>
            <a:pPr algn="just" eaLnBrk="0" fontAlgn="base" hangingPunct="0">
              <a:spcBef>
                <a:spcPct val="0"/>
              </a:spcBef>
              <a:spcAft>
                <a:spcPct val="0"/>
              </a:spcAft>
              <a:buClrTx/>
            </a:pPr>
            <a:r>
              <a:rPr lang="en-IN" dirty="0" smtClean="0">
                <a:latin typeface="Calibri" pitchFamily="34" charset="0"/>
              </a:rPr>
              <a:t>More than one hundred ten elements, known so far, show a variety of properties and form a large number of compounds. Although every element is different from every other element, there are few similarities between some of them. The chief concern of chemists was, therefore, to classify and organize the known elements into groups or sets of elements having similar properties.</a:t>
            </a:r>
          </a:p>
          <a:p>
            <a:pPr algn="just"/>
            <a:r>
              <a:rPr lang="en-IN" b="1" dirty="0" smtClean="0">
                <a:latin typeface="Calibri" pitchFamily="34" charset="0"/>
              </a:rPr>
              <a:t>Classification of elements:-</a:t>
            </a:r>
            <a:endParaRPr lang="en-US" dirty="0" smtClean="0">
              <a:latin typeface="Calibri" pitchFamily="34" charset="0"/>
            </a:endParaRPr>
          </a:p>
          <a:p>
            <a:pPr algn="just"/>
            <a:r>
              <a:rPr lang="en-IN" dirty="0" smtClean="0">
                <a:latin typeface="Calibri" pitchFamily="34" charset="0"/>
              </a:rPr>
              <a:t>It is the method of arranging similar elements together and separating them from dissimilar elements. </a:t>
            </a:r>
          </a:p>
          <a:p>
            <a:pPr algn="just"/>
            <a:r>
              <a:rPr lang="en-IN" b="1" dirty="0" smtClean="0">
                <a:latin typeface="Calibri" pitchFamily="34" charset="0"/>
              </a:rPr>
              <a:t>Aim of the Classification:-</a:t>
            </a:r>
            <a:endParaRPr lang="en-US" dirty="0" smtClean="0">
              <a:latin typeface="Calibri" pitchFamily="34" charset="0"/>
            </a:endParaRPr>
          </a:p>
          <a:p>
            <a:pPr algn="just"/>
            <a:r>
              <a:rPr lang="en-IN" dirty="0" smtClean="0">
                <a:latin typeface="Calibri" pitchFamily="34" charset="0"/>
              </a:rPr>
              <a:t>The aim of classification is to make the study of the elements and their compounds easier. Thus, instead of studying each element individually, it is much more convenient to classify them into a few broad groups. Periodic table is in fact a table which gives the arrangement of all the known elements according to their properties so that similar elements fall within the same vertical column (called group) and dissimilar elements are separated.  </a:t>
            </a:r>
            <a:endParaRPr lang="en-US" dirty="0" smtClean="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60417" name="Rectangle 1"/>
          <p:cNvSpPr>
            <a:spLocks noChangeArrowheads="1"/>
          </p:cNvSpPr>
          <p:nvPr/>
        </p:nvSpPr>
        <p:spPr bwMode="auto">
          <a:xfrm>
            <a:off x="279918" y="587853"/>
            <a:ext cx="858416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Variation of atomic radii in a group:-</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Down a group, the atomic radii go on increasing. Nuclear charge goes on increasing down a group. The electrons get added in the new shells which screen the nucleus. The screening effect due to the addition of new shells goes on increasing. Thus, the attraction of the nucleus for the outermost electrons goes on decreasing. As a result, the atomic radii increase down the group.</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7" name="Picture 6" descr="NCERT PDF - Organic Chemistry - Some Basic Principles And ..."/>
          <p:cNvPicPr/>
          <p:nvPr/>
        </p:nvPicPr>
        <p:blipFill>
          <a:blip r:embed="rId3"/>
          <a:srcRect/>
          <a:stretch>
            <a:fillRect/>
          </a:stretch>
        </p:blipFill>
        <p:spPr bwMode="auto">
          <a:xfrm>
            <a:off x="582288" y="2060704"/>
            <a:ext cx="2828925" cy="2533650"/>
          </a:xfrm>
          <a:prstGeom prst="rect">
            <a:avLst/>
          </a:prstGeom>
          <a:noFill/>
          <a:ln w="9525">
            <a:noFill/>
            <a:miter lim="800000"/>
            <a:headEnd/>
            <a:tailEnd/>
          </a:ln>
        </p:spPr>
      </p:pic>
      <p:pic>
        <p:nvPicPr>
          <p:cNvPr id="8" name="Picture 7" descr="Classification of elements and periodicity in properties - NCERT ..."/>
          <p:cNvPicPr/>
          <p:nvPr/>
        </p:nvPicPr>
        <p:blipFill>
          <a:blip r:embed="rId4"/>
          <a:srcRect/>
          <a:stretch>
            <a:fillRect/>
          </a:stretch>
        </p:blipFill>
        <p:spPr bwMode="auto">
          <a:xfrm>
            <a:off x="3934991" y="2127380"/>
            <a:ext cx="2848364" cy="235500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9396" name="Rectangle 4"/>
          <p:cNvSpPr>
            <a:spLocks noChangeArrowheads="1"/>
          </p:cNvSpPr>
          <p:nvPr/>
        </p:nvSpPr>
        <p:spPr bwMode="auto">
          <a:xfrm>
            <a:off x="298580" y="951762"/>
            <a:ext cx="853751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Ionic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Radius:-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Ionic radii are used in case of ionic crystals. A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cation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results when one or more electrons are removed from an atom while an anion results on the addition of one or more electrons.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may be defined as the effective distance from the nucleus of an ion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upto</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which it has an influence in the ionic bond.</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cation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smaller than its parent atom because it has fewer electrons while its nuclear charge remains the same.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atomic radius of Na = 186 pm and ionic radius of Na</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95 pm</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 anion is larger than its parent atom because the addition of one or more electrons would result in increased repulsion among the electrons and a decrease in effective nuclear charge. For example, atomic radius of F is 64 pm where as the ionic radius of F</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136 pm.</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Like atomic radii, ionic radii increase down a group (due to the successive addition of new orbits) and decrease across a period (due to the increase in effective nuclear charge).</a:t>
            </a:r>
          </a:p>
          <a:p>
            <a:pPr eaLnBrk="0" fontAlgn="base" hangingPunct="0">
              <a:spcBef>
                <a:spcPct val="0"/>
              </a:spcBef>
              <a:spcAft>
                <a:spcPct val="0"/>
              </a:spcAft>
              <a:buClrTx/>
            </a:pPr>
            <a:r>
              <a:rPr lang="en-IN" b="1" dirty="0" smtClean="0">
                <a:latin typeface="Calibri" pitchFamily="34" charset="0"/>
              </a:rPr>
              <a:t>Size of </a:t>
            </a:r>
            <a:r>
              <a:rPr lang="en-IN" b="1" dirty="0" err="1" smtClean="0">
                <a:latin typeface="Calibri" pitchFamily="34" charset="0"/>
              </a:rPr>
              <a:t>iso</a:t>
            </a:r>
            <a:r>
              <a:rPr lang="en-IN" b="1" dirty="0" smtClean="0">
                <a:latin typeface="Calibri" pitchFamily="34" charset="0"/>
              </a:rPr>
              <a:t>-electronic ions:- </a:t>
            </a:r>
            <a:r>
              <a:rPr lang="en-IN" dirty="0" err="1" smtClean="0">
                <a:latin typeface="Calibri" pitchFamily="34" charset="0"/>
              </a:rPr>
              <a:t>Cations</a:t>
            </a:r>
            <a:r>
              <a:rPr lang="en-IN" dirty="0" smtClean="0">
                <a:latin typeface="Calibri" pitchFamily="34" charset="0"/>
              </a:rPr>
              <a:t> or anions having the same number of electrons are called </a:t>
            </a:r>
            <a:r>
              <a:rPr lang="en-IN" dirty="0" err="1" smtClean="0">
                <a:latin typeface="Calibri" pitchFamily="34" charset="0"/>
              </a:rPr>
              <a:t>iso</a:t>
            </a:r>
            <a:r>
              <a:rPr lang="en-IN" dirty="0" smtClean="0">
                <a:latin typeface="Calibri" pitchFamily="34" charset="0"/>
              </a:rPr>
              <a:t>-electronic ions. The size of such ions depends upon the nuclear charge. Greater the nuclear charge of an ion, greater will be the force of attraction for same number of electrons. As a result, the size of the ion decreases. For example, compare the size of </a:t>
            </a:r>
            <a:r>
              <a:rPr lang="en-IN" b="1" dirty="0" smtClean="0">
                <a:latin typeface="Calibri" pitchFamily="34" charset="0"/>
              </a:rPr>
              <a:t>Li</a:t>
            </a:r>
            <a:r>
              <a:rPr lang="en-IN" b="1" baseline="30000" dirty="0" smtClean="0">
                <a:latin typeface="Calibri" pitchFamily="34" charset="0"/>
              </a:rPr>
              <a:t>+</a:t>
            </a:r>
            <a:r>
              <a:rPr lang="en-IN" b="1" dirty="0" smtClean="0">
                <a:latin typeface="Calibri" pitchFamily="34" charset="0"/>
              </a:rPr>
              <a:t>, Be</a:t>
            </a:r>
            <a:r>
              <a:rPr lang="en-IN" b="1" baseline="30000" dirty="0" smtClean="0">
                <a:latin typeface="Calibri" pitchFamily="34" charset="0"/>
              </a:rPr>
              <a:t>2+</a:t>
            </a:r>
            <a:r>
              <a:rPr lang="en-IN" b="1" dirty="0" smtClean="0">
                <a:latin typeface="Calibri" pitchFamily="34" charset="0"/>
              </a:rPr>
              <a:t>. B</a:t>
            </a:r>
            <a:r>
              <a:rPr lang="en-IN" b="1" baseline="30000" dirty="0" smtClean="0">
                <a:latin typeface="Calibri" pitchFamily="34" charset="0"/>
              </a:rPr>
              <a:t>3+</a:t>
            </a:r>
            <a:r>
              <a:rPr lang="en-IN" dirty="0" smtClean="0">
                <a:latin typeface="Calibri" pitchFamily="34" charset="0"/>
              </a:rPr>
              <a:t>. Here </a:t>
            </a:r>
            <a:r>
              <a:rPr lang="en-IN" b="1" dirty="0" smtClean="0">
                <a:latin typeface="Calibri" pitchFamily="34" charset="0"/>
              </a:rPr>
              <a:t>Li</a:t>
            </a:r>
            <a:r>
              <a:rPr lang="en-IN" b="1" baseline="30000" dirty="0" smtClean="0">
                <a:latin typeface="Calibri" pitchFamily="34" charset="0"/>
              </a:rPr>
              <a:t>+</a:t>
            </a:r>
            <a:r>
              <a:rPr lang="en-IN" b="1" dirty="0" smtClean="0">
                <a:latin typeface="Calibri" pitchFamily="34" charset="0"/>
              </a:rPr>
              <a:t> &gt; Be</a:t>
            </a:r>
            <a:r>
              <a:rPr lang="en-IN" b="1" baseline="30000" dirty="0" smtClean="0">
                <a:latin typeface="Calibri" pitchFamily="34" charset="0"/>
              </a:rPr>
              <a:t>2+</a:t>
            </a:r>
            <a:r>
              <a:rPr lang="en-IN" b="1" dirty="0" smtClean="0">
                <a:latin typeface="Calibri" pitchFamily="34" charset="0"/>
              </a:rPr>
              <a:t> &gt; B</a:t>
            </a:r>
            <a:r>
              <a:rPr lang="en-IN" b="1" baseline="30000" dirty="0" smtClean="0">
                <a:latin typeface="Calibri" pitchFamily="34" charset="0"/>
              </a:rPr>
              <a:t>3+</a:t>
            </a:r>
            <a:r>
              <a:rPr lang="en-IN" dirty="0" smtClean="0">
                <a:latin typeface="Calibri" pitchFamily="34" charset="0"/>
              </a:rPr>
              <a:t> Similarly </a:t>
            </a:r>
            <a:r>
              <a:rPr lang="en-IN" b="1" dirty="0" smtClean="0">
                <a:latin typeface="Calibri" pitchFamily="34" charset="0"/>
              </a:rPr>
              <a:t>P</a:t>
            </a:r>
            <a:r>
              <a:rPr lang="en-IN" b="1" baseline="30000" dirty="0" smtClean="0">
                <a:latin typeface="Calibri" pitchFamily="34" charset="0"/>
              </a:rPr>
              <a:t>3-</a:t>
            </a:r>
            <a:r>
              <a:rPr lang="en-IN" b="1" dirty="0" smtClean="0">
                <a:latin typeface="Calibri" pitchFamily="34" charset="0"/>
              </a:rPr>
              <a:t> &gt; S</a:t>
            </a:r>
            <a:r>
              <a:rPr lang="en-IN" b="1" baseline="30000" dirty="0" smtClean="0">
                <a:latin typeface="Calibri" pitchFamily="34" charset="0"/>
              </a:rPr>
              <a:t>2-</a:t>
            </a:r>
            <a:r>
              <a:rPr lang="en-IN" b="1" dirty="0" smtClean="0">
                <a:latin typeface="Calibri" pitchFamily="34" charset="0"/>
              </a:rPr>
              <a:t> &gt; </a:t>
            </a:r>
            <a:r>
              <a:rPr lang="en-IN" b="1" dirty="0" err="1" smtClean="0">
                <a:latin typeface="Calibri" pitchFamily="34" charset="0"/>
              </a:rPr>
              <a:t>Cl</a:t>
            </a:r>
            <a:r>
              <a:rPr lang="en-IN" b="1" baseline="30000" dirty="0" smtClean="0">
                <a:latin typeface="Calibri" pitchFamily="34" charset="0"/>
              </a:rPr>
              <a:t>-</a:t>
            </a:r>
            <a:r>
              <a:rPr lang="en-IN" b="1" dirty="0" smtClean="0">
                <a:latin typeface="Calibri" pitchFamily="34" charset="0"/>
              </a:rPr>
              <a:t>. </a:t>
            </a:r>
            <a:endParaRPr lang="en-US" dirty="0" smtClean="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Google Shape;63;p14"/>
          <p:cNvSpPr txBox="1"/>
          <p:nvPr/>
        </p:nvSpPr>
        <p:spPr>
          <a:xfrm>
            <a:off x="3657600" y="285051"/>
            <a:ext cx="1455576" cy="592028"/>
          </a:xfrm>
          <a:prstGeom prst="rect">
            <a:avLst/>
          </a:prstGeom>
          <a:noFill/>
          <a:ln>
            <a:noFill/>
          </a:ln>
        </p:spPr>
        <p:txBody>
          <a:bodyPr spcFirstLastPara="1" wrap="square" lIns="91425" tIns="91425" rIns="91425" bIns="91425" anchor="t" anchorCtr="0">
            <a:noAutofit/>
          </a:bodyPr>
          <a:lstStyle/>
          <a:p>
            <a:pPr>
              <a:buSzPts val="2200"/>
            </a:pPr>
            <a:r>
              <a:rPr lang="en-IN" sz="2400" b="1" dirty="0" smtClean="0">
                <a:solidFill>
                  <a:srgbClr val="FF0000"/>
                </a:solidFill>
              </a:rPr>
              <a:t>LECT-4</a:t>
            </a:r>
            <a:endParaRPr lang="en-IN" sz="2400" dirty="0" smtClean="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8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Ionisation Enthalphy:-</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69" name="Picture 49"/>
          <p:cNvPicPr>
            <a:picLocks noChangeAspect="1" noChangeArrowheads="1"/>
          </p:cNvPicPr>
          <p:nvPr/>
        </p:nvPicPr>
        <p:blipFill>
          <a:blip r:embed="rId3"/>
          <a:srcRect/>
          <a:stretch>
            <a:fillRect/>
          </a:stretch>
        </p:blipFill>
        <p:spPr bwMode="auto">
          <a:xfrm>
            <a:off x="1716833" y="2382870"/>
            <a:ext cx="3872204" cy="2562354"/>
          </a:xfrm>
          <a:prstGeom prst="rect">
            <a:avLst/>
          </a:prstGeom>
          <a:noFill/>
        </p:spPr>
      </p:pic>
      <p:sp>
        <p:nvSpPr>
          <p:cNvPr id="8" name="Rectangle 7"/>
          <p:cNvSpPr/>
          <p:nvPr/>
        </p:nvSpPr>
        <p:spPr>
          <a:xfrm>
            <a:off x="326571" y="494519"/>
            <a:ext cx="8472196" cy="1815882"/>
          </a:xfrm>
          <a:prstGeom prst="rect">
            <a:avLst/>
          </a:prstGeom>
        </p:spPr>
        <p:txBody>
          <a:bodyPr wrap="square">
            <a:spAutoFit/>
          </a:bodyPr>
          <a:lstStyle/>
          <a:p>
            <a:pPr lvl="0" fontAlgn="base">
              <a:spcBef>
                <a:spcPct val="0"/>
              </a:spcBef>
              <a:spcAft>
                <a:spcPct val="0"/>
              </a:spcAft>
              <a:buClrTx/>
            </a:pPr>
            <a:r>
              <a:rPr lang="en-US" dirty="0" smtClean="0">
                <a:solidFill>
                  <a:schemeClr val="tx1"/>
                </a:solidFill>
                <a:latin typeface="Calibri" pitchFamily="34" charset="0"/>
                <a:ea typeface="Times New Roman" pitchFamily="18" charset="0"/>
                <a:cs typeface="Times New Roman" pitchFamily="18" charset="0"/>
              </a:rPr>
              <a:t>It is the amount of energy required to remove one valence electron from an isolated neutral gaseous atom resulting in the formation of a monovalent positive ion.</a:t>
            </a:r>
            <a:endParaRPr lang="en-US" dirty="0" smtClean="0">
              <a:solidFill>
                <a:schemeClr val="tx1"/>
              </a:solidFill>
              <a:latin typeface="Calibri" pitchFamily="34" charset="0"/>
              <a:cs typeface="Arial" pitchFamily="34" charset="0"/>
            </a:endParaRPr>
          </a:p>
          <a:p>
            <a:pPr lvl="0" eaLnBrk="0" fontAlgn="base" hangingPunct="0">
              <a:spcBef>
                <a:spcPct val="0"/>
              </a:spcBef>
              <a:spcAft>
                <a:spcPct val="0"/>
              </a:spcAft>
              <a:buClrTx/>
            </a:pPr>
            <a:r>
              <a:rPr lang="en-US" dirty="0" smtClean="0">
                <a:solidFill>
                  <a:schemeClr val="tx1"/>
                </a:solidFill>
                <a:latin typeface="Calibri" pitchFamily="34" charset="0"/>
                <a:ea typeface="Times New Roman" pitchFamily="18" charset="0"/>
                <a:cs typeface="Times New Roman" pitchFamily="18" charset="0"/>
              </a:rPr>
              <a:t>Unit : KJ / mole or K Cal / mole</a:t>
            </a:r>
          </a:p>
          <a:p>
            <a:pPr lvl="0" fontAlgn="base">
              <a:spcBef>
                <a:spcPct val="0"/>
              </a:spcBef>
              <a:spcAft>
                <a:spcPct val="0"/>
              </a:spcAft>
              <a:buClrTx/>
            </a:pPr>
            <a:r>
              <a:rPr lang="en-US" b="1" dirty="0" smtClean="0">
                <a:solidFill>
                  <a:schemeClr val="tx1"/>
                </a:solidFill>
                <a:latin typeface="Calibri" pitchFamily="34" charset="0"/>
                <a:ea typeface="Times New Roman" pitchFamily="18" charset="0"/>
                <a:cs typeface="Times New Roman" pitchFamily="18" charset="0"/>
              </a:rPr>
              <a:t>Successive ionization enthalpies:-</a:t>
            </a:r>
            <a:endParaRPr lang="en-US" dirty="0" smtClean="0">
              <a:solidFill>
                <a:schemeClr val="tx1"/>
              </a:solidFill>
              <a:latin typeface="Calibri" pitchFamily="34" charset="0"/>
              <a:ea typeface="Times New Roman" pitchFamily="18" charset="0"/>
              <a:cs typeface="Times New Roman" pitchFamily="18" charset="0"/>
            </a:endParaRPr>
          </a:p>
          <a:p>
            <a:pPr eaLnBrk="0" fontAlgn="base" hangingPunct="0">
              <a:spcBef>
                <a:spcPct val="0"/>
              </a:spcBef>
              <a:spcAft>
                <a:spcPct val="0"/>
              </a:spcAft>
              <a:buClrTx/>
            </a:pPr>
            <a:r>
              <a:rPr lang="en-US" dirty="0" smtClean="0">
                <a:solidFill>
                  <a:schemeClr val="tx1"/>
                </a:solidFill>
                <a:latin typeface="Calibri" pitchFamily="34" charset="0"/>
                <a:ea typeface="Times New Roman" pitchFamily="18" charset="0"/>
                <a:cs typeface="Times New Roman" pitchFamily="18" charset="0"/>
              </a:rPr>
              <a:t>It is possible to remove more than one electron from a neutral gaseous atom. The energy required to remove the first electron is called first ionization enthalpy. The energies required to remove subsequent electrons are known as successive ionization enthalpies. The term second, third, ionization enthalpy</a:t>
            </a:r>
            <a:r>
              <a:rPr lang="en-US" sz="900" dirty="0" smtClean="0">
                <a:solidFill>
                  <a:schemeClr val="tx1"/>
                </a:solidFill>
                <a:latin typeface="Arial" pitchFamily="34" charset="0"/>
                <a:cs typeface="Arial" pitchFamily="34" charset="0"/>
              </a:rPr>
              <a:t>  </a:t>
            </a:r>
            <a:r>
              <a:rPr lang="en-US" dirty="0" smtClean="0">
                <a:solidFill>
                  <a:schemeClr val="tx1"/>
                </a:solidFill>
                <a:latin typeface="Calibri" pitchFamily="34" charset="0"/>
                <a:ea typeface="Times New Roman" pitchFamily="18" charset="0"/>
                <a:cs typeface="Times New Roman" pitchFamily="18" charset="0"/>
              </a:rPr>
              <a:t>refers to the removal of second, third, electrons respectively. For example, the ionization enthalpies of Al are as follows.</a:t>
            </a:r>
            <a:endParaRPr lang="en-US" dirty="0" smtClean="0">
              <a:solidFill>
                <a:schemeClr val="tx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5" name="Picture 4"/>
          <p:cNvPicPr/>
          <p:nvPr/>
        </p:nvPicPr>
        <p:blipFill>
          <a:blip r:embed="rId3"/>
          <a:srcRect/>
          <a:stretch>
            <a:fillRect/>
          </a:stretch>
        </p:blipFill>
        <p:spPr bwMode="auto">
          <a:xfrm>
            <a:off x="1001874" y="577040"/>
            <a:ext cx="3314700" cy="1171575"/>
          </a:xfrm>
          <a:prstGeom prst="rect">
            <a:avLst/>
          </a:prstGeom>
          <a:noFill/>
          <a:ln w="9525">
            <a:noFill/>
            <a:miter lim="800000"/>
            <a:headEnd/>
            <a:tailEnd/>
          </a:ln>
        </p:spPr>
      </p:pic>
      <p:pic>
        <p:nvPicPr>
          <p:cNvPr id="57347" name="Picture 71"/>
          <p:cNvPicPr>
            <a:picLocks noChangeAspect="1" noChangeArrowheads="1"/>
          </p:cNvPicPr>
          <p:nvPr/>
        </p:nvPicPr>
        <p:blipFill>
          <a:blip r:embed="rId4"/>
          <a:srcRect/>
          <a:stretch>
            <a:fillRect/>
          </a:stretch>
        </p:blipFill>
        <p:spPr bwMode="auto">
          <a:xfrm>
            <a:off x="5945545" y="2744689"/>
            <a:ext cx="2433638" cy="2017713"/>
          </a:xfrm>
          <a:prstGeom prst="rect">
            <a:avLst/>
          </a:prstGeom>
          <a:noFill/>
        </p:spPr>
      </p:pic>
      <p:sp>
        <p:nvSpPr>
          <p:cNvPr id="57352" name="Rectangle 8"/>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353" name="Picture 9"/>
          <p:cNvPicPr>
            <a:picLocks noChangeAspect="1" noChangeArrowheads="1"/>
          </p:cNvPicPr>
          <p:nvPr/>
        </p:nvPicPr>
        <p:blipFill>
          <a:blip r:embed="rId5"/>
          <a:srcRect/>
          <a:stretch>
            <a:fillRect/>
          </a:stretch>
        </p:blipFill>
        <p:spPr bwMode="auto">
          <a:xfrm>
            <a:off x="915664" y="1809848"/>
            <a:ext cx="3990975" cy="1057275"/>
          </a:xfrm>
          <a:prstGeom prst="rect">
            <a:avLst/>
          </a:prstGeom>
          <a:noFill/>
          <a:ln w="9525">
            <a:noFill/>
            <a:miter lim="800000"/>
            <a:headEnd/>
            <a:tailEnd/>
          </a:ln>
          <a:effectLst/>
        </p:spPr>
      </p:pic>
      <p:pic>
        <p:nvPicPr>
          <p:cNvPr id="14" name="Picture 13"/>
          <p:cNvPicPr/>
          <p:nvPr/>
        </p:nvPicPr>
        <p:blipFill>
          <a:blip r:embed="rId6" cstate="print"/>
          <a:srcRect/>
          <a:stretch>
            <a:fillRect/>
          </a:stretch>
        </p:blipFill>
        <p:spPr bwMode="auto">
          <a:xfrm>
            <a:off x="6012996" y="498799"/>
            <a:ext cx="2343150" cy="1981200"/>
          </a:xfrm>
          <a:prstGeom prst="rect">
            <a:avLst/>
          </a:prstGeom>
          <a:noFill/>
          <a:ln w="9525">
            <a:noFill/>
            <a:miter lim="800000"/>
            <a:headEnd/>
            <a:tailEnd/>
          </a:ln>
        </p:spPr>
      </p:pic>
      <p:sp>
        <p:nvSpPr>
          <p:cNvPr id="57354" name="Rectangle 10"/>
          <p:cNvSpPr>
            <a:spLocks noChangeArrowheads="1"/>
          </p:cNvSpPr>
          <p:nvPr/>
        </p:nvSpPr>
        <p:spPr bwMode="auto">
          <a:xfrm>
            <a:off x="223935" y="2948596"/>
            <a:ext cx="559836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After the removal of first electron, the atom changes into a monovalent positive ion. In the ion, the number of electrons decreases but the nuclear charge remains the same. This leads to the greater attractive force between the nucleus and the remaining electrons. Hence it becomes difficult to remove the second electron or second ionization enthalpy (E</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greater than first ionization enthalpy (E</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 the same way, the third ionization enthalpy (E</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3</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will be higher than the second ionization enthalpy (E</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6321" name="Rectangle 1"/>
          <p:cNvSpPr>
            <a:spLocks noChangeArrowheads="1"/>
          </p:cNvSpPr>
          <p:nvPr/>
        </p:nvSpPr>
        <p:spPr bwMode="auto">
          <a:xfrm>
            <a:off x="345233" y="587853"/>
            <a:ext cx="844420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Factors on which ionization enthalpy depends:-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Nuclear charge:-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With the increase in nuclear charge, the force of attraction between the nucleus and valence electrons increases. Consequently, more energy is required to remove a valence electron. Hence, ionization enthalpy increases with increase in nuclear charge.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 </a:t>
            </a:r>
            <a:r>
              <a:rPr kumimoji="0" lang="en-US"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Atomic Size:-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With increase in atomic size, the distance between the nucleus and the valence electrons increases. So the force of attraction between the nucleus and the valence electrons decreases. Hence, energy required to remove a valence electron (or ionization enthalpy) decreases with increase in atomic size.</a:t>
            </a: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342900" indent="-342900" algn="just" eaLnBrk="0" fontAlgn="base" hangingPunct="0">
              <a:spcBef>
                <a:spcPct val="0"/>
              </a:spcBef>
              <a:spcAft>
                <a:spcPct val="0"/>
              </a:spcAft>
              <a:buClrTx/>
              <a:buAutoNum type="alphaLcParenBoth" startAt="3"/>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Screening effect:-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reduction in force of attraction by the shell present in between the nucleus and valence electrons is called screening or shielding effect. Greater the number of </a:t>
            </a:r>
            <a:r>
              <a:rPr lang="en-IN" dirty="0" smtClean="0">
                <a:latin typeface="Calibri" pitchFamily="34" charset="0"/>
              </a:rPr>
              <a:t>shells in between the nucleus and valence electrons, lesser will be the electron nucleus attraction and lesser will be the ionization potential. Screening effect of different </a:t>
            </a:r>
            <a:r>
              <a:rPr lang="en-IN" dirty="0" err="1" smtClean="0">
                <a:latin typeface="Calibri" pitchFamily="34" charset="0"/>
              </a:rPr>
              <a:t>orbitals</a:t>
            </a:r>
            <a:r>
              <a:rPr lang="en-IN" dirty="0" smtClean="0">
                <a:latin typeface="Calibri" pitchFamily="34" charset="0"/>
              </a:rPr>
              <a:t> is in the order s &gt; p &gt; d &gt; f. Shielding is effective when the </a:t>
            </a:r>
            <a:r>
              <a:rPr lang="en-IN" dirty="0" err="1" smtClean="0">
                <a:latin typeface="Calibri" pitchFamily="34" charset="0"/>
              </a:rPr>
              <a:t>orbitals</a:t>
            </a:r>
            <a:r>
              <a:rPr lang="en-IN" dirty="0" smtClean="0">
                <a:latin typeface="Calibri" pitchFamily="34" charset="0"/>
              </a:rPr>
              <a:t> in the inner shells are completely filled. For example in case of alkali metals which have single outer most ns electron preceded by a noble gas electronic configuration. Along a period, increasing nuclear charge outweighs the shielding. Consequently, the outermost electrons are held more and more tightly and the ionization enthalpy increases along a period. Down a group, the outer most electrons being increasingly farther from the nucleus, there is an increased shielding of the nuclear charge by the electrons in the inner levels. In this case, increase in shielding outweighs the increasing nuclear charge and the removal of the outermost electron requires less energy down a group.</a:t>
            </a:r>
            <a:endParaRPr lang="en-US" dirty="0" smtClean="0">
              <a:latin typeface="Calibri" pitchFamily="34" charset="0"/>
            </a:endParaRPr>
          </a:p>
          <a:p>
            <a:pPr marL="342900" indent="-342900" algn="just" eaLnBrk="0" fontAlgn="base" hangingPunct="0">
              <a:spcBef>
                <a:spcPct val="0"/>
              </a:spcBef>
              <a:spcAft>
                <a:spcPct val="0"/>
              </a:spcAft>
              <a:buClrTx/>
              <a:tabLst>
                <a:tab pos="228600" algn="l"/>
              </a:tabLst>
            </a:pPr>
            <a:endParaRPr lang="en-US" dirty="0" smtClean="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5297" name="Rectangle 1"/>
          <p:cNvSpPr>
            <a:spLocks noChangeArrowheads="1"/>
          </p:cNvSpPr>
          <p:nvPr/>
        </p:nvSpPr>
        <p:spPr bwMode="auto">
          <a:xfrm>
            <a:off x="345232" y="606515"/>
            <a:ext cx="8425543"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  Penetration of sub-shells:-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penetrate more being closer to the nucleus as compared to p-</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Thus, electrons in s-</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are more tightly held by the nucleus than electrons in p-</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Therefore, more energy is required to remove an electron from an s-orbital as compared to the removal of an electron from a p-orbital. In case of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B(1s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2p</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electron is to be removed from p-sub shell where as in case of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Be(1s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electron is to be removed from s-sub shell. Since, s-sub shell has more penetration towards nucleus than p-sub shell, therefore, ionization enthalpy of Be is greater than that of B. The penetration power decreases in a given shell (same value of n) in the order. s &gt; p &gt; d &gt; f.</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a:t>
            </a:r>
            <a:r>
              <a:rPr kumimoji="0" lang="en-US" b="1"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Stable electronic configuration:-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electronic configuration is stable if:</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 The atom or ion has inert gas configuration i.e. 8 electrons in their outermost orbit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 The atom or ion has fully filled or half filled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Elements or ions with stable configuration have high value of first ionization enthalpy. Along a period, ionization enthalpy increases. Down a group,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ionisation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enthalpy decrease.</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Rectangle 3"/>
          <p:cNvSpPr/>
          <p:nvPr/>
        </p:nvSpPr>
        <p:spPr>
          <a:xfrm>
            <a:off x="438538" y="3471434"/>
            <a:ext cx="7856375" cy="1169551"/>
          </a:xfrm>
          <a:prstGeom prst="rect">
            <a:avLst/>
          </a:prstGeom>
        </p:spPr>
        <p:txBody>
          <a:bodyPr wrap="square">
            <a:spAutoFit/>
          </a:bodyPr>
          <a:lstStyle/>
          <a:p>
            <a:r>
              <a:rPr lang="en-US" dirty="0" smtClean="0">
                <a:latin typeface="Calibri" pitchFamily="34" charset="0"/>
              </a:rPr>
              <a:t>1. Which of the </a:t>
            </a:r>
            <a:r>
              <a:rPr lang="en-US" dirty="0" err="1" smtClean="0">
                <a:latin typeface="Calibri" pitchFamily="34" charset="0"/>
              </a:rPr>
              <a:t>the</a:t>
            </a:r>
            <a:r>
              <a:rPr lang="en-US" dirty="0" smtClean="0">
                <a:latin typeface="Calibri" pitchFamily="34" charset="0"/>
              </a:rPr>
              <a:t> </a:t>
            </a:r>
            <a:r>
              <a:rPr lang="en-US" dirty="0" smtClean="0">
                <a:latin typeface="Calibri" pitchFamily="34" charset="0"/>
              </a:rPr>
              <a:t>following species will </a:t>
            </a:r>
            <a:r>
              <a:rPr lang="en-US" dirty="0" smtClean="0">
                <a:latin typeface="Calibri" pitchFamily="34" charset="0"/>
              </a:rPr>
              <a:t>have the </a:t>
            </a:r>
            <a:r>
              <a:rPr lang="en-US" dirty="0" smtClean="0">
                <a:latin typeface="Calibri" pitchFamily="34" charset="0"/>
              </a:rPr>
              <a:t>largest and the smallest </a:t>
            </a:r>
            <a:r>
              <a:rPr lang="en-US" dirty="0" smtClean="0">
                <a:latin typeface="Calibri" pitchFamily="34" charset="0"/>
              </a:rPr>
              <a:t>size?</a:t>
            </a:r>
          </a:p>
          <a:p>
            <a:r>
              <a:rPr lang="en-US" dirty="0" smtClean="0">
                <a:latin typeface="Calibri" pitchFamily="34" charset="0"/>
              </a:rPr>
              <a:t> 	Mg</a:t>
            </a:r>
            <a:r>
              <a:rPr lang="en-US" dirty="0" smtClean="0">
                <a:latin typeface="Calibri" pitchFamily="34" charset="0"/>
              </a:rPr>
              <a:t>, Mg2+, Al, Al3+ </a:t>
            </a:r>
            <a:r>
              <a:rPr lang="en-US" dirty="0" smtClean="0">
                <a:latin typeface="Calibri" pitchFamily="34" charset="0"/>
              </a:rPr>
              <a:t>.</a:t>
            </a:r>
          </a:p>
          <a:p>
            <a:r>
              <a:rPr lang="en-US" dirty="0" smtClean="0">
                <a:latin typeface="Calibri" pitchFamily="34" charset="0"/>
              </a:rPr>
              <a:t>2. </a:t>
            </a:r>
            <a:r>
              <a:rPr lang="en-US" dirty="0" smtClean="0">
                <a:latin typeface="Calibri" pitchFamily="34" charset="0"/>
              </a:rPr>
              <a:t>The first ionization enthalpy </a:t>
            </a:r>
            <a:r>
              <a:rPr lang="en-US" i="1" dirty="0" smtClean="0">
                <a:latin typeface="Calibri" pitchFamily="34" charset="0"/>
              </a:rPr>
              <a:t>values </a:t>
            </a:r>
            <a:r>
              <a:rPr lang="en-US" dirty="0" smtClean="0">
                <a:latin typeface="Calibri" pitchFamily="34" charset="0"/>
              </a:rPr>
              <a:t>of </a:t>
            </a:r>
            <a:r>
              <a:rPr lang="en-US" dirty="0" smtClean="0">
                <a:latin typeface="Calibri" pitchFamily="34" charset="0"/>
              </a:rPr>
              <a:t>the third period elements, Na, Mg </a:t>
            </a:r>
            <a:r>
              <a:rPr lang="en-US" dirty="0" smtClean="0">
                <a:latin typeface="Calibri" pitchFamily="34" charset="0"/>
              </a:rPr>
              <a:t>and Si </a:t>
            </a:r>
            <a:r>
              <a:rPr lang="en-US" dirty="0" smtClean="0">
                <a:latin typeface="Calibri" pitchFamily="34" charset="0"/>
              </a:rPr>
              <a:t>are respectively 496, 737 and 786 </a:t>
            </a:r>
            <a:r>
              <a:rPr lang="en-US" dirty="0" smtClean="0">
                <a:latin typeface="Calibri" pitchFamily="34" charset="0"/>
              </a:rPr>
              <a:t>kJ mol–1</a:t>
            </a:r>
            <a:r>
              <a:rPr lang="en-US" dirty="0" smtClean="0">
                <a:latin typeface="Calibri" pitchFamily="34" charset="0"/>
              </a:rPr>
              <a:t>. Predict whether the first </a:t>
            </a:r>
            <a:r>
              <a:rPr lang="en-US" dirty="0" smtClean="0">
                <a:latin typeface="Calibri" pitchFamily="34" charset="0"/>
              </a:rPr>
              <a:t>I.E</a:t>
            </a:r>
            <a:r>
              <a:rPr lang="en-US" i="1" dirty="0" smtClean="0">
                <a:latin typeface="Calibri" pitchFamily="34" charset="0"/>
              </a:rPr>
              <a:t> value </a:t>
            </a:r>
            <a:r>
              <a:rPr lang="en-US" dirty="0" smtClean="0">
                <a:latin typeface="Calibri" pitchFamily="34" charset="0"/>
              </a:rPr>
              <a:t>for </a:t>
            </a:r>
            <a:r>
              <a:rPr lang="en-US" dirty="0" smtClean="0">
                <a:latin typeface="Calibri" pitchFamily="34" charset="0"/>
              </a:rPr>
              <a:t>Al will be more close to 575 or 760 </a:t>
            </a:r>
            <a:r>
              <a:rPr lang="en-US" dirty="0" err="1" smtClean="0">
                <a:latin typeface="Calibri" pitchFamily="34" charset="0"/>
              </a:rPr>
              <a:t>Kj</a:t>
            </a:r>
            <a:r>
              <a:rPr lang="en-US" dirty="0" smtClean="0">
                <a:latin typeface="Calibri" pitchFamily="34" charset="0"/>
              </a:rPr>
              <a:t> mol–1 </a:t>
            </a:r>
            <a:r>
              <a:rPr lang="en-US" dirty="0" smtClean="0">
                <a:latin typeface="Calibri" pitchFamily="34" charset="0"/>
              </a:rPr>
              <a:t>? Justify your answer.</a:t>
            </a:r>
            <a:endParaRPr lang="en-US"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4273" name="Rectangle 1"/>
          <p:cNvSpPr>
            <a:spLocks noChangeArrowheads="1"/>
          </p:cNvSpPr>
          <p:nvPr/>
        </p:nvSpPr>
        <p:spPr bwMode="auto">
          <a:xfrm>
            <a:off x="317241" y="653170"/>
            <a:ext cx="8462866"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Electron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gain enthalpy:-</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the enthalpy change accompanying the addition of an electron to a neutral gaseous atom for the formation of a negatively charged ion.</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Unit:-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kJ/ mole or K cal/mole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Successive electron gain enthalpies:-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Like ionization enthalpies, the second and higher electron gain enthalpies are also possible. However, the addition of subsequent electrons takes place with absorption of energy,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ion 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ions are formed by release of energy but O</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ion and 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ions are formed with absorption of energy.</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Reason:-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Oxygen atom has small size and high electro-negativity. It, thus, accepts one electron easily to form O</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ion. Due to force of attraction between its nucleus and added electron, energy is released.</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However, O</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ion does not accept an electron easily. It is due to the force of repulsion between O</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anion and negatively charged added electron. To overcome this force of repulsion, energy is supplied. </a:t>
            </a:r>
          </a:p>
          <a:p>
            <a:pPr algn="just"/>
            <a:r>
              <a:rPr lang="en-IN" b="1" dirty="0" smtClean="0">
                <a:latin typeface="Calibri" pitchFamily="34" charset="0"/>
              </a:rPr>
              <a:t>Factors on which electron gain enthalpy depends:-</a:t>
            </a:r>
            <a:endParaRPr lang="en-US" dirty="0" smtClean="0">
              <a:latin typeface="Calibri" pitchFamily="34" charset="0"/>
            </a:endParaRPr>
          </a:p>
          <a:p>
            <a:pPr algn="just"/>
            <a:r>
              <a:rPr lang="en-IN" b="1" dirty="0" smtClean="0">
                <a:latin typeface="Calibri" pitchFamily="34" charset="0"/>
              </a:rPr>
              <a:t>(a) Size of the atom:- </a:t>
            </a:r>
            <a:r>
              <a:rPr lang="en-IN" dirty="0" smtClean="0">
                <a:latin typeface="Calibri" pitchFamily="34" charset="0"/>
              </a:rPr>
              <a:t>Smaller the size of the atom, stronger is the attraction of its nucleus for the electron to be added. Thus, smaller the size of an atom more is the negative electron gain enthalpy.</a:t>
            </a:r>
            <a:endParaRPr lang="en-US" dirty="0" smtClean="0">
              <a:latin typeface="Calibri" pitchFamily="34" charset="0"/>
            </a:endParaRPr>
          </a:p>
          <a:p>
            <a:pPr algn="just"/>
            <a:r>
              <a:rPr lang="en-IN" b="1" dirty="0" smtClean="0">
                <a:latin typeface="Calibri" pitchFamily="34" charset="0"/>
              </a:rPr>
              <a:t>(b) Magnitude of the nuclear charge:</a:t>
            </a:r>
            <a:r>
              <a:rPr lang="en-IN" dirty="0" smtClean="0">
                <a:latin typeface="Calibri" pitchFamily="34" charset="0"/>
              </a:rPr>
              <a:t>- Greater the magnitude of nuclear charge of an element, stronger is the attraction of its nucleus for the electron to be added. So, more will be the negative electron gain enthalpy.</a:t>
            </a:r>
            <a:endParaRPr lang="en-US" dirty="0" smtClean="0">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Google Shape;63;p14"/>
          <p:cNvSpPr txBox="1"/>
          <p:nvPr/>
        </p:nvSpPr>
        <p:spPr>
          <a:xfrm>
            <a:off x="3657600" y="219734"/>
            <a:ext cx="1455576" cy="592028"/>
          </a:xfrm>
          <a:prstGeom prst="rect">
            <a:avLst/>
          </a:prstGeom>
          <a:noFill/>
          <a:ln>
            <a:noFill/>
          </a:ln>
        </p:spPr>
        <p:txBody>
          <a:bodyPr spcFirstLastPara="1" wrap="square" lIns="91425" tIns="91425" rIns="91425" bIns="91425" anchor="t" anchorCtr="0">
            <a:noAutofit/>
          </a:bodyPr>
          <a:lstStyle/>
          <a:p>
            <a:pPr>
              <a:buSzPts val="2200"/>
            </a:pPr>
            <a:r>
              <a:rPr lang="en-IN" sz="2400" b="1" dirty="0" smtClean="0">
                <a:solidFill>
                  <a:srgbClr val="FF0000"/>
                </a:solidFill>
              </a:rPr>
              <a:t>LECT-5</a:t>
            </a:r>
            <a:endParaRPr lang="en-IN" sz="2400" dirty="0" smtClean="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3249" name="Rectangle 1"/>
          <p:cNvSpPr>
            <a:spLocks noChangeArrowheads="1"/>
          </p:cNvSpPr>
          <p:nvPr/>
        </p:nvSpPr>
        <p:spPr bwMode="auto">
          <a:xfrm>
            <a:off x="298580" y="830459"/>
            <a:ext cx="8490857"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 Electronic Configuration:-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 atom with stable configuration has no tendency to gain an electron. Such atoms have zero electron gain enthalpy.</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Variation of electron gain enthalpy down a group:-</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Down a group, there is simultaneous increase in atomic size and nuclear charge. However, the effect of increase in size is greater than the increase in nuclear charge. As a result, the incoming electron feels lesser attraction by the larger atom and hence the negative electron gain enthalpy decreases. Electron gain enthalpy of F is less negative than that of Cl. This is because of very compact size of F. It has only two shells as compared to three in Cl. When an electron is added to a relatively compact 2p sub shell, there are strong repulsions between the electrons already present and the one being added. Thus, the incoming electron does not feel much attraction. Hence the electron gain enthalpy of F is less negative. On the other hand, the electron is added to relatively large 3p sub-shell in case of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Cl</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which can easily accommodate the additional electron. Thus, electron gain enthalpy of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Cl</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atom is more negative.</a:t>
            </a:r>
          </a:p>
          <a:p>
            <a:pPr algn="just" eaLnBrk="0" fontAlgn="base" hangingPunct="0">
              <a:spcBef>
                <a:spcPct val="0"/>
              </a:spcBef>
              <a:spcAft>
                <a:spcPct val="0"/>
              </a:spcAft>
              <a:buClrTx/>
              <a:tabLst>
                <a:tab pos="228600" algn="l"/>
              </a:tabLst>
            </a:pPr>
            <a:r>
              <a:rPr lang="en-IN" b="1" dirty="0" smtClean="0">
                <a:latin typeface="Calibri" pitchFamily="34" charset="0"/>
              </a:rPr>
              <a:t>Variation of electron gain enthalpy along a period:- </a:t>
            </a:r>
            <a:r>
              <a:rPr lang="en-IN" dirty="0" smtClean="0">
                <a:latin typeface="Calibri" pitchFamily="34" charset="0"/>
              </a:rPr>
              <a:t>The negative electron gain enthalpy of elements increase along a period due to increase in nuclear charge. However, Be, Mg, N and noble gases are notable exceptions.</a:t>
            </a:r>
            <a:endParaRPr lang="en-US" dirty="0" smtClean="0">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2225" name="Rectangle 1"/>
          <p:cNvSpPr>
            <a:spLocks noChangeArrowheads="1"/>
          </p:cNvSpPr>
          <p:nvPr/>
        </p:nvSpPr>
        <p:spPr bwMode="auto">
          <a:xfrm>
            <a:off x="251926" y="979755"/>
            <a:ext cx="862148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LcParenBoth"/>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Electron gain enthalpy of Be, Mg and N are nearly zero. Be(1s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&amp; Mg(1s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2p</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6</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have fully filled s-orbital. Due to the extra stability of fully filled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 Be(2s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&amp; Mg(3s</a:t>
            </a:r>
            <a:r>
              <a:rPr kumimoji="0" lang="en-US" b="0"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these elements show no tendency to gain electrons. Hence, Be and Mg have positive value of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electon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gain enthalpy. N and P have half filled 2p and 3p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respectively. These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being more stable, N and P have little tendency to gain electrons and this accounts for positive values of their electron gain enthalpies.</a:t>
            </a:r>
          </a:p>
          <a:p>
            <a:pPr marL="400050" marR="0" lvl="0" indent="-400050" algn="l" defTabSz="914400" rtl="0" eaLnBrk="1" fontAlgn="base" latinLnBrk="0" hangingPunct="1">
              <a:lnSpc>
                <a:spcPct val="100000"/>
              </a:lnSpc>
              <a:spcBef>
                <a:spcPct val="0"/>
              </a:spcBef>
              <a:spcAft>
                <a:spcPct val="0"/>
              </a:spcAft>
              <a:buClrTx/>
              <a:buSzTx/>
              <a:buAutoNum type="romanLcParenBoth" startAt="2"/>
              <a:tabLst>
                <a:tab pos="285750" algn="l"/>
              </a:tabLst>
            </a:pPr>
            <a:r>
              <a:rPr lang="en-IN" dirty="0" smtClean="0">
                <a:latin typeface="Calibri" pitchFamily="34" charset="0"/>
              </a:rPr>
              <a:t>Noble gases have positive electron gain enthalpies. All noble gases have fully filled valence shells(ns</a:t>
            </a:r>
            <a:r>
              <a:rPr lang="en-IN" baseline="30000" dirty="0" smtClean="0">
                <a:latin typeface="Calibri" pitchFamily="34" charset="0"/>
              </a:rPr>
              <a:t>2</a:t>
            </a:r>
            <a:r>
              <a:rPr lang="en-IN" dirty="0" smtClean="0">
                <a:latin typeface="Calibri" pitchFamily="34" charset="0"/>
              </a:rPr>
              <a:t> np</a:t>
            </a:r>
            <a:r>
              <a:rPr lang="en-IN" baseline="30000" dirty="0" smtClean="0">
                <a:latin typeface="Calibri" pitchFamily="34" charset="0"/>
              </a:rPr>
              <a:t>6</a:t>
            </a:r>
            <a:r>
              <a:rPr lang="en-IN" dirty="0" smtClean="0">
                <a:latin typeface="Calibri" pitchFamily="34" charset="0"/>
              </a:rPr>
              <a:t>) which is highly stable, they have absolutely no tendency to take an additional electron. Hence, they have positive electron gain enthalpies.</a:t>
            </a:r>
            <a:endParaRPr lang="en-US" dirty="0" smtClean="0">
              <a:latin typeface="Calibri" pitchFamily="34" charset="0"/>
            </a:endParaRPr>
          </a:p>
          <a:p>
            <a:pPr marL="400050" marR="0" lvl="0" indent="-400050" algn="l" defTabSz="914400" rtl="0" eaLnBrk="1" fontAlgn="base" latinLnBrk="0" hangingPunct="1">
              <a:lnSpc>
                <a:spcPct val="100000"/>
              </a:lnSpc>
              <a:spcBef>
                <a:spcPct val="0"/>
              </a:spcBef>
              <a:spcAft>
                <a:spcPct val="0"/>
              </a:spcAft>
              <a:buClrTx/>
              <a:buSzTx/>
              <a:buAutoNum type="romanLcParenBoth" startAt="2"/>
              <a:tabLst>
                <a:tab pos="285750" algn="l"/>
              </a:tabLst>
            </a:pPr>
            <a:r>
              <a:rPr lang="en-IN" dirty="0" err="1" smtClean="0">
                <a:latin typeface="Calibri" pitchFamily="34" charset="0"/>
              </a:rPr>
              <a:t>Halogenes</a:t>
            </a:r>
            <a:r>
              <a:rPr lang="en-IN" dirty="0" smtClean="0">
                <a:latin typeface="Calibri" pitchFamily="34" charset="0"/>
              </a:rPr>
              <a:t> have the highest negative electron gain enthalpies. They have the general electronic configuration of ns</a:t>
            </a:r>
            <a:r>
              <a:rPr lang="en-IN" baseline="30000" dirty="0" smtClean="0">
                <a:latin typeface="Calibri" pitchFamily="34" charset="0"/>
              </a:rPr>
              <a:t>2</a:t>
            </a:r>
            <a:r>
              <a:rPr lang="en-IN" dirty="0" smtClean="0">
                <a:latin typeface="Calibri" pitchFamily="34" charset="0"/>
              </a:rPr>
              <a:t> np</a:t>
            </a:r>
            <a:r>
              <a:rPr lang="en-IN" baseline="30000" dirty="0" smtClean="0">
                <a:latin typeface="Calibri" pitchFamily="34" charset="0"/>
              </a:rPr>
              <a:t>5</a:t>
            </a:r>
            <a:r>
              <a:rPr lang="en-IN" dirty="0" smtClean="0">
                <a:latin typeface="Calibri" pitchFamily="34" charset="0"/>
              </a:rPr>
              <a:t> having only one electron less than the stable noble gas (ns</a:t>
            </a:r>
            <a:r>
              <a:rPr lang="en-IN" baseline="30000" dirty="0" smtClean="0">
                <a:latin typeface="Calibri" pitchFamily="34" charset="0"/>
              </a:rPr>
              <a:t>2</a:t>
            </a:r>
            <a:r>
              <a:rPr lang="en-IN" dirty="0" smtClean="0">
                <a:latin typeface="Calibri" pitchFamily="34" charset="0"/>
              </a:rPr>
              <a:t> np</a:t>
            </a:r>
            <a:r>
              <a:rPr lang="en-IN" baseline="30000" dirty="0" smtClean="0">
                <a:latin typeface="Calibri" pitchFamily="34" charset="0"/>
              </a:rPr>
              <a:t>6</a:t>
            </a:r>
            <a:r>
              <a:rPr lang="en-IN" dirty="0" smtClean="0">
                <a:latin typeface="Calibri" pitchFamily="34" charset="0"/>
              </a:rPr>
              <a:t>) configuration. So, they have maximum tendency to accept an additional electron and their negative electron gain enthalpies are therefore, high.</a:t>
            </a:r>
            <a:endParaRPr lang="en-US" dirty="0" smtClean="0">
              <a:latin typeface="Calibri" pitchFamily="34" charset="0"/>
            </a:endParaRPr>
          </a:p>
          <a:p>
            <a:r>
              <a:rPr lang="en-IN" dirty="0" smtClean="0">
                <a:latin typeface="Calibri" pitchFamily="34" charset="0"/>
              </a:rPr>
              <a:t> </a:t>
            </a:r>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1. Which </a:t>
            </a:r>
            <a:r>
              <a:rPr lang="en-US" dirty="0" smtClean="0">
                <a:latin typeface="Calibri" pitchFamily="34" charset="0"/>
              </a:rPr>
              <a:t>of the following will have the </a:t>
            </a:r>
            <a:r>
              <a:rPr lang="en-US" dirty="0" smtClean="0">
                <a:latin typeface="Calibri" pitchFamily="34" charset="0"/>
              </a:rPr>
              <a:t>most negative </a:t>
            </a:r>
            <a:r>
              <a:rPr lang="en-US" dirty="0" smtClean="0">
                <a:latin typeface="Calibri" pitchFamily="34" charset="0"/>
              </a:rPr>
              <a:t>electron gain enthalpy and </a:t>
            </a:r>
            <a:r>
              <a:rPr lang="en-US" dirty="0" smtClean="0">
                <a:latin typeface="Calibri" pitchFamily="34" charset="0"/>
              </a:rPr>
              <a:t>which the </a:t>
            </a:r>
            <a:r>
              <a:rPr lang="en-US" dirty="0" smtClean="0">
                <a:latin typeface="Calibri" pitchFamily="34" charset="0"/>
              </a:rPr>
              <a:t>least negative?</a:t>
            </a:r>
          </a:p>
          <a:p>
            <a:r>
              <a:rPr lang="en-US" dirty="0" smtClean="0">
                <a:latin typeface="Calibri" pitchFamily="34" charset="0"/>
              </a:rPr>
              <a:t>P, S, </a:t>
            </a:r>
            <a:r>
              <a:rPr lang="en-US" dirty="0" err="1" smtClean="0">
                <a:latin typeface="Calibri" pitchFamily="34" charset="0"/>
              </a:rPr>
              <a:t>Cl</a:t>
            </a:r>
            <a:r>
              <a:rPr lang="en-US" dirty="0" smtClean="0">
                <a:latin typeface="Calibri" pitchFamily="34" charset="0"/>
              </a:rPr>
              <a:t>, </a:t>
            </a:r>
            <a:r>
              <a:rPr lang="en-US" dirty="0" smtClean="0">
                <a:latin typeface="Calibri" pitchFamily="34" charset="0"/>
              </a:rPr>
              <a:t>F. Explain </a:t>
            </a:r>
            <a:r>
              <a:rPr lang="en-US" dirty="0" smtClean="0">
                <a:latin typeface="Calibri" pitchFamily="34" charset="0"/>
              </a:rPr>
              <a:t>your </a:t>
            </a:r>
            <a:r>
              <a:rPr lang="en-US" dirty="0" smtClean="0">
                <a:latin typeface="Calibri" pitchFamily="34" charset="0"/>
              </a:rPr>
              <a:t>answer</a:t>
            </a:r>
          </a:p>
        </p:txBody>
      </p:sp>
      <p:sp>
        <p:nvSpPr>
          <p:cNvPr id="5" name="Rectangle 4"/>
          <p:cNvSpPr/>
          <p:nvPr/>
        </p:nvSpPr>
        <p:spPr>
          <a:xfrm>
            <a:off x="625151" y="3695058"/>
            <a:ext cx="3172408" cy="307777"/>
          </a:xfrm>
          <a:prstGeom prst="rect">
            <a:avLst/>
          </a:prstGeom>
        </p:spPr>
        <p:txBody>
          <a:bodyPr wrap="square">
            <a:spAutoFit/>
          </a:bodyPr>
          <a:lstStyle/>
          <a:p>
            <a:r>
              <a:rPr lang="en-US" b="1" dirty="0" smtClean="0">
                <a:latin typeface="Calibri" pitchFamily="34" charset="0"/>
              </a:rPr>
              <a:t>Answer the following </a:t>
            </a:r>
            <a:r>
              <a:rPr lang="en-US" b="1" dirty="0" smtClean="0">
                <a:latin typeface="Calibri" pitchFamily="34" charset="0"/>
              </a:rPr>
              <a:t>question:</a:t>
            </a:r>
            <a:endParaRPr lang="en-US" b="1" dirty="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1201" name="Rectangle 1"/>
          <p:cNvSpPr>
            <a:spLocks noChangeArrowheads="1"/>
          </p:cNvSpPr>
          <p:nvPr/>
        </p:nvSpPr>
        <p:spPr bwMode="auto">
          <a:xfrm>
            <a:off x="289249" y="727818"/>
            <a:ext cx="85375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Electronegativity</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is the relative tendency or power of an element in a molecule to attract the shared pair of electrons towards itself. It is not a measurable quantity. A number of numerical scales of electro-negativity of elements like Pauling scale,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Mulliken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-Jaffe scale, Alfred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Rochow</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scale have been developed. But Pauling scale is most widely used. In this scale, the most electronegative element F has been assigned arbitrarily a value of 4.0. Approximate values for the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elecrtronegativity</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of a few elements are given below.</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7" name="Picture 6"/>
          <p:cNvPicPr/>
          <p:nvPr/>
        </p:nvPicPr>
        <p:blipFill>
          <a:blip r:embed="rId3" cstate="print"/>
          <a:srcRect/>
          <a:stretch>
            <a:fillRect/>
          </a:stretch>
        </p:blipFill>
        <p:spPr bwMode="auto">
          <a:xfrm>
            <a:off x="1824369" y="2202024"/>
            <a:ext cx="5252665" cy="2633565"/>
          </a:xfrm>
          <a:prstGeom prst="rect">
            <a:avLst/>
          </a:prstGeom>
          <a:noFill/>
          <a:ln w="9525">
            <a:noFill/>
            <a:miter lim="800000"/>
            <a:headEnd/>
            <a:tailEnd/>
          </a:ln>
        </p:spPr>
      </p:pic>
      <p:sp>
        <p:nvSpPr>
          <p:cNvPr id="5" name="Google Shape;63;p14"/>
          <p:cNvSpPr txBox="1"/>
          <p:nvPr/>
        </p:nvSpPr>
        <p:spPr>
          <a:xfrm>
            <a:off x="3657600" y="219734"/>
            <a:ext cx="1455576" cy="592028"/>
          </a:xfrm>
          <a:prstGeom prst="rect">
            <a:avLst/>
          </a:prstGeom>
          <a:noFill/>
          <a:ln>
            <a:noFill/>
          </a:ln>
        </p:spPr>
        <p:txBody>
          <a:bodyPr spcFirstLastPara="1" wrap="square" lIns="91425" tIns="91425" rIns="91425" bIns="91425" anchor="t" anchorCtr="0">
            <a:noAutofit/>
          </a:bodyPr>
          <a:lstStyle/>
          <a:p>
            <a:pPr>
              <a:buSzPts val="2200"/>
            </a:pPr>
            <a:r>
              <a:rPr lang="en-IN" sz="2400" b="1" dirty="0" smtClean="0">
                <a:solidFill>
                  <a:srgbClr val="FF0000"/>
                </a:solidFill>
              </a:rPr>
              <a:t>LECT-6</a:t>
            </a:r>
            <a:endParaRPr lang="en-IN" sz="2400" dirty="0" smtClean="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8849" name="Rectangle 1"/>
          <p:cNvSpPr>
            <a:spLocks noChangeArrowheads="1"/>
          </p:cNvSpPr>
          <p:nvPr/>
        </p:nvSpPr>
        <p:spPr bwMode="auto">
          <a:xfrm>
            <a:off x="242596" y="1698242"/>
            <a:ext cx="853751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significance of classification lies in the fact that knowing the properties of one element, the properties of other elements in that group can be known.</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Idea of Classification:-</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Classification of elements into groups and development of periodic law and periodic table are the consequences of systematizing the knowledge gained by a number of scientists through their observations and experiments.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Mendeleev arranged all the known elements (63 at that time) in horizontal rows and vertical columns in the order of their increasing atomic weights. This led him to make a generalization, known as Mendeleev’s periodic law, which states that “The physical and chemical properties of the elements are the periodic function of their atomic weights”.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50177" name="Rectangle 1"/>
          <p:cNvSpPr>
            <a:spLocks noChangeArrowheads="1"/>
          </p:cNvSpPr>
          <p:nvPr/>
        </p:nvSpPr>
        <p:spPr bwMode="auto">
          <a:xfrm>
            <a:off x="391886" y="569191"/>
            <a:ext cx="844420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Arial" pitchFamily="34" charset="0"/>
                <a:cs typeface="Arial" pitchFamily="34" charset="0"/>
              </a:rPr>
              <a:t>Factors affecting electro negativity:-</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(a) </a:t>
            </a:r>
            <a:r>
              <a:rPr kumimoji="0" lang="en-US" b="0" i="0" u="none" strike="noStrike" cap="none" normalizeH="0" dirty="0" smtClean="0">
                <a:ln>
                  <a:noFill/>
                </a:ln>
                <a:solidFill>
                  <a:schemeClr val="tx1"/>
                </a:solidFill>
                <a:effectLst/>
                <a:latin typeface="Calibri" pitchFamily="34" charset="0"/>
                <a:ea typeface="Arial" pitchFamily="34" charset="0"/>
                <a:cs typeface="Arial" pitchFamily="34" charset="0"/>
              </a:rPr>
              <a:t> </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Size of the atom:- Smaller the size of an atom, the greater is the attraction for bonding electrons. Thus, atoms with small size are more electronegative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(b) </a:t>
            </a:r>
            <a:r>
              <a:rPr kumimoji="0" lang="en-US" b="0" i="0" u="none" strike="noStrike" cap="none" normalizeH="0" dirty="0" smtClean="0">
                <a:ln>
                  <a:noFill/>
                </a:ln>
                <a:solidFill>
                  <a:schemeClr val="tx1"/>
                </a:solidFill>
                <a:effectLst/>
                <a:latin typeface="Calibri" pitchFamily="34" charset="0"/>
                <a:ea typeface="Arial" pitchFamily="34" charset="0"/>
                <a:cs typeface="Arial" pitchFamily="34" charset="0"/>
              </a:rPr>
              <a:t> </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Nuclear charge:- Electro negativity values increase with increase in nuclear charge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(c) 	</a:t>
            </a:r>
            <a:r>
              <a:rPr kumimoji="0" lang="en-US" b="1" i="0" u="none" strike="noStrike" cap="none" normalizeH="0" baseline="0" dirty="0" smtClean="0">
                <a:ln>
                  <a:noFill/>
                </a:ln>
                <a:solidFill>
                  <a:schemeClr val="tx1"/>
                </a:solidFill>
                <a:effectLst/>
                <a:latin typeface="Calibri" pitchFamily="34" charset="0"/>
                <a:ea typeface="Arial" pitchFamily="34" charset="0"/>
                <a:cs typeface="Arial" pitchFamily="34" charset="0"/>
              </a:rPr>
              <a:t>Variation along a period:- </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The electron negativities of the various elements increase from left to right in the period of the periodic table. It is due to the progressive decrease in the atomic size with the increase in the nuclear charge. It is also accompanied by increase in non-metallic character of the elements.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b="1" i="0" u="none" strike="noStrike" cap="none" normalizeH="0" baseline="0" dirty="0" smtClean="0">
                <a:ln>
                  <a:noFill/>
                </a:ln>
                <a:solidFill>
                  <a:schemeClr val="tx1"/>
                </a:solidFill>
                <a:effectLst/>
                <a:latin typeface="Calibri" pitchFamily="34" charset="0"/>
                <a:ea typeface="Arial" pitchFamily="34" charset="0"/>
                <a:cs typeface="Arial" pitchFamily="34" charset="0"/>
              </a:rPr>
              <a:t>Variation along a group:- </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Electro negativity values decrease along a group from top to bottom. It is also accompanied on increase in the metallic character of element.</a:t>
            </a:r>
            <a:r>
              <a:rPr lang="en-US" dirty="0" smtClean="0">
                <a:solidFill>
                  <a:schemeClr val="tx1"/>
                </a:solidFill>
                <a:latin typeface="Calibri" pitchFamily="34" charset="0"/>
                <a:ea typeface="Arial" pitchFamily="34" charset="0"/>
                <a:cs typeface="Arial" pitchFamily="34" charset="0"/>
              </a:rPr>
              <a:t> </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The electro negativities of the two atoms in a molecule help in deciding the nature of the chemical bond. Larger the difference in the electro negativities of the atoms in a molecule, greater is the ionic character in it.</a:t>
            </a:r>
            <a:r>
              <a:rPr kumimoji="0" lang="en-US" b="0" i="0" u="none" strike="noStrike" cap="none" normalizeH="0" dirty="0" smtClean="0">
                <a:ln>
                  <a:noFill/>
                </a:ln>
                <a:solidFill>
                  <a:schemeClr val="tx1"/>
                </a:solidFill>
                <a:effectLst/>
                <a:latin typeface="Calibri" pitchFamily="34" charset="0"/>
                <a:ea typeface="Arial" pitchFamily="34" charset="0"/>
                <a:cs typeface="Arial" pitchFamily="34" charset="0"/>
              </a:rPr>
              <a:t> </a:t>
            </a:r>
            <a:r>
              <a:rPr lang="en-US" dirty="0" smtClean="0">
                <a:latin typeface="Calibri" pitchFamily="34" charset="0"/>
              </a:rPr>
              <a:t>F is the most electronegative where as Cs the least electronegative element in the periodic table is.</a:t>
            </a:r>
          </a:p>
          <a:p>
            <a:r>
              <a:rPr lang="en-US" b="1" dirty="0" smtClean="0">
                <a:latin typeface="Calibri" pitchFamily="34" charset="0"/>
              </a:rPr>
              <a:t>Periodicity of valence or oxidation states:-</a:t>
            </a:r>
            <a:endParaRPr lang="en-US" dirty="0" smtClean="0">
              <a:latin typeface="Calibri" pitchFamily="34" charset="0"/>
            </a:endParaRPr>
          </a:p>
          <a:p>
            <a:r>
              <a:rPr lang="en-US" b="1" dirty="0" smtClean="0">
                <a:latin typeface="Calibri" pitchFamily="34" charset="0"/>
              </a:rPr>
              <a:t>(a)  Variation in a group:-</a:t>
            </a:r>
            <a:r>
              <a:rPr lang="en-US" dirty="0" smtClean="0">
                <a:latin typeface="Calibri" pitchFamily="34" charset="0"/>
              </a:rPr>
              <a:t> Due to the similarities of electronic configuration, the elements of a group have the same </a:t>
            </a:r>
            <a:r>
              <a:rPr lang="en-US" dirty="0" err="1" smtClean="0">
                <a:latin typeface="Calibri" pitchFamily="34" charset="0"/>
              </a:rPr>
              <a:t>valency</a:t>
            </a:r>
            <a:r>
              <a:rPr lang="en-US" dirty="0" smtClean="0">
                <a:latin typeface="Calibri" pitchFamily="34" charset="0"/>
              </a:rPr>
              <a:t>. Thus, all the elements of group 1 (alkali metals) have </a:t>
            </a:r>
            <a:r>
              <a:rPr lang="en-US" dirty="0" err="1" smtClean="0">
                <a:latin typeface="Calibri" pitchFamily="34" charset="0"/>
              </a:rPr>
              <a:t>valency</a:t>
            </a:r>
            <a:r>
              <a:rPr lang="en-US" dirty="0" smtClean="0">
                <a:latin typeface="Calibri" pitchFamily="34" charset="0"/>
              </a:rPr>
              <a:t> one while of group-2 (alkaline earth metals) have </a:t>
            </a:r>
            <a:r>
              <a:rPr lang="en-US" dirty="0" err="1" smtClean="0">
                <a:latin typeface="Calibri" pitchFamily="34" charset="0"/>
              </a:rPr>
              <a:t>valency</a:t>
            </a:r>
            <a:r>
              <a:rPr lang="en-US" dirty="0" smtClean="0">
                <a:latin typeface="Calibri" pitchFamily="34" charset="0"/>
              </a:rPr>
              <a:t> two.</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49158" name="Picture 6"/>
          <p:cNvPicPr>
            <a:picLocks noChangeAspect="1" noChangeArrowheads="1"/>
          </p:cNvPicPr>
          <p:nvPr/>
        </p:nvPicPr>
        <p:blipFill>
          <a:blip r:embed="rId3"/>
          <a:srcRect/>
          <a:stretch>
            <a:fillRect/>
          </a:stretch>
        </p:blipFill>
        <p:spPr bwMode="auto">
          <a:xfrm>
            <a:off x="1065827" y="1488525"/>
            <a:ext cx="6191250" cy="23717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2" name="Rectangle 1"/>
          <p:cNvSpPr>
            <a:spLocks noChangeArrowheads="1"/>
          </p:cNvSpPr>
          <p:nvPr/>
        </p:nvSpPr>
        <p:spPr bwMode="auto">
          <a:xfrm>
            <a:off x="289249" y="1026405"/>
            <a:ext cx="8584163"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Now a days the term oxidation state is frequently used for valence. </a:t>
            </a: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e.g</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consider two molecules. Na</a:t>
            </a:r>
            <a:r>
              <a:rPr kumimoji="0" lang="en-US" b="0" i="0" u="none" strike="noStrike" cap="none" normalizeH="0" baseline="-30000" dirty="0" smtClean="0">
                <a:ln>
                  <a:noFill/>
                </a:ln>
                <a:solidFill>
                  <a:schemeClr val="tx1"/>
                </a:solidFill>
                <a:effectLst/>
                <a:latin typeface="Calibri" pitchFamily="34" charset="0"/>
                <a:ea typeface="Arial" pitchFamily="34" charset="0"/>
                <a:cs typeface="Arial" pitchFamily="34" charset="0"/>
              </a:rPr>
              <a:t>2</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O and OF</a:t>
            </a:r>
            <a:r>
              <a:rPr kumimoji="0" lang="en-US" b="0" i="0" u="none" strike="noStrike" cap="none" normalizeH="0" baseline="-30000" dirty="0" smtClean="0">
                <a:ln>
                  <a:noFill/>
                </a:ln>
                <a:solidFill>
                  <a:schemeClr val="tx1"/>
                </a:solidFill>
                <a:effectLst/>
                <a:latin typeface="Calibri" pitchFamily="34" charset="0"/>
                <a:ea typeface="Arial" pitchFamily="34" charset="0"/>
                <a:cs typeface="Arial" pitchFamily="34" charset="0"/>
              </a:rPr>
              <a:t>2</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The more electronegative atom has negative oxidation state. In Na</a:t>
            </a:r>
            <a:r>
              <a:rPr kumimoji="0" lang="en-US" b="0" i="0" u="none" strike="noStrike" cap="none" normalizeH="0" baseline="-30000" dirty="0" smtClean="0">
                <a:ln>
                  <a:noFill/>
                </a:ln>
                <a:solidFill>
                  <a:schemeClr val="tx1"/>
                </a:solidFill>
                <a:effectLst/>
                <a:latin typeface="Calibri" pitchFamily="34" charset="0"/>
                <a:ea typeface="Arial" pitchFamily="34" charset="0"/>
                <a:cs typeface="Arial" pitchFamily="34" charset="0"/>
              </a:rPr>
              <a:t>2</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O, the oxidation state of Na is +1 and that of O is -2.</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In OF</a:t>
            </a:r>
            <a:r>
              <a:rPr kumimoji="0" lang="en-US" b="0" i="0" u="none" strike="noStrike" cap="none" normalizeH="0" baseline="-30000" dirty="0" smtClean="0">
                <a:ln>
                  <a:noFill/>
                </a:ln>
                <a:solidFill>
                  <a:schemeClr val="tx1"/>
                </a:solidFill>
                <a:effectLst/>
                <a:latin typeface="Calibri" pitchFamily="34" charset="0"/>
                <a:ea typeface="Arial" pitchFamily="34" charset="0"/>
                <a:cs typeface="Arial" pitchFamily="34" charset="0"/>
              </a:rPr>
              <a:t>2</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the oxidation state of F is -1 and that of O is +2</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Thus the oxidation state of an element in a particular compound can be defined as the charge acquired by its atom on the basis of electronegative consideration from other atoms in the molecule.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48130" name="Picture 2"/>
          <p:cNvPicPr>
            <a:picLocks noChangeAspect="1" noChangeArrowheads="1"/>
          </p:cNvPicPr>
          <p:nvPr/>
        </p:nvPicPr>
        <p:blipFill>
          <a:blip r:embed="rId3"/>
          <a:srcRect/>
          <a:stretch>
            <a:fillRect/>
          </a:stretch>
        </p:blipFill>
        <p:spPr bwMode="auto">
          <a:xfrm>
            <a:off x="599103" y="2329057"/>
            <a:ext cx="6210300" cy="13811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47105" name="Rectangle 1"/>
          <p:cNvSpPr>
            <a:spLocks noChangeArrowheads="1"/>
          </p:cNvSpPr>
          <p:nvPr/>
        </p:nvSpPr>
        <p:spPr bwMode="auto">
          <a:xfrm>
            <a:off x="279918" y="587853"/>
            <a:ext cx="853751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Arial" pitchFamily="34" charset="0"/>
                <a:cs typeface="Arial" pitchFamily="34" charset="0"/>
              </a:rPr>
              <a:t>Variation along a period:-</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On the left hand side in a period, the oxidation state of an element is positive compared to H and it increases </a:t>
            </a:r>
            <a:r>
              <a:rPr kumimoji="0" lang="en-US"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upto</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the middle of the p-block. Then it becomes negative on the right compared to H and decreases from -3 (in PH</a:t>
            </a:r>
            <a:r>
              <a:rPr kumimoji="0" lang="en-US" b="0" i="0" u="none" strike="noStrike" cap="none" normalizeH="0" baseline="-30000" dirty="0" smtClean="0">
                <a:ln>
                  <a:noFill/>
                </a:ln>
                <a:solidFill>
                  <a:schemeClr val="tx1"/>
                </a:solidFill>
                <a:effectLst/>
                <a:latin typeface="Calibri" pitchFamily="34" charset="0"/>
                <a:ea typeface="Arial" pitchFamily="34" charset="0"/>
                <a:cs typeface="Arial" pitchFamily="34" charset="0"/>
              </a:rPr>
              <a:t>3</a:t>
            </a:r>
            <a:r>
              <a:rPr kumimoji="0" lang="en-US" b="0" i="0" u="none" strike="noStrike" cap="none" normalizeH="0" baseline="0" dirty="0" smtClean="0">
                <a:ln>
                  <a:noFill/>
                </a:ln>
                <a:solidFill>
                  <a:schemeClr val="tx1"/>
                </a:solidFill>
                <a:effectLst/>
                <a:latin typeface="Calibri" pitchFamily="34" charset="0"/>
                <a:ea typeface="Arial" pitchFamily="34" charset="0"/>
                <a:cs typeface="Arial" pitchFamily="34" charset="0"/>
              </a:rPr>
              <a:t>) to -1 (in HF).</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IUPAC Nomenclature of elements with atomic number, Z &gt; 100:-</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Elements with atomic numbers beyond 100 (Z &gt;100) have been named according to the IUPAC system. The first two letters tell us how many hundred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Un = one), the next three how many tens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nil = 0) the rest the units.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e.g</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quad = 4, pent = 5, hex = 6,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hept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7 and so on)</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Accordingly elements having atomic numbers from 101 to 118 are named as follows.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8" name="Picture 7"/>
          <p:cNvPicPr/>
          <p:nvPr/>
        </p:nvPicPr>
        <p:blipFill>
          <a:blip r:embed="rId3" cstate="print"/>
          <a:srcRect/>
          <a:stretch>
            <a:fillRect/>
          </a:stretch>
        </p:blipFill>
        <p:spPr bwMode="auto">
          <a:xfrm>
            <a:off x="1655450" y="2519264"/>
            <a:ext cx="3799026" cy="236064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5" name="Picture 4"/>
          <p:cNvPicPr/>
          <p:nvPr/>
        </p:nvPicPr>
        <p:blipFill>
          <a:blip r:embed="rId3"/>
          <a:srcRect/>
          <a:stretch>
            <a:fillRect/>
          </a:stretch>
        </p:blipFill>
        <p:spPr bwMode="auto">
          <a:xfrm>
            <a:off x="1498536" y="505214"/>
            <a:ext cx="5848350" cy="40957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506" y="755780"/>
            <a:ext cx="7959012" cy="954107"/>
          </a:xfrm>
          <a:prstGeom prst="rect">
            <a:avLst/>
          </a:prstGeom>
        </p:spPr>
        <p:txBody>
          <a:bodyPr wrap="square">
            <a:spAutoFit/>
          </a:bodyPr>
          <a:lstStyle/>
          <a:p>
            <a:r>
              <a:rPr lang="en-US" dirty="0" smtClean="0">
                <a:solidFill>
                  <a:schemeClr val="tx1"/>
                </a:solidFill>
                <a:latin typeface="Calibri" pitchFamily="34" charset="0"/>
                <a:cs typeface="Arial" pitchFamily="34" charset="0"/>
              </a:rPr>
              <a:t>1. </a:t>
            </a:r>
            <a:r>
              <a:rPr lang="en-US" dirty="0" smtClean="0">
                <a:latin typeface="Calibri" pitchFamily="34" charset="0"/>
              </a:rPr>
              <a:t>Using the Periodic Table, predict the formulas of compounds which might be formed by the following pairs of elements; (a) silicon and bromine (b) </a:t>
            </a:r>
            <a:r>
              <a:rPr lang="en-US" dirty="0" err="1" smtClean="0">
                <a:latin typeface="Calibri" pitchFamily="34" charset="0"/>
              </a:rPr>
              <a:t>aluminium</a:t>
            </a:r>
            <a:r>
              <a:rPr lang="en-US" dirty="0" smtClean="0">
                <a:latin typeface="Calibri" pitchFamily="34" charset="0"/>
              </a:rPr>
              <a:t> and </a:t>
            </a:r>
            <a:r>
              <a:rPr lang="en-US" dirty="0" err="1" smtClean="0">
                <a:latin typeface="Calibri" pitchFamily="34" charset="0"/>
              </a:rPr>
              <a:t>sulphur</a:t>
            </a:r>
            <a:endParaRPr lang="en-US" dirty="0" smtClean="0">
              <a:solidFill>
                <a:schemeClr val="tx1"/>
              </a:solidFill>
              <a:latin typeface="Calibri" pitchFamily="34" charset="0"/>
              <a:cs typeface="Arial" pitchFamily="34" charset="0"/>
            </a:endParaRPr>
          </a:p>
          <a:p>
            <a:endParaRPr lang="en-US" dirty="0" smtClean="0">
              <a:latin typeface="Calibri" pitchFamily="34" charset="0"/>
            </a:endParaRPr>
          </a:p>
          <a:p>
            <a:r>
              <a:rPr lang="en-US" dirty="0" smtClean="0">
                <a:latin typeface="Calibri" pitchFamily="34" charset="0"/>
              </a:rPr>
              <a:t>2</a:t>
            </a:r>
            <a:r>
              <a:rPr lang="en-US" dirty="0" smtClean="0">
                <a:latin typeface="Calibri" pitchFamily="34" charset="0"/>
              </a:rPr>
              <a:t>. What </a:t>
            </a:r>
            <a:r>
              <a:rPr lang="en-US" dirty="0" smtClean="0">
                <a:latin typeface="Calibri" pitchFamily="34" charset="0"/>
              </a:rPr>
              <a:t>would be the IUPAC name </a:t>
            </a:r>
            <a:r>
              <a:rPr lang="en-US" dirty="0" smtClean="0">
                <a:latin typeface="Calibri" pitchFamily="34" charset="0"/>
              </a:rPr>
              <a:t>and symbol </a:t>
            </a:r>
            <a:r>
              <a:rPr lang="en-US" dirty="0" smtClean="0">
                <a:latin typeface="Calibri" pitchFamily="34" charset="0"/>
              </a:rPr>
              <a:t>for the element with </a:t>
            </a:r>
            <a:r>
              <a:rPr lang="en-US" dirty="0" smtClean="0">
                <a:latin typeface="Calibri" pitchFamily="34" charset="0"/>
              </a:rPr>
              <a:t>atomic number </a:t>
            </a:r>
            <a:r>
              <a:rPr lang="en-US" dirty="0" smtClean="0">
                <a:latin typeface="Calibri" pitchFamily="34" charset="0"/>
              </a:rPr>
              <a:t>120?</a:t>
            </a:r>
            <a:endParaRPr lang="en-US" dirty="0">
              <a:latin typeface="Calibri" pitchFamily="34" charset="0"/>
            </a:endParaRPr>
          </a:p>
        </p:txBody>
      </p:sp>
      <p:sp>
        <p:nvSpPr>
          <p:cNvPr id="3" name="Rectangle 2"/>
          <p:cNvSpPr/>
          <p:nvPr/>
        </p:nvSpPr>
        <p:spPr>
          <a:xfrm>
            <a:off x="625151" y="429208"/>
            <a:ext cx="5242236" cy="307777"/>
          </a:xfrm>
          <a:prstGeom prst="rect">
            <a:avLst/>
          </a:prstGeom>
        </p:spPr>
        <p:txBody>
          <a:bodyPr wrap="square">
            <a:spAutoFit/>
          </a:bodyPr>
          <a:lstStyle/>
          <a:p>
            <a:r>
              <a:rPr lang="en-US" b="1" dirty="0" smtClean="0">
                <a:latin typeface="Calibri" pitchFamily="34" charset="0"/>
              </a:rPr>
              <a:t>Answer the following questions:</a:t>
            </a:r>
            <a:endParaRPr lang="en-US" b="1" dirty="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4" name="Picture 3" descr="CBSE NCERT Notes Class 11 Chemistry Element Classify Periodicity"/>
          <p:cNvPicPr/>
          <p:nvPr/>
        </p:nvPicPr>
        <p:blipFill>
          <a:blip r:embed="rId3"/>
          <a:srcRect/>
          <a:stretch>
            <a:fillRect/>
          </a:stretch>
        </p:blipFill>
        <p:spPr bwMode="auto">
          <a:xfrm>
            <a:off x="1460241" y="676777"/>
            <a:ext cx="5943600" cy="414450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75777" name="Rectangle 1"/>
          <p:cNvSpPr>
            <a:spLocks noChangeArrowheads="1"/>
          </p:cNvSpPr>
          <p:nvPr/>
        </p:nvSpPr>
        <p:spPr bwMode="auto">
          <a:xfrm>
            <a:off x="307910" y="531867"/>
            <a:ext cx="8574833"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Draw backs of Mendeleev’s Periodic Table:-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	Position of hydrogen:- Hydrogen is placed in group IA of the periodic table. However, actually, it resembles the alkali metals (group I) as well as the halogens (group VII). Therefore, it may be placed in first or seventh group. Thus, the position of hydrogen is not clear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	Position of isotopes:- Should be placed at the same place.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03.	Metals and non-metals:- No attempt has been made to separate metals from non-metals in Mendeleev’s periodic table.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04.	Similar elements separated in the table:- Certain elements such as Cu and Hg or Au and Pt which possess similar chemical properties are placed in different groups.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05.	Dissimilar elements placed together in the same group:- Li, Na, K were grouped with Cu, Ag, Au though their properties are quite different.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74753" name="Rectangle 1"/>
          <p:cNvSpPr>
            <a:spLocks noChangeArrowheads="1"/>
          </p:cNvSpPr>
          <p:nvPr/>
        </p:nvSpPr>
        <p:spPr bwMode="auto">
          <a:xfrm>
            <a:off x="419877" y="1166375"/>
            <a:ext cx="8304245"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Modern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periodic Law and the present form of Periodic Table:-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Henry Mosley in 1913 bombarded different elements with cathode rays and obtained X-rays of different frequencies from different elements. He plotted square roots of their frequencies against atomic numbers. The curve obtained was a straight line. Thus, atomic number is proportional to the square root of frequency of X-rays. He thereby showed that the atomic number is a more fundamental property of an element than its atomic mass. Mendeleev’s periodic law was, therefore, accordingly modified. This is known as the Modern periodic law.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Modern Periodic Law:-</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physical and chemical properties of the elements are the periodic function of their atomic numbers”,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when elements are arranged in the increasing order of their atomic numbers, similar elements are repeated after regular intervals. The long and extended form of periodic table is based on this law.</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
        <p:nvSpPr>
          <p:cNvPr id="4" name="Google Shape;63;p14"/>
          <p:cNvSpPr txBox="1"/>
          <p:nvPr/>
        </p:nvSpPr>
        <p:spPr>
          <a:xfrm>
            <a:off x="3657600" y="443678"/>
            <a:ext cx="1455576" cy="592028"/>
          </a:xfrm>
          <a:prstGeom prst="rect">
            <a:avLst/>
          </a:prstGeom>
          <a:noFill/>
          <a:ln>
            <a:noFill/>
          </a:ln>
        </p:spPr>
        <p:txBody>
          <a:bodyPr spcFirstLastPara="1" wrap="square" lIns="91425" tIns="91425" rIns="91425" bIns="91425" anchor="t" anchorCtr="0">
            <a:noAutofit/>
          </a:bodyPr>
          <a:lstStyle/>
          <a:p>
            <a:pPr>
              <a:buSzPts val="2200"/>
            </a:pPr>
            <a:r>
              <a:rPr lang="en-IN" sz="2400" b="1" dirty="0" smtClean="0">
                <a:solidFill>
                  <a:srgbClr val="FF0000"/>
                </a:solidFill>
              </a:rPr>
              <a:t>LECT-2</a:t>
            </a:r>
            <a:endParaRPr lang="en-IN" sz="2400" dirty="0" smtClean="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73729" name="Rectangle 1"/>
          <p:cNvSpPr>
            <a:spLocks noChangeArrowheads="1"/>
          </p:cNvSpPr>
          <p:nvPr/>
        </p:nvSpPr>
        <p:spPr bwMode="auto">
          <a:xfrm>
            <a:off x="391886" y="597184"/>
            <a:ext cx="786570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Long and extended form of the periodic table:-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3"/>
          <a:srcRect/>
          <a:stretch>
            <a:fillRect/>
          </a:stretch>
        </p:blipFill>
        <p:spPr bwMode="auto">
          <a:xfrm>
            <a:off x="1175657" y="989045"/>
            <a:ext cx="6783355" cy="336835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72705" name="Rectangle 1"/>
          <p:cNvSpPr>
            <a:spLocks noChangeArrowheads="1"/>
          </p:cNvSpPr>
          <p:nvPr/>
        </p:nvSpPr>
        <p:spPr bwMode="auto">
          <a:xfrm>
            <a:off x="363894" y="709156"/>
            <a:ext cx="838822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Structural features of long and extended form of the periodic table:-</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01.	All the elements have been arranged in the increasing order of atomic numbers.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02.	Elements with similar electronic configurations have similar properties and hence have been placed together at one place. Elements with different electronic configurations have different properties and hence have been placed at different places in the periodic table. The periodic table consists of</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 Seven horizontal rows called periods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 Eighteen vertical columns called groups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 Four blocks.</a:t>
            </a:r>
          </a:p>
          <a:p>
            <a:r>
              <a:rPr lang="en-IN" b="1" dirty="0" smtClean="0">
                <a:latin typeface="Calibri" pitchFamily="34" charset="0"/>
              </a:rPr>
              <a:t>Periods and electronic configuration in periods:-</a:t>
            </a:r>
            <a:endParaRPr lang="en-US" dirty="0" smtClean="0">
              <a:latin typeface="Calibri" pitchFamily="34" charset="0"/>
            </a:endParaRPr>
          </a:p>
          <a:p>
            <a:r>
              <a:rPr lang="en-IN" dirty="0" smtClean="0">
                <a:latin typeface="Calibri" pitchFamily="34" charset="0"/>
              </a:rPr>
              <a:t>The horizontal rows from left to right in the periodic table are called periods. There are seven periods in all. First, second and third periods are called short periods. They contain 2, 8 and 8 elements respectively. Fourth, fifth and sixth periods contain 18, 18 and 32 elements respectively. These are called long periods. Seventh period is now complete and contains 32 elements. First period corresponds to first main energy level whose capacity is only of two electrons. Hence only two different elements in which one and two electrons are present in first energy level are possible.</a:t>
            </a:r>
            <a:endParaRPr lang="en-US" dirty="0" smtClean="0">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1681" name="Rectangle 1"/>
          <p:cNvSpPr>
            <a:spLocks noChangeArrowheads="1"/>
          </p:cNvSpPr>
          <p:nvPr/>
        </p:nvSpPr>
        <p:spPr bwMode="auto">
          <a:xfrm>
            <a:off x="289248" y="559860"/>
            <a:ext cx="8584163"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 (1s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He (1s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Second period contains eight elements from Li to Ne which corresponds to the second main energy level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2p</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6</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whose capacity is of eight electrons and hence, eight elements occur in this period.</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Third period contains eight elements from Na to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Ar</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it corresponds to third main energy level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3p</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6</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3d</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10</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It is clear from energy level diagram for multi-electron atoms that 3d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are higher in energy than 4s orbital Consequently, 3d orbital’s are filled after filling 4s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Hence, this period involves the filling of only 3s and 3p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Therefore, it contains only eight elements and not eighteen elements.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Fourth period contains eighteen elements. It starts at K and the added electrons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fillup</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4s orbital. Before the 4p orbital is filled, filling up of 3d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becomes energetically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favourable</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forming 3d transition series, which starts from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Sc(3d</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and ends at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Zn(3</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10</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4s</a:t>
            </a:r>
            <a:r>
              <a:rPr kumimoji="0" lang="en-US"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fourth period ends at Kr with the filling up of the 4p </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orbitals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Altogether there are 18 elements in this fourth period.</a:t>
            </a:r>
          </a:p>
          <a:p>
            <a:r>
              <a:rPr lang="en-IN" dirty="0" smtClean="0">
                <a:latin typeface="Calibri" pitchFamily="34" charset="0"/>
              </a:rPr>
              <a:t>Fifth period starts at </a:t>
            </a:r>
            <a:r>
              <a:rPr lang="en-IN" dirty="0" err="1" smtClean="0">
                <a:latin typeface="Calibri" pitchFamily="34" charset="0"/>
              </a:rPr>
              <a:t>Rb</a:t>
            </a:r>
            <a:r>
              <a:rPr lang="en-IN" dirty="0" smtClean="0">
                <a:latin typeface="Calibri" pitchFamily="34" charset="0"/>
              </a:rPr>
              <a:t> and contains the 4d transition series starting at Y. This period ends at </a:t>
            </a:r>
            <a:r>
              <a:rPr lang="en-IN" dirty="0" err="1" smtClean="0">
                <a:latin typeface="Calibri" pitchFamily="34" charset="0"/>
              </a:rPr>
              <a:t>Xe</a:t>
            </a:r>
            <a:r>
              <a:rPr lang="en-IN" dirty="0" smtClean="0">
                <a:latin typeface="Calibri" pitchFamily="34" charset="0"/>
              </a:rPr>
              <a:t> with the filling up of the 5p </a:t>
            </a:r>
            <a:r>
              <a:rPr lang="en-IN" dirty="0" err="1" smtClean="0">
                <a:latin typeface="Calibri" pitchFamily="34" charset="0"/>
              </a:rPr>
              <a:t>orbitals</a:t>
            </a:r>
            <a:r>
              <a:rPr lang="en-IN" dirty="0" smtClean="0">
                <a:latin typeface="Calibri" pitchFamily="34" charset="0"/>
              </a:rPr>
              <a:t>. Therefore, 18 elements are present in this period.</a:t>
            </a:r>
            <a:endParaRPr lang="en-US" dirty="0" smtClean="0">
              <a:latin typeface="Calibri" pitchFamily="34" charset="0"/>
            </a:endParaRPr>
          </a:p>
          <a:p>
            <a:r>
              <a:rPr lang="en-IN" dirty="0" smtClean="0">
                <a:latin typeface="Calibri" pitchFamily="34" charset="0"/>
              </a:rPr>
              <a:t>Sixth period contains 32 elements and successive electrons enter 6s, 4f, 5d and 6p </a:t>
            </a:r>
            <a:r>
              <a:rPr lang="en-IN" dirty="0" err="1" smtClean="0">
                <a:latin typeface="Calibri" pitchFamily="34" charset="0"/>
              </a:rPr>
              <a:t>orbitals</a:t>
            </a:r>
            <a:r>
              <a:rPr lang="en-IN" dirty="0" smtClean="0">
                <a:latin typeface="Calibri" pitchFamily="34" charset="0"/>
              </a:rPr>
              <a:t>, in the order of filling up of the 4f </a:t>
            </a:r>
            <a:r>
              <a:rPr lang="en-IN" dirty="0" err="1" smtClean="0">
                <a:latin typeface="Calibri" pitchFamily="34" charset="0"/>
              </a:rPr>
              <a:t>orbitals</a:t>
            </a:r>
            <a:r>
              <a:rPr lang="en-IN" dirty="0" smtClean="0">
                <a:latin typeface="Calibri" pitchFamily="34" charset="0"/>
              </a:rPr>
              <a:t> begin with </a:t>
            </a:r>
            <a:r>
              <a:rPr lang="en-IN" dirty="0" err="1" smtClean="0">
                <a:latin typeface="Calibri" pitchFamily="34" charset="0"/>
              </a:rPr>
              <a:t>Ce</a:t>
            </a:r>
            <a:r>
              <a:rPr lang="en-IN" dirty="0" smtClean="0">
                <a:latin typeface="Calibri" pitchFamily="34" charset="0"/>
              </a:rPr>
              <a:t> and ends at Lu to give the 4f inner transition series which is called the </a:t>
            </a:r>
            <a:r>
              <a:rPr lang="en-IN" dirty="0" err="1" smtClean="0">
                <a:latin typeface="Calibri" pitchFamily="34" charset="0"/>
              </a:rPr>
              <a:t>lanthanoid</a:t>
            </a:r>
            <a:r>
              <a:rPr lang="en-IN" dirty="0" smtClean="0">
                <a:latin typeface="Calibri" pitchFamily="34" charset="0"/>
              </a:rPr>
              <a:t> series.</a:t>
            </a:r>
            <a:endParaRPr lang="en-US" dirty="0" smtClean="0">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4511</Words>
  <Application>Microsoft Office PowerPoint</Application>
  <PresentationFormat>On-screen Show (16:9)</PresentationFormat>
  <Paragraphs>206</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PC8</cp:lastModifiedBy>
  <cp:revision>58</cp:revision>
  <dcterms:modified xsi:type="dcterms:W3CDTF">2020-07-22T16:14:14Z</dcterms:modified>
</cp:coreProperties>
</file>