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49"/>
  </p:notesMasterIdLst>
  <p:sldIdLst>
    <p:sldId id="256" r:id="rId2"/>
    <p:sldId id="257" r:id="rId3"/>
    <p:sldId id="258" r:id="rId4"/>
    <p:sldId id="260" r:id="rId5"/>
    <p:sldId id="261" r:id="rId6"/>
    <p:sldId id="262" r:id="rId7"/>
    <p:sldId id="267" r:id="rId8"/>
    <p:sldId id="307" r:id="rId9"/>
    <p:sldId id="280" r:id="rId10"/>
    <p:sldId id="281" r:id="rId11"/>
    <p:sldId id="282" r:id="rId12"/>
    <p:sldId id="264" r:id="rId13"/>
    <p:sldId id="263" r:id="rId14"/>
    <p:sldId id="308" r:id="rId15"/>
    <p:sldId id="283" r:id="rId16"/>
    <p:sldId id="284" r:id="rId17"/>
    <p:sldId id="285" r:id="rId18"/>
    <p:sldId id="265" r:id="rId19"/>
    <p:sldId id="266" r:id="rId20"/>
    <p:sldId id="276" r:id="rId21"/>
    <p:sldId id="275" r:id="rId22"/>
    <p:sldId id="274" r:id="rId23"/>
    <p:sldId id="273" r:id="rId24"/>
    <p:sldId id="309" r:id="rId25"/>
    <p:sldId id="286" r:id="rId26"/>
    <p:sldId id="287" r:id="rId27"/>
    <p:sldId id="288" r:id="rId28"/>
    <p:sldId id="272" r:id="rId29"/>
    <p:sldId id="270" r:id="rId30"/>
    <p:sldId id="278" r:id="rId31"/>
    <p:sldId id="277" r:id="rId32"/>
    <p:sldId id="289" r:id="rId33"/>
    <p:sldId id="271" r:id="rId34"/>
    <p:sldId id="310" r:id="rId35"/>
    <p:sldId id="259" r:id="rId36"/>
    <p:sldId id="300" r:id="rId37"/>
    <p:sldId id="296" r:id="rId38"/>
    <p:sldId id="297" r:id="rId39"/>
    <p:sldId id="291" r:id="rId40"/>
    <p:sldId id="302" r:id="rId41"/>
    <p:sldId id="292" r:id="rId42"/>
    <p:sldId id="295" r:id="rId43"/>
    <p:sldId id="301" r:id="rId44"/>
    <p:sldId id="303" r:id="rId45"/>
    <p:sldId id="305" r:id="rId46"/>
    <p:sldId id="306" r:id="rId47"/>
    <p:sldId id="304" r:id="rId4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780" y="5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0-06-17T16:35:54.682" idx="1">
    <p:pos x="6000" y="0"/>
    <p:text>@Format for content and slide heading is missing? Just like you have mentioned in DOC., We need to specify, for each slide's heading and text content, what will be the font style +amanrouniyar@odmegroup.org
_Assigned to you_
-Swoyan Satyendu</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594352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218509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693745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44835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hyperlink" Target="https://www.youtube.com/watch?v=WBrkYxf4798"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a:stretch/>
        </p:blipFill>
        <p:spPr>
          <a:xfrm>
            <a:off x="0" y="3777640"/>
            <a:ext cx="9144000" cy="1365860"/>
          </a:xfrm>
          <a:prstGeom prst="rect">
            <a:avLst/>
          </a:prstGeom>
          <a:noFill/>
          <a:ln>
            <a:noFill/>
          </a:ln>
        </p:spPr>
      </p:pic>
      <p:pic>
        <p:nvPicPr>
          <p:cNvPr id="55" name="Google Shape;55;p13"/>
          <p:cNvPicPr preferRelativeResize="0"/>
          <p:nvPr/>
        </p:nvPicPr>
        <p:blipFill rotWithShape="1">
          <a:blip r:embed="rId4">
            <a:alphaModFix/>
          </a:blip>
          <a:srcRect/>
          <a:stretch/>
        </p:blipFill>
        <p:spPr>
          <a:xfrm>
            <a:off x="222675" y="214225"/>
            <a:ext cx="1578401" cy="783575"/>
          </a:xfrm>
          <a:prstGeom prst="rect">
            <a:avLst/>
          </a:prstGeom>
          <a:noFill/>
          <a:ln>
            <a:noFill/>
          </a:ln>
        </p:spPr>
      </p:pic>
      <p:sp>
        <p:nvSpPr>
          <p:cNvPr id="56" name="Google Shape;56;p13"/>
          <p:cNvSpPr txBox="1"/>
          <p:nvPr/>
        </p:nvSpPr>
        <p:spPr>
          <a:xfrm>
            <a:off x="222675" y="1606350"/>
            <a:ext cx="8763000" cy="1930800"/>
          </a:xfrm>
          <a:prstGeom prst="rect">
            <a:avLst/>
          </a:prstGeom>
          <a:noFill/>
          <a:ln>
            <a:noFill/>
          </a:ln>
        </p:spPr>
        <p:txBody>
          <a:bodyPr spcFirstLastPara="1" wrap="square" lIns="91425" tIns="91425" rIns="91425" bIns="91425" anchor="t" anchorCtr="0">
            <a:noAutofit/>
          </a:bodyPr>
          <a:lstStyle/>
          <a:p>
            <a:pPr lvl="0" algn="ctr">
              <a:buSzPts val="3100"/>
            </a:pPr>
            <a:r>
              <a:rPr lang="en-IN" sz="3200" b="1" dirty="0">
                <a:solidFill>
                  <a:srgbClr val="FF0000"/>
                </a:solidFill>
              </a:rPr>
              <a:t>FARMERS  AND  HERDERS</a:t>
            </a:r>
            <a:endParaRPr sz="2500" b="0" i="0" u="none" strike="noStrike" cap="none" dirty="0">
              <a:solidFill>
                <a:srgbClr val="FF0000"/>
              </a:solidFill>
              <a:latin typeface="Calibri"/>
              <a:ea typeface="Calibri"/>
              <a:cs typeface="Calibri"/>
              <a:sym typeface="Calibri"/>
            </a:endParaRPr>
          </a:p>
        </p:txBody>
      </p:sp>
      <p:sp>
        <p:nvSpPr>
          <p:cNvPr id="57" name="Google Shape;57;p13"/>
          <p:cNvSpPr txBox="1"/>
          <p:nvPr/>
        </p:nvSpPr>
        <p:spPr>
          <a:xfrm>
            <a:off x="5874275" y="98375"/>
            <a:ext cx="3176100" cy="126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13"/>
          <p:cNvSpPr txBox="1"/>
          <p:nvPr/>
        </p:nvSpPr>
        <p:spPr>
          <a:xfrm>
            <a:off x="1608084" y="2571736"/>
            <a:ext cx="5938344" cy="115943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t>SUBJECT : (HISTORY)</a:t>
            </a:r>
            <a:endParaRPr b="1" dirty="0"/>
          </a:p>
          <a:p>
            <a:pPr marL="0" lvl="0" indent="0" algn="l" rtl="0">
              <a:spcBef>
                <a:spcPts val="0"/>
              </a:spcBef>
              <a:spcAft>
                <a:spcPts val="0"/>
              </a:spcAft>
              <a:buNone/>
            </a:pPr>
            <a:r>
              <a:rPr lang="en" b="1" dirty="0"/>
              <a:t>CHAPTER NUMBER: 3 PERIOD-1</a:t>
            </a:r>
            <a:endParaRPr b="1" dirty="0"/>
          </a:p>
          <a:p>
            <a:pPr lvl="0"/>
            <a:r>
              <a:rPr lang="en" b="1" dirty="0"/>
              <a:t>CHAPTER NAME : </a:t>
            </a:r>
            <a:r>
              <a:rPr lang="en-IN" b="1" dirty="0"/>
              <a:t>FARMERS  AND  HERDERS</a:t>
            </a:r>
            <a:endParaRPr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a:stretch/>
        </p:blipFill>
        <p:spPr>
          <a:xfrm>
            <a:off x="0" y="3777640"/>
            <a:ext cx="9144000" cy="1365860"/>
          </a:xfrm>
          <a:prstGeom prst="rect">
            <a:avLst/>
          </a:prstGeom>
          <a:noFill/>
          <a:ln>
            <a:noFill/>
          </a:ln>
        </p:spPr>
      </p:pic>
      <p:pic>
        <p:nvPicPr>
          <p:cNvPr id="55" name="Google Shape;55;p13"/>
          <p:cNvPicPr preferRelativeResize="0"/>
          <p:nvPr/>
        </p:nvPicPr>
        <p:blipFill rotWithShape="1">
          <a:blip r:embed="rId4">
            <a:alphaModFix/>
          </a:blip>
          <a:srcRect/>
          <a:stretch/>
        </p:blipFill>
        <p:spPr>
          <a:xfrm>
            <a:off x="222675" y="214225"/>
            <a:ext cx="1578401" cy="783575"/>
          </a:xfrm>
          <a:prstGeom prst="rect">
            <a:avLst/>
          </a:prstGeom>
          <a:noFill/>
          <a:ln>
            <a:noFill/>
          </a:ln>
        </p:spPr>
      </p:pic>
      <p:sp>
        <p:nvSpPr>
          <p:cNvPr id="56" name="Google Shape;56;p13"/>
          <p:cNvSpPr txBox="1"/>
          <p:nvPr/>
        </p:nvSpPr>
        <p:spPr>
          <a:xfrm>
            <a:off x="222675" y="1606350"/>
            <a:ext cx="8763000" cy="1930800"/>
          </a:xfrm>
          <a:prstGeom prst="rect">
            <a:avLst/>
          </a:prstGeom>
          <a:noFill/>
          <a:ln>
            <a:noFill/>
          </a:ln>
        </p:spPr>
        <p:txBody>
          <a:bodyPr spcFirstLastPara="1" wrap="square" lIns="91425" tIns="91425" rIns="91425" bIns="91425" anchor="t" anchorCtr="0">
            <a:noAutofit/>
          </a:bodyPr>
          <a:lstStyle/>
          <a:p>
            <a:pPr lvl="0" algn="ctr">
              <a:buSzPts val="3100"/>
            </a:pPr>
            <a:r>
              <a:rPr lang="en-IN" sz="3200" b="1" dirty="0">
                <a:solidFill>
                  <a:srgbClr val="FF0000"/>
                </a:solidFill>
              </a:rPr>
              <a:t>FARMERS  AND  HERDERS</a:t>
            </a:r>
            <a:endParaRPr sz="2500" b="0" i="0" u="none" strike="noStrike" cap="none" dirty="0">
              <a:solidFill>
                <a:srgbClr val="FF0000"/>
              </a:solidFill>
              <a:latin typeface="Calibri"/>
              <a:ea typeface="Calibri"/>
              <a:cs typeface="Calibri"/>
              <a:sym typeface="Calibri"/>
            </a:endParaRPr>
          </a:p>
        </p:txBody>
      </p:sp>
      <p:sp>
        <p:nvSpPr>
          <p:cNvPr id="57" name="Google Shape;57;p13"/>
          <p:cNvSpPr txBox="1"/>
          <p:nvPr/>
        </p:nvSpPr>
        <p:spPr>
          <a:xfrm>
            <a:off x="5874275" y="98375"/>
            <a:ext cx="3176100" cy="126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13"/>
          <p:cNvSpPr txBox="1"/>
          <p:nvPr/>
        </p:nvSpPr>
        <p:spPr>
          <a:xfrm>
            <a:off x="1608084" y="2571736"/>
            <a:ext cx="5938344" cy="115943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t>SUBJECT : (HISTORY)</a:t>
            </a:r>
            <a:endParaRPr b="1" dirty="0"/>
          </a:p>
          <a:p>
            <a:pPr lvl="0"/>
            <a:r>
              <a:rPr lang="en" b="1" dirty="0"/>
              <a:t>CHAPTER NUMBER: 3 PERIOD-2</a:t>
            </a:r>
            <a:endParaRPr b="1" dirty="0"/>
          </a:p>
          <a:p>
            <a:pPr lvl="0"/>
            <a:r>
              <a:rPr lang="en" b="1" dirty="0"/>
              <a:t>CHAPTER NAME : </a:t>
            </a:r>
            <a:r>
              <a:rPr lang="en-IN" b="1" dirty="0"/>
              <a:t>FARMERS  AND  HERDERS</a:t>
            </a:r>
            <a:endParaRPr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71" name="Google Shape;71;p15"/>
          <p:cNvSpPr txBox="1"/>
          <p:nvPr/>
        </p:nvSpPr>
        <p:spPr>
          <a:xfrm>
            <a:off x="272675" y="285050"/>
            <a:ext cx="8688300" cy="419143"/>
          </a:xfrm>
          <a:prstGeom prst="rect">
            <a:avLst/>
          </a:prstGeom>
          <a:noFill/>
          <a:ln>
            <a:noFill/>
          </a:ln>
        </p:spPr>
        <p:txBody>
          <a:bodyPr spcFirstLastPara="1" wrap="square" lIns="91425" tIns="91425" rIns="91425" bIns="91425" anchor="t" anchorCtr="0">
            <a:noAutofit/>
          </a:bodyPr>
          <a:lstStyle/>
          <a:p>
            <a:pPr>
              <a:buSzPts val="2200"/>
            </a:pPr>
            <a:r>
              <a:rPr lang="en-IN" sz="2200" b="1" dirty="0">
                <a:solidFill>
                  <a:srgbClr val="FF0000"/>
                </a:solidFill>
                <a:latin typeface="Calibri" pitchFamily="34" charset="0"/>
              </a:rPr>
              <a:t>FARMERS  AND  HERDERS</a:t>
            </a:r>
            <a:endParaRPr lang="en-IN" sz="2200" dirty="0">
              <a:solidFill>
                <a:srgbClr val="FF0000"/>
              </a:solidFill>
              <a:latin typeface="Calibri" pitchFamily="34" charset="0"/>
              <a:ea typeface="Calibri"/>
              <a:cs typeface="Calibri"/>
              <a:sym typeface="Calibri"/>
            </a:endParaRPr>
          </a:p>
          <a:p>
            <a:pPr lvl="0">
              <a:buSzPts val="2200"/>
            </a:pPr>
            <a:r>
              <a:rPr lang="en-US" sz="1800" b="1" dirty="0">
                <a:solidFill>
                  <a:schemeClr val="tx1"/>
                </a:solidFill>
                <a:latin typeface="Calibri" pitchFamily="34" charset="0"/>
              </a:rPr>
              <a:t>LEARNING OBJECTIVES</a:t>
            </a:r>
            <a:endParaRPr sz="1800" b="1" i="0" u="none" strike="noStrike" cap="none" dirty="0">
              <a:solidFill>
                <a:schemeClr val="tx1"/>
              </a:solidFill>
              <a:latin typeface="Calibri" pitchFamily="34" charset="0"/>
              <a:sym typeface="Arial"/>
            </a:endParaRPr>
          </a:p>
        </p:txBody>
      </p:sp>
      <p:sp>
        <p:nvSpPr>
          <p:cNvPr id="72" name="Google Shape;72;p15"/>
          <p:cNvSpPr txBox="1"/>
          <p:nvPr/>
        </p:nvSpPr>
        <p:spPr>
          <a:xfrm>
            <a:off x="272675" y="1156138"/>
            <a:ext cx="8688300" cy="3171162"/>
          </a:xfrm>
          <a:prstGeom prst="rect">
            <a:avLst/>
          </a:prstGeom>
          <a:noFill/>
          <a:ln>
            <a:noFill/>
          </a:ln>
        </p:spPr>
        <p:txBody>
          <a:bodyPr spcFirstLastPara="1" wrap="square" lIns="91425" tIns="91425" rIns="91425" bIns="91425" anchor="t" anchorCtr="0">
            <a:noAutofit/>
          </a:bodyPr>
          <a:lstStyle/>
          <a:p>
            <a:pPr lvl="1"/>
            <a:endParaRPr lang="en-IN" dirty="0">
              <a:latin typeface="Calibri" pitchFamily="34" charset="0"/>
            </a:endParaRPr>
          </a:p>
          <a:p>
            <a:pPr lvl="1"/>
            <a:endParaRPr lang="en-IN" dirty="0">
              <a:latin typeface="Calibri" pitchFamily="34" charset="0"/>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p:sp>
        <p:nvSpPr>
          <p:cNvPr id="5" name="Rectangle 4"/>
          <p:cNvSpPr/>
          <p:nvPr/>
        </p:nvSpPr>
        <p:spPr>
          <a:xfrm>
            <a:off x="357361" y="1240208"/>
            <a:ext cx="7062951" cy="3262432"/>
          </a:xfrm>
          <a:prstGeom prst="rect">
            <a:avLst/>
          </a:prstGeom>
        </p:spPr>
        <p:txBody>
          <a:bodyPr wrap="square">
            <a:spAutoFit/>
          </a:bodyPr>
          <a:lstStyle/>
          <a:p>
            <a:pPr marL="457200" indent="-457200">
              <a:spcAft>
                <a:spcPts val="1200"/>
              </a:spcAft>
              <a:buFont typeface="Arial" pitchFamily="34" charset="0"/>
              <a:buChar char="•"/>
            </a:pPr>
            <a:r>
              <a:rPr lang="en-US" dirty="0">
                <a:latin typeface="Calibri" pitchFamily="34" charset="0"/>
              </a:rPr>
              <a:t>Neolithic Age- from Food Gatherers to Producers</a:t>
            </a:r>
          </a:p>
          <a:p>
            <a:pPr marL="457200" indent="-457200">
              <a:spcAft>
                <a:spcPts val="1200"/>
              </a:spcAft>
              <a:buFont typeface="Arial" pitchFamily="34" charset="0"/>
              <a:buChar char="•"/>
            </a:pPr>
            <a:r>
              <a:rPr lang="en-US" dirty="0">
                <a:latin typeface="Calibri" pitchFamily="34" charset="0"/>
              </a:rPr>
              <a:t>Domestication of animals</a:t>
            </a:r>
          </a:p>
          <a:p>
            <a:pPr marL="457200" indent="-457200">
              <a:spcAft>
                <a:spcPts val="1200"/>
              </a:spcAft>
              <a:buFont typeface="Arial" pitchFamily="34" charset="0"/>
              <a:buChar char="•"/>
            </a:pPr>
            <a:r>
              <a:rPr lang="en-US" dirty="0">
                <a:latin typeface="Calibri" pitchFamily="34" charset="0"/>
              </a:rPr>
              <a:t>Settlements          </a:t>
            </a:r>
          </a:p>
          <a:p>
            <a:pPr marL="457200" indent="-457200">
              <a:spcAft>
                <a:spcPts val="1200"/>
              </a:spcAft>
              <a:buFont typeface="Arial" pitchFamily="34" charset="0"/>
              <a:buChar char="•"/>
            </a:pPr>
            <a:r>
              <a:rPr lang="en-US" dirty="0">
                <a:latin typeface="Calibri" pitchFamily="34" charset="0"/>
              </a:rPr>
              <a:t>Tools         </a:t>
            </a:r>
          </a:p>
          <a:p>
            <a:pPr marL="457200" indent="-457200">
              <a:spcAft>
                <a:spcPts val="1200"/>
              </a:spcAft>
              <a:buFont typeface="Arial" pitchFamily="34" charset="0"/>
              <a:buChar char="•"/>
            </a:pPr>
            <a:r>
              <a:rPr lang="en-US" dirty="0">
                <a:latin typeface="Calibri" pitchFamily="34" charset="0"/>
              </a:rPr>
              <a:t>Pottery</a:t>
            </a:r>
          </a:p>
          <a:p>
            <a:pPr marL="457200" indent="-457200">
              <a:spcAft>
                <a:spcPts val="1200"/>
              </a:spcAft>
              <a:buFont typeface="Arial" pitchFamily="34" charset="0"/>
              <a:buChar char="•"/>
            </a:pPr>
            <a:r>
              <a:rPr lang="en-US" dirty="0">
                <a:latin typeface="Calibri" pitchFamily="34" charset="0"/>
              </a:rPr>
              <a:t>Invention of the Axle</a:t>
            </a:r>
          </a:p>
          <a:p>
            <a:pPr marL="457200" indent="-457200">
              <a:spcAft>
                <a:spcPts val="1200"/>
              </a:spcAft>
              <a:buFont typeface="Arial" pitchFamily="34" charset="0"/>
              <a:buChar char="•"/>
            </a:pPr>
            <a:r>
              <a:rPr lang="en-US" dirty="0">
                <a:latin typeface="Calibri" pitchFamily="34" charset="0"/>
              </a:rPr>
              <a:t>Religion          </a:t>
            </a:r>
          </a:p>
          <a:p>
            <a:pPr marL="457200" indent="-457200">
              <a:spcAft>
                <a:spcPts val="1200"/>
              </a:spcAft>
              <a:buFont typeface="Arial" pitchFamily="34" charset="0"/>
              <a:buChar char="•"/>
            </a:pPr>
            <a:r>
              <a:rPr lang="en-US" dirty="0">
                <a:latin typeface="Calibri" pitchFamily="34" charset="0"/>
              </a:rPr>
              <a:t>Ornaments          </a:t>
            </a:r>
          </a:p>
          <a:p>
            <a:pPr marL="457200" indent="-457200">
              <a:spcAft>
                <a:spcPts val="1200"/>
              </a:spcAft>
              <a:buFont typeface="Arial" pitchFamily="34" charset="0"/>
              <a:buChar char="•"/>
            </a:pPr>
            <a:r>
              <a:rPr lang="en-US" dirty="0">
                <a:latin typeface="Calibri" pitchFamily="34" charset="0"/>
              </a:rPr>
              <a:t>Case Study:- </a:t>
            </a:r>
            <a:r>
              <a:rPr lang="en-US" dirty="0" err="1">
                <a:latin typeface="Calibri" pitchFamily="34" charset="0"/>
              </a:rPr>
              <a:t>Mehrgarh</a:t>
            </a:r>
            <a:r>
              <a:rPr lang="en-US" dirty="0">
                <a:latin typeface="Calibri" pitchFamily="34" charset="0"/>
              </a:rPr>
              <a:t>, </a:t>
            </a:r>
            <a:r>
              <a:rPr lang="en-US" dirty="0" err="1">
                <a:latin typeface="Calibri" pitchFamily="34" charset="0"/>
              </a:rPr>
              <a:t>Burzahom</a:t>
            </a:r>
            <a:r>
              <a:rPr lang="en-US" dirty="0">
                <a:latin typeface="Calibri" pitchFamily="34" charset="0"/>
              </a:rPr>
              <a:t> &amp; </a:t>
            </a:r>
            <a:r>
              <a:rPr lang="en-US" dirty="0" err="1">
                <a:latin typeface="Calibri" pitchFamily="34" charset="0"/>
              </a:rPr>
              <a:t>Daojali</a:t>
            </a:r>
            <a:r>
              <a:rPr lang="en-US" dirty="0">
                <a:latin typeface="Calibri" pitchFamily="34" charset="0"/>
              </a:rPr>
              <a:t> </a:t>
            </a:r>
            <a:r>
              <a:rPr lang="en-US" dirty="0" err="1">
                <a:latin typeface="Calibri" pitchFamily="34" charset="0"/>
              </a:rPr>
              <a:t>Hading</a:t>
            </a:r>
            <a:endParaRPr lang="en-US" sz="2400" dirty="0">
              <a:latin typeface="Calibri" pitchFamily="34" charset="0"/>
            </a:endParaRPr>
          </a:p>
        </p:txBody>
      </p:sp>
      <p:pic>
        <p:nvPicPr>
          <p:cNvPr id="6" name="Picture 5" descr="download (7).jpg"/>
          <p:cNvPicPr>
            <a:picLocks noChangeAspect="1"/>
          </p:cNvPicPr>
          <p:nvPr/>
        </p:nvPicPr>
        <p:blipFill>
          <a:blip r:embed="rId4" cstate="print"/>
          <a:stretch>
            <a:fillRect/>
          </a:stretch>
        </p:blipFill>
        <p:spPr>
          <a:xfrm>
            <a:off x="5591503" y="1450427"/>
            <a:ext cx="3191853" cy="238161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71" name="Google Shape;71;p15"/>
          <p:cNvSpPr txBox="1"/>
          <p:nvPr/>
        </p:nvSpPr>
        <p:spPr>
          <a:xfrm>
            <a:off x="272675" y="190457"/>
            <a:ext cx="8688300" cy="780900"/>
          </a:xfrm>
          <a:prstGeom prst="rect">
            <a:avLst/>
          </a:prstGeom>
          <a:noFill/>
          <a:ln>
            <a:noFill/>
          </a:ln>
        </p:spPr>
        <p:txBody>
          <a:bodyPr spcFirstLastPara="1" wrap="square" lIns="91425" tIns="91425" rIns="91425" bIns="91425" anchor="t" anchorCtr="0">
            <a:noAutofit/>
          </a:bodyPr>
          <a:lstStyle/>
          <a:p>
            <a:pPr>
              <a:buSzPts val="2200"/>
            </a:pPr>
            <a:r>
              <a:rPr lang="en-IN" sz="2200" b="1" dirty="0">
                <a:solidFill>
                  <a:srgbClr val="FF0000"/>
                </a:solidFill>
                <a:latin typeface="Calibri" pitchFamily="34" charset="0"/>
              </a:rPr>
              <a:t>FARMERS  AND  HERDERS</a:t>
            </a:r>
            <a:endParaRPr lang="en-IN" sz="2200" dirty="0">
              <a:solidFill>
                <a:srgbClr val="FF0000"/>
              </a:solidFill>
              <a:latin typeface="Calibri" pitchFamily="34" charset="0"/>
              <a:ea typeface="Calibri"/>
              <a:cs typeface="Calibri"/>
              <a:sym typeface="Calibri"/>
            </a:endParaRPr>
          </a:p>
          <a:p>
            <a:pPr lvl="0">
              <a:buSzPts val="2200"/>
            </a:pPr>
            <a:r>
              <a:rPr lang="en-US" sz="1800" b="1" dirty="0">
                <a:solidFill>
                  <a:schemeClr val="tx1"/>
                </a:solidFill>
                <a:latin typeface="Calibri" pitchFamily="34" charset="0"/>
              </a:rPr>
              <a:t>DOMESTICATION &amp; HERDING OF ANIMALS</a:t>
            </a:r>
            <a:endParaRPr sz="1800" b="1" i="0" u="none" strike="noStrike" cap="none" dirty="0">
              <a:solidFill>
                <a:schemeClr val="tx1"/>
              </a:solidFill>
              <a:latin typeface="Calibri" pitchFamily="34" charset="0"/>
              <a:sym typeface="Arial"/>
            </a:endParaRPr>
          </a:p>
        </p:txBody>
      </p:sp>
      <p:sp>
        <p:nvSpPr>
          <p:cNvPr id="72" name="Google Shape;72;p15"/>
          <p:cNvSpPr txBox="1"/>
          <p:nvPr/>
        </p:nvSpPr>
        <p:spPr>
          <a:xfrm>
            <a:off x="3699641" y="1156138"/>
            <a:ext cx="5261334" cy="3171162"/>
          </a:xfrm>
          <a:prstGeom prst="rect">
            <a:avLst/>
          </a:prstGeom>
          <a:noFill/>
          <a:ln>
            <a:noFill/>
          </a:ln>
        </p:spPr>
        <p:txBody>
          <a:bodyPr spcFirstLastPara="1" wrap="square" lIns="91425" tIns="91425" rIns="91425" bIns="91425" anchor="t" anchorCtr="0">
            <a:noAutofit/>
          </a:bodyPr>
          <a:lstStyle/>
          <a:p>
            <a:pPr marL="355600" lvl="1" indent="-342900">
              <a:spcBef>
                <a:spcPts val="770"/>
              </a:spcBef>
              <a:buFont typeface="Arial" pitchFamily="34" charset="0"/>
              <a:buChar char="•"/>
            </a:pPr>
            <a:r>
              <a:rPr lang="en-US" dirty="0">
                <a:latin typeface="Calibri"/>
                <a:ea typeface="Calibri"/>
                <a:cs typeface="Calibri"/>
                <a:sym typeface="Calibri"/>
              </a:rPr>
              <a:t>Humans slowly started the domestication of animals like dog, sheep, goat and cattle.</a:t>
            </a:r>
          </a:p>
          <a:p>
            <a:pPr marL="355600" lvl="1" indent="-342900">
              <a:spcBef>
                <a:spcPts val="770"/>
              </a:spcBef>
              <a:buFont typeface="Arial" pitchFamily="34" charset="0"/>
              <a:buChar char="•"/>
            </a:pPr>
            <a:r>
              <a:rPr lang="en-US" dirty="0">
                <a:latin typeface="Calibri"/>
                <a:ea typeface="Calibri"/>
                <a:cs typeface="Calibri"/>
                <a:sym typeface="Calibri"/>
              </a:rPr>
              <a:t>Remains of animal bones and shelters found at Neolithic sites.</a:t>
            </a:r>
          </a:p>
          <a:p>
            <a:pPr marL="355600" lvl="1" indent="-342900">
              <a:spcBef>
                <a:spcPts val="770"/>
              </a:spcBef>
              <a:buFont typeface="Arial" pitchFamily="34" charset="0"/>
              <a:buChar char="•"/>
            </a:pPr>
            <a:r>
              <a:rPr lang="en-US" dirty="0">
                <a:latin typeface="Calibri"/>
                <a:ea typeface="Calibri"/>
                <a:cs typeface="Calibri"/>
                <a:sym typeface="Calibri"/>
              </a:rPr>
              <a:t>With the domestication of animals, there was a regular supply of meat and milk.</a:t>
            </a:r>
          </a:p>
          <a:p>
            <a:pPr marL="355600" lvl="1" indent="-342900">
              <a:spcBef>
                <a:spcPts val="770"/>
              </a:spcBef>
              <a:buFont typeface="Arial" pitchFamily="34" charset="0"/>
              <a:buChar char="•"/>
            </a:pPr>
            <a:r>
              <a:rPr lang="en-US" dirty="0">
                <a:latin typeface="Calibri"/>
                <a:ea typeface="Calibri"/>
                <a:cs typeface="Calibri"/>
                <a:sym typeface="Calibri"/>
              </a:rPr>
              <a:t>Ox were used for agriculture and transportation.</a:t>
            </a:r>
          </a:p>
          <a:p>
            <a:pPr marL="355600" lvl="1" indent="-342900">
              <a:spcBef>
                <a:spcPts val="770"/>
              </a:spcBef>
              <a:buFont typeface="Arial" pitchFamily="34" charset="0"/>
              <a:buChar char="•"/>
            </a:pPr>
            <a:r>
              <a:rPr lang="en-US" dirty="0">
                <a:latin typeface="Calibri"/>
                <a:ea typeface="Calibri"/>
                <a:cs typeface="Calibri"/>
                <a:sym typeface="Calibri"/>
              </a:rPr>
              <a:t>Herding is the management of domesticated animals.</a:t>
            </a:r>
          </a:p>
          <a:p>
            <a:pPr marL="355600" lvl="1" indent="-342900">
              <a:spcBef>
                <a:spcPts val="770"/>
              </a:spcBef>
              <a:buFont typeface="Arial" pitchFamily="34" charset="0"/>
              <a:buChar char="•"/>
            </a:pPr>
            <a:r>
              <a:rPr lang="en-US" dirty="0">
                <a:latin typeface="Calibri"/>
                <a:ea typeface="Calibri"/>
                <a:cs typeface="Calibri"/>
                <a:sym typeface="Calibri"/>
              </a:rPr>
              <a:t>Neolithic Humans became herders, as the animals often needed to be moved from place to place in search of  plants or grass. </a:t>
            </a:r>
            <a:endParaRPr lang="en-IN" dirty="0">
              <a:latin typeface="Calibri"/>
              <a:ea typeface="Calibri"/>
              <a:cs typeface="Calibri"/>
              <a:sym typeface="Calibri"/>
            </a:endParaRPr>
          </a:p>
          <a:p>
            <a:endParaRPr lang="en-US" dirty="0">
              <a:latin typeface="Calibri" pitchFamily="34" charset="0"/>
            </a:endParaRPr>
          </a:p>
          <a:p>
            <a:pPr lvl="0"/>
            <a:endParaRPr lang="en-IN" dirty="0">
              <a:latin typeface="Calibri" pitchFamily="34" charset="0"/>
            </a:endParaRPr>
          </a:p>
          <a:p>
            <a:endParaRPr lang="en-US" dirty="0">
              <a:latin typeface="Calibri" pitchFamily="34" charset="0"/>
            </a:endParaRPr>
          </a:p>
          <a:p>
            <a:pPr lvl="1"/>
            <a:endParaRPr lang="en-IN" dirty="0">
              <a:latin typeface="Calibri" pitchFamily="34" charset="0"/>
            </a:endParaRPr>
          </a:p>
          <a:p>
            <a:pPr lvl="1"/>
            <a:endParaRPr lang="en-IN" dirty="0">
              <a:latin typeface="Calibri" pitchFamily="34" charset="0"/>
            </a:endParaRPr>
          </a:p>
          <a:p>
            <a:pPr lvl="1"/>
            <a:endParaRPr lang="en-IN" dirty="0">
              <a:latin typeface="Calibri" pitchFamily="34" charset="0"/>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p:pic>
        <p:nvPicPr>
          <p:cNvPr id="6" name="Picture 5" descr="WuiyrmodEtsmpveDA3UgRd4F.jpeg"/>
          <p:cNvPicPr>
            <a:picLocks noChangeAspect="1"/>
          </p:cNvPicPr>
          <p:nvPr/>
        </p:nvPicPr>
        <p:blipFill>
          <a:blip r:embed="rId4" cstate="print"/>
          <a:stretch>
            <a:fillRect/>
          </a:stretch>
        </p:blipFill>
        <p:spPr>
          <a:xfrm>
            <a:off x="21020" y="916106"/>
            <a:ext cx="3048000" cy="2286000"/>
          </a:xfrm>
          <a:prstGeom prst="rect">
            <a:avLst/>
          </a:prstGeom>
        </p:spPr>
      </p:pic>
      <p:pic>
        <p:nvPicPr>
          <p:cNvPr id="7" name="Picture 6" descr="800wm.jpg"/>
          <p:cNvPicPr>
            <a:picLocks noChangeAspect="1"/>
          </p:cNvPicPr>
          <p:nvPr/>
        </p:nvPicPr>
        <p:blipFill>
          <a:blip r:embed="rId5" cstate="print"/>
          <a:stretch>
            <a:fillRect/>
          </a:stretch>
        </p:blipFill>
        <p:spPr>
          <a:xfrm>
            <a:off x="30386" y="3310537"/>
            <a:ext cx="3070166" cy="178041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71" name="Google Shape;71;p15"/>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a:buSzPts val="2200"/>
            </a:pPr>
            <a:r>
              <a:rPr lang="en-IN" sz="2200" b="1" dirty="0">
                <a:solidFill>
                  <a:srgbClr val="FF0000"/>
                </a:solidFill>
                <a:latin typeface="Calibri" pitchFamily="34" charset="0"/>
              </a:rPr>
              <a:t>FARMERS  AND  HERDERS</a:t>
            </a:r>
            <a:endParaRPr lang="en-IN" sz="2200" dirty="0">
              <a:solidFill>
                <a:srgbClr val="FF0000"/>
              </a:solidFill>
              <a:latin typeface="Calibri" pitchFamily="34" charset="0"/>
              <a:ea typeface="Calibri"/>
              <a:cs typeface="Calibri"/>
              <a:sym typeface="Calibri"/>
            </a:endParaRPr>
          </a:p>
          <a:p>
            <a:pPr lvl="0">
              <a:buSzPts val="2200"/>
            </a:pPr>
            <a:r>
              <a:rPr lang="en-US" sz="1800" b="1" dirty="0">
                <a:solidFill>
                  <a:schemeClr val="tx1"/>
                </a:solidFill>
                <a:latin typeface="Calibri" pitchFamily="34" charset="0"/>
              </a:rPr>
              <a:t>SETTLEMENTS</a:t>
            </a:r>
            <a:endParaRPr sz="1800" b="1" i="0" u="none" strike="noStrike" cap="none" dirty="0">
              <a:solidFill>
                <a:schemeClr val="tx1"/>
              </a:solidFill>
              <a:latin typeface="Calibri" pitchFamily="34" charset="0"/>
              <a:sym typeface="Arial"/>
            </a:endParaRPr>
          </a:p>
        </p:txBody>
      </p:sp>
      <p:sp>
        <p:nvSpPr>
          <p:cNvPr id="72" name="Google Shape;72;p15"/>
          <p:cNvSpPr txBox="1"/>
          <p:nvPr/>
        </p:nvSpPr>
        <p:spPr>
          <a:xfrm>
            <a:off x="294289" y="756744"/>
            <a:ext cx="4813739" cy="3171162"/>
          </a:xfrm>
          <a:prstGeom prst="rect">
            <a:avLst/>
          </a:prstGeom>
          <a:noFill/>
          <a:ln>
            <a:noFill/>
          </a:ln>
        </p:spPr>
        <p:txBody>
          <a:bodyPr spcFirstLastPara="1" wrap="square" lIns="91425" tIns="91425" rIns="91425" bIns="91425" anchor="t" anchorCtr="0">
            <a:noAutofit/>
          </a:bodyPr>
          <a:lstStyle/>
          <a:p>
            <a:pPr marL="355600" lvl="1" indent="-342900">
              <a:spcBef>
                <a:spcPts val="770"/>
              </a:spcBef>
              <a:buFont typeface="Arial" pitchFamily="34" charset="0"/>
              <a:buChar char="•"/>
            </a:pPr>
            <a:r>
              <a:rPr lang="en-US" dirty="0">
                <a:latin typeface="Calibri"/>
                <a:ea typeface="Calibri"/>
                <a:cs typeface="Calibri"/>
                <a:sym typeface="Calibri"/>
              </a:rPr>
              <a:t>Neolithic people started settled community due to the growth of agriculture.</a:t>
            </a:r>
          </a:p>
          <a:p>
            <a:pPr marL="355600" lvl="1" indent="-342900">
              <a:spcBef>
                <a:spcPts val="770"/>
              </a:spcBef>
              <a:buFont typeface="Arial" pitchFamily="34" charset="0"/>
              <a:buChar char="•"/>
            </a:pPr>
            <a:r>
              <a:rPr lang="en-US" dirty="0">
                <a:latin typeface="Calibri"/>
                <a:ea typeface="Calibri"/>
                <a:cs typeface="Calibri"/>
                <a:sym typeface="Calibri"/>
              </a:rPr>
              <a:t>The period probably saw the beginning of division of </a:t>
            </a:r>
            <a:r>
              <a:rPr lang="en-US" dirty="0" err="1">
                <a:latin typeface="Calibri"/>
                <a:ea typeface="Calibri"/>
                <a:cs typeface="Calibri"/>
                <a:sym typeface="Calibri"/>
              </a:rPr>
              <a:t>labour</a:t>
            </a:r>
            <a:r>
              <a:rPr lang="en-US" dirty="0">
                <a:latin typeface="Calibri"/>
                <a:ea typeface="Calibri"/>
                <a:cs typeface="Calibri"/>
                <a:sym typeface="Calibri"/>
              </a:rPr>
              <a:t>.</a:t>
            </a:r>
          </a:p>
          <a:p>
            <a:pPr marL="355600" lvl="1" indent="-342900">
              <a:spcBef>
                <a:spcPts val="770"/>
              </a:spcBef>
              <a:buFont typeface="Arial" pitchFamily="34" charset="0"/>
              <a:buChar char="•"/>
            </a:pPr>
            <a:r>
              <a:rPr lang="en-US" dirty="0">
                <a:latin typeface="Calibri"/>
                <a:ea typeface="Calibri"/>
                <a:cs typeface="Calibri"/>
                <a:sym typeface="Calibri"/>
              </a:rPr>
              <a:t>People engaged in farming, hunting, fishing, pottery making, weaving, dyeing, etc.</a:t>
            </a:r>
          </a:p>
          <a:p>
            <a:pPr marL="355600" lvl="1" indent="-342900">
              <a:spcBef>
                <a:spcPts val="770"/>
              </a:spcBef>
              <a:buFont typeface="Arial" pitchFamily="34" charset="0"/>
              <a:buChar char="•"/>
            </a:pPr>
            <a:r>
              <a:rPr lang="en-US" dirty="0">
                <a:latin typeface="Calibri"/>
                <a:ea typeface="Calibri"/>
                <a:cs typeface="Calibri"/>
                <a:sym typeface="Calibri"/>
              </a:rPr>
              <a:t> Neolithic people </a:t>
            </a:r>
            <a:r>
              <a:rPr lang="en-US" dirty="0" err="1">
                <a:latin typeface="Calibri"/>
                <a:ea typeface="Calibri"/>
                <a:cs typeface="Calibri"/>
                <a:sym typeface="Calibri"/>
              </a:rPr>
              <a:t>burried</a:t>
            </a:r>
            <a:r>
              <a:rPr lang="en-US" dirty="0">
                <a:latin typeface="Calibri"/>
                <a:ea typeface="Calibri"/>
                <a:cs typeface="Calibri"/>
                <a:sym typeface="Calibri"/>
              </a:rPr>
              <a:t> their dead with the objects used by them. Burial places have been marked with huge rectangular blocks of stone called as Megaliths.</a:t>
            </a:r>
          </a:p>
          <a:p>
            <a:pPr marL="355600" lvl="1" indent="-342900">
              <a:spcBef>
                <a:spcPts val="770"/>
              </a:spcBef>
              <a:buFont typeface="Arial" pitchFamily="34" charset="0"/>
              <a:buChar char="•"/>
            </a:pPr>
            <a:r>
              <a:rPr lang="en-US" dirty="0">
                <a:latin typeface="Calibri"/>
                <a:ea typeface="Calibri"/>
                <a:cs typeface="Calibri"/>
                <a:sym typeface="Calibri"/>
              </a:rPr>
              <a:t>People constructed huts of dried grass and mud as shelter. </a:t>
            </a:r>
            <a:endParaRPr lang="en-IN" dirty="0">
              <a:latin typeface="Calibri"/>
              <a:ea typeface="Calibri"/>
              <a:cs typeface="Calibri"/>
              <a:sym typeface="Calibri"/>
            </a:endParaRPr>
          </a:p>
          <a:p>
            <a:endParaRPr lang="en-US" dirty="0">
              <a:latin typeface="Calibri" pitchFamily="34" charset="0"/>
            </a:endParaRPr>
          </a:p>
          <a:p>
            <a:pPr lvl="0"/>
            <a:endParaRPr lang="en-IN" dirty="0">
              <a:latin typeface="Calibri" pitchFamily="34" charset="0"/>
            </a:endParaRPr>
          </a:p>
          <a:p>
            <a:endParaRPr lang="en-US" dirty="0">
              <a:latin typeface="Calibri" pitchFamily="34" charset="0"/>
            </a:endParaRPr>
          </a:p>
          <a:p>
            <a:pPr lvl="1"/>
            <a:endParaRPr lang="en-IN" dirty="0">
              <a:latin typeface="Calibri" pitchFamily="34" charset="0"/>
            </a:endParaRPr>
          </a:p>
          <a:p>
            <a:pPr lvl="1"/>
            <a:endParaRPr lang="en-IN" dirty="0">
              <a:latin typeface="Calibri" pitchFamily="34" charset="0"/>
            </a:endParaRPr>
          </a:p>
          <a:p>
            <a:pPr lvl="1"/>
            <a:endParaRPr lang="en-IN" dirty="0">
              <a:latin typeface="Calibri" pitchFamily="34" charset="0"/>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p:pic>
        <p:nvPicPr>
          <p:cNvPr id="6" name="Picture 5" descr="download.jpg"/>
          <p:cNvPicPr>
            <a:picLocks noChangeAspect="1"/>
          </p:cNvPicPr>
          <p:nvPr/>
        </p:nvPicPr>
        <p:blipFill>
          <a:blip r:embed="rId4" cstate="print"/>
          <a:srcRect b="10473"/>
          <a:stretch>
            <a:fillRect/>
          </a:stretch>
        </p:blipFill>
        <p:spPr>
          <a:xfrm>
            <a:off x="5076497" y="1072037"/>
            <a:ext cx="3825708" cy="274714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71" name="Google Shape;71;p15"/>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a:buSzPts val="2200"/>
            </a:pPr>
            <a:r>
              <a:rPr lang="en-IN" sz="2200" b="1" dirty="0">
                <a:solidFill>
                  <a:srgbClr val="FF0000"/>
                </a:solidFill>
                <a:latin typeface="Calibri" pitchFamily="34" charset="0"/>
              </a:rPr>
              <a:t>FARMERS  AND  HERDERS</a:t>
            </a:r>
            <a:endParaRPr lang="en-IN" sz="2200" dirty="0">
              <a:solidFill>
                <a:srgbClr val="FF0000"/>
              </a:solidFill>
              <a:latin typeface="Calibri" pitchFamily="34" charset="0"/>
              <a:ea typeface="Calibri"/>
              <a:cs typeface="Calibri"/>
              <a:sym typeface="Calibri"/>
            </a:endParaRPr>
          </a:p>
          <a:p>
            <a:pPr lvl="0">
              <a:buSzPts val="2200"/>
            </a:pPr>
            <a:r>
              <a:rPr lang="en-US" sz="1800" b="1" dirty="0">
                <a:solidFill>
                  <a:schemeClr val="tx1"/>
                </a:solidFill>
                <a:latin typeface="Calibri" pitchFamily="34" charset="0"/>
              </a:rPr>
              <a:t>QUESTIONS</a:t>
            </a:r>
            <a:endParaRPr sz="1800" b="1" i="0" u="none" strike="noStrike" cap="none" dirty="0">
              <a:solidFill>
                <a:schemeClr val="tx1"/>
              </a:solidFill>
              <a:latin typeface="Calibri" pitchFamily="34" charset="0"/>
              <a:sym typeface="Arial"/>
            </a:endParaRPr>
          </a:p>
        </p:txBody>
      </p:sp>
      <p:sp>
        <p:nvSpPr>
          <p:cNvPr id="72" name="Google Shape;72;p15"/>
          <p:cNvSpPr txBox="1"/>
          <p:nvPr/>
        </p:nvSpPr>
        <p:spPr>
          <a:xfrm>
            <a:off x="294289" y="1065950"/>
            <a:ext cx="7851491" cy="2861956"/>
          </a:xfrm>
          <a:prstGeom prst="rect">
            <a:avLst/>
          </a:prstGeom>
          <a:noFill/>
          <a:ln>
            <a:noFill/>
          </a:ln>
        </p:spPr>
        <p:txBody>
          <a:bodyPr spcFirstLastPara="1" wrap="square" lIns="91425" tIns="91425" rIns="91425" bIns="91425" anchor="t" anchorCtr="0">
            <a:noAutofit/>
          </a:bodyPr>
          <a:lstStyle/>
          <a:p>
            <a:pPr marL="228600" indent="-228600">
              <a:lnSpc>
                <a:spcPct val="115000"/>
              </a:lnSpc>
              <a:buAutoNum type="arabicPeriod"/>
            </a:pPr>
            <a:r>
              <a:rPr lang="en-IN" sz="1200" dirty="0">
                <a:solidFill>
                  <a:srgbClr val="000000"/>
                </a:solidFill>
                <a:effectLst/>
                <a:latin typeface="Roboto" panose="02000000000000000000" pitchFamily="2" charset="0"/>
                <a:ea typeface="Roboto" panose="02000000000000000000" pitchFamily="2" charset="0"/>
                <a:cs typeface="Roboto" panose="02000000000000000000" pitchFamily="2" charset="0"/>
              </a:rPr>
              <a:t>What animals were domesticated by Neolithic humans?</a:t>
            </a:r>
          </a:p>
          <a:p>
            <a:pPr marL="228600" indent="-228600">
              <a:lnSpc>
                <a:spcPct val="115000"/>
              </a:lnSpc>
              <a:buAutoNum type="arabicPeriod"/>
            </a:pPr>
            <a:endParaRPr lang="en-IN" sz="1200" dirty="0">
              <a:effectLst/>
              <a:latin typeface="Arial" panose="020B0604020202020204" pitchFamily="34" charset="0"/>
              <a:ea typeface="Arial" panose="020B0604020202020204" pitchFamily="34" charset="0"/>
            </a:endParaRPr>
          </a:p>
          <a:p>
            <a:pPr>
              <a:lnSpc>
                <a:spcPct val="115000"/>
              </a:lnSpc>
            </a:pPr>
            <a:r>
              <a:rPr lang="en-IN" sz="1200" dirty="0">
                <a:solidFill>
                  <a:srgbClr val="000000"/>
                </a:solidFill>
                <a:effectLst/>
                <a:latin typeface="Roboto" panose="02000000000000000000" pitchFamily="2" charset="0"/>
                <a:ea typeface="Roboto" panose="02000000000000000000" pitchFamily="2" charset="0"/>
                <a:cs typeface="Roboto" panose="02000000000000000000" pitchFamily="2" charset="0"/>
              </a:rPr>
              <a:t> 2. What is meant by division of labour?</a:t>
            </a:r>
          </a:p>
          <a:p>
            <a:pPr>
              <a:lnSpc>
                <a:spcPct val="115000"/>
              </a:lnSpc>
            </a:pPr>
            <a:endParaRPr lang="en-IN" sz="1200" dirty="0">
              <a:effectLst/>
              <a:latin typeface="Arial" panose="020B0604020202020204" pitchFamily="34" charset="0"/>
              <a:ea typeface="Arial" panose="020B0604020202020204" pitchFamily="34" charset="0"/>
            </a:endParaRPr>
          </a:p>
          <a:p>
            <a:r>
              <a:rPr lang="en-IN" sz="1200" dirty="0">
                <a:latin typeface="Roboto" panose="02000000000000000000" pitchFamily="2" charset="0"/>
                <a:ea typeface="Roboto" panose="02000000000000000000" pitchFamily="2" charset="0"/>
                <a:cs typeface="Roboto" panose="02000000000000000000" pitchFamily="2" charset="0"/>
              </a:rPr>
              <a:t>3. </a:t>
            </a:r>
            <a:r>
              <a:rPr lang="en-IN" sz="1200" dirty="0">
                <a:solidFill>
                  <a:srgbClr val="000000"/>
                </a:solidFill>
                <a:effectLst/>
                <a:latin typeface="Roboto" panose="02000000000000000000" pitchFamily="2" charset="0"/>
                <a:ea typeface="Roboto" panose="02000000000000000000" pitchFamily="2" charset="0"/>
                <a:cs typeface="Roboto" panose="02000000000000000000" pitchFamily="2" charset="0"/>
              </a:rPr>
              <a:t>What is Herding?</a:t>
            </a:r>
          </a:p>
          <a:p>
            <a:endParaRPr lang="en-IN" sz="1200" dirty="0">
              <a:latin typeface="Roboto" panose="02000000000000000000" pitchFamily="2" charset="0"/>
              <a:ea typeface="Roboto" panose="02000000000000000000" pitchFamily="2" charset="0"/>
            </a:endParaRPr>
          </a:p>
          <a:p>
            <a:r>
              <a:rPr lang="en-IN" sz="1200" dirty="0">
                <a:latin typeface="Roboto" panose="02000000000000000000" pitchFamily="2" charset="0"/>
                <a:ea typeface="Roboto" panose="02000000000000000000" pitchFamily="2" charset="0"/>
              </a:rPr>
              <a:t>4. Name the activities of the Neolithic People in which they were engaged.</a:t>
            </a:r>
          </a:p>
          <a:p>
            <a:endParaRPr lang="en-IN" sz="1200" dirty="0">
              <a:latin typeface="Roboto" panose="02000000000000000000" pitchFamily="2" charset="0"/>
              <a:ea typeface="Roboto" panose="02000000000000000000" pitchFamily="2" charset="0"/>
            </a:endParaRPr>
          </a:p>
          <a:p>
            <a:r>
              <a:rPr lang="en-IN" sz="1200" dirty="0">
                <a:latin typeface="Roboto" panose="02000000000000000000" pitchFamily="2" charset="0"/>
                <a:ea typeface="Roboto" panose="02000000000000000000" pitchFamily="2" charset="0"/>
              </a:rPr>
              <a:t>5. How did the Neolithic people were benefitted from the domestication of the animals?</a:t>
            </a:r>
            <a:endParaRPr lang="en-IN" sz="1200" dirty="0">
              <a:latin typeface="Calibri" pitchFamily="34" charset="0"/>
            </a:endParaRPr>
          </a:p>
          <a:p>
            <a:endParaRPr lang="en-US" sz="1200" dirty="0">
              <a:latin typeface="Calibri" pitchFamily="34" charset="0"/>
            </a:endParaRPr>
          </a:p>
          <a:p>
            <a:pPr lvl="1"/>
            <a:endParaRPr lang="en-IN" sz="1200" dirty="0">
              <a:latin typeface="Calibri" pitchFamily="34" charset="0"/>
            </a:endParaRPr>
          </a:p>
          <a:p>
            <a:pPr lvl="1"/>
            <a:endParaRPr lang="en-IN" sz="1200" dirty="0">
              <a:latin typeface="Calibri" pitchFamily="34" charset="0"/>
            </a:endParaRPr>
          </a:p>
          <a:p>
            <a:pPr lvl="1"/>
            <a:endParaRPr lang="en-IN" sz="1200" dirty="0">
              <a:latin typeface="Calibri" pitchFamily="34" charset="0"/>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1000036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Google Shape;77;p16"/>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78" name="Google Shape;78;p16"/>
          <p:cNvSpPr txBox="1"/>
          <p:nvPr/>
        </p:nvSpPr>
        <p:spPr>
          <a:xfrm>
            <a:off x="621425" y="743500"/>
            <a:ext cx="7801200" cy="3562200"/>
          </a:xfrm>
          <a:prstGeom prst="rect">
            <a:avLst/>
          </a:prstGeom>
          <a:noFill/>
          <a:ln>
            <a:noFill/>
          </a:ln>
        </p:spPr>
        <p:txBody>
          <a:bodyPr spcFirstLastPara="1" wrap="square" lIns="91425" tIns="91425" rIns="91425" bIns="91425" anchor="ctr" anchorCtr="0">
            <a:noAutofit/>
          </a:bodyPr>
          <a:lstStyle/>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000000"/>
                </a:solidFill>
                <a:latin typeface="Arial"/>
                <a:ea typeface="Arial"/>
                <a:cs typeface="Arial"/>
                <a:sym typeface="Arial"/>
              </a:rPr>
              <a:t>THANKING YOU</a:t>
            </a:r>
            <a:endParaRPr sz="4000" b="1" i="0" u="none" strike="noStrike" cap="none">
              <a:solidFill>
                <a:srgbClr val="000000"/>
              </a:solidFill>
              <a:latin typeface="Arial"/>
              <a:ea typeface="Arial"/>
              <a:cs typeface="Arial"/>
              <a:sym typeface="Arial"/>
            </a:endParaRPr>
          </a:p>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FF0000"/>
                </a:solidFill>
                <a:latin typeface="Arial"/>
                <a:ea typeface="Arial"/>
                <a:cs typeface="Arial"/>
                <a:sym typeface="Arial"/>
              </a:rPr>
              <a:t>ODM EDUCATIONAL GROUP</a:t>
            </a:r>
            <a:endParaRPr sz="4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a:stretch/>
        </p:blipFill>
        <p:spPr>
          <a:xfrm>
            <a:off x="0" y="3777640"/>
            <a:ext cx="9144000" cy="1365860"/>
          </a:xfrm>
          <a:prstGeom prst="rect">
            <a:avLst/>
          </a:prstGeom>
          <a:noFill/>
          <a:ln>
            <a:noFill/>
          </a:ln>
        </p:spPr>
      </p:pic>
      <p:pic>
        <p:nvPicPr>
          <p:cNvPr id="55" name="Google Shape;55;p13"/>
          <p:cNvPicPr preferRelativeResize="0"/>
          <p:nvPr/>
        </p:nvPicPr>
        <p:blipFill rotWithShape="1">
          <a:blip r:embed="rId4">
            <a:alphaModFix/>
          </a:blip>
          <a:srcRect/>
          <a:stretch/>
        </p:blipFill>
        <p:spPr>
          <a:xfrm>
            <a:off x="222675" y="214225"/>
            <a:ext cx="1578401" cy="783575"/>
          </a:xfrm>
          <a:prstGeom prst="rect">
            <a:avLst/>
          </a:prstGeom>
          <a:noFill/>
          <a:ln>
            <a:noFill/>
          </a:ln>
        </p:spPr>
      </p:pic>
      <p:sp>
        <p:nvSpPr>
          <p:cNvPr id="56" name="Google Shape;56;p13"/>
          <p:cNvSpPr txBox="1"/>
          <p:nvPr/>
        </p:nvSpPr>
        <p:spPr>
          <a:xfrm>
            <a:off x="222675" y="1606350"/>
            <a:ext cx="8763000" cy="1930800"/>
          </a:xfrm>
          <a:prstGeom prst="rect">
            <a:avLst/>
          </a:prstGeom>
          <a:noFill/>
          <a:ln>
            <a:noFill/>
          </a:ln>
        </p:spPr>
        <p:txBody>
          <a:bodyPr spcFirstLastPara="1" wrap="square" lIns="91425" tIns="91425" rIns="91425" bIns="91425" anchor="t" anchorCtr="0">
            <a:noAutofit/>
          </a:bodyPr>
          <a:lstStyle/>
          <a:p>
            <a:pPr lvl="0" algn="ctr">
              <a:buSzPts val="3100"/>
            </a:pPr>
            <a:r>
              <a:rPr lang="en-IN" sz="3200" b="1" dirty="0">
                <a:solidFill>
                  <a:srgbClr val="FF0000"/>
                </a:solidFill>
              </a:rPr>
              <a:t>FARMERS  AND  HERDERS</a:t>
            </a:r>
            <a:endParaRPr sz="2500" b="0" i="0" u="none" strike="noStrike" cap="none" dirty="0">
              <a:solidFill>
                <a:srgbClr val="FF0000"/>
              </a:solidFill>
              <a:latin typeface="Calibri"/>
              <a:ea typeface="Calibri"/>
              <a:cs typeface="Calibri"/>
              <a:sym typeface="Calibri"/>
            </a:endParaRPr>
          </a:p>
        </p:txBody>
      </p:sp>
      <p:sp>
        <p:nvSpPr>
          <p:cNvPr id="57" name="Google Shape;57;p13"/>
          <p:cNvSpPr txBox="1"/>
          <p:nvPr/>
        </p:nvSpPr>
        <p:spPr>
          <a:xfrm>
            <a:off x="5874275" y="98375"/>
            <a:ext cx="3176100" cy="126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13"/>
          <p:cNvSpPr txBox="1"/>
          <p:nvPr/>
        </p:nvSpPr>
        <p:spPr>
          <a:xfrm>
            <a:off x="1608084" y="2571736"/>
            <a:ext cx="5938344" cy="115943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t>SUBJECT : (HISTORY)</a:t>
            </a:r>
            <a:endParaRPr b="1" dirty="0"/>
          </a:p>
          <a:p>
            <a:pPr lvl="0"/>
            <a:r>
              <a:rPr lang="en" b="1" dirty="0"/>
              <a:t>CHAPTER NUMBER: 3 PERIOD-3</a:t>
            </a:r>
            <a:endParaRPr b="1" dirty="0"/>
          </a:p>
          <a:p>
            <a:pPr lvl="0"/>
            <a:r>
              <a:rPr lang="en" b="1" dirty="0"/>
              <a:t>CHAPTER NAME : </a:t>
            </a:r>
            <a:r>
              <a:rPr lang="en-IN" b="1" dirty="0"/>
              <a:t>FARMERS  AND  HERDERS</a:t>
            </a:r>
            <a:endParaRPr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71" name="Google Shape;71;p15"/>
          <p:cNvSpPr txBox="1"/>
          <p:nvPr/>
        </p:nvSpPr>
        <p:spPr>
          <a:xfrm>
            <a:off x="272675" y="285050"/>
            <a:ext cx="8688300" cy="419143"/>
          </a:xfrm>
          <a:prstGeom prst="rect">
            <a:avLst/>
          </a:prstGeom>
          <a:noFill/>
          <a:ln>
            <a:noFill/>
          </a:ln>
        </p:spPr>
        <p:txBody>
          <a:bodyPr spcFirstLastPara="1" wrap="square" lIns="91425" tIns="91425" rIns="91425" bIns="91425" anchor="t" anchorCtr="0">
            <a:noAutofit/>
          </a:bodyPr>
          <a:lstStyle/>
          <a:p>
            <a:pPr>
              <a:buSzPts val="2200"/>
            </a:pPr>
            <a:r>
              <a:rPr lang="en-IN" sz="2200" b="1" dirty="0">
                <a:solidFill>
                  <a:srgbClr val="FF0000"/>
                </a:solidFill>
                <a:latin typeface="Calibri" pitchFamily="34" charset="0"/>
              </a:rPr>
              <a:t>FARMERS  AND  HERDERS</a:t>
            </a:r>
            <a:endParaRPr lang="en-IN" sz="2200" dirty="0">
              <a:solidFill>
                <a:srgbClr val="FF0000"/>
              </a:solidFill>
              <a:latin typeface="Calibri" pitchFamily="34" charset="0"/>
              <a:ea typeface="Calibri"/>
              <a:cs typeface="Calibri"/>
              <a:sym typeface="Calibri"/>
            </a:endParaRPr>
          </a:p>
          <a:p>
            <a:pPr lvl="0">
              <a:buSzPts val="2200"/>
            </a:pPr>
            <a:r>
              <a:rPr lang="en-US" sz="1800" b="1" dirty="0">
                <a:solidFill>
                  <a:schemeClr val="tx1"/>
                </a:solidFill>
                <a:latin typeface="Calibri" pitchFamily="34" charset="0"/>
              </a:rPr>
              <a:t>LEARNING OBJECTIVES</a:t>
            </a:r>
            <a:endParaRPr sz="1800" b="1" i="0" u="none" strike="noStrike" cap="none" dirty="0">
              <a:solidFill>
                <a:schemeClr val="tx1"/>
              </a:solidFill>
              <a:latin typeface="Calibri" pitchFamily="34" charset="0"/>
              <a:sym typeface="Arial"/>
            </a:endParaRPr>
          </a:p>
        </p:txBody>
      </p:sp>
      <p:sp>
        <p:nvSpPr>
          <p:cNvPr id="72" name="Google Shape;72;p15"/>
          <p:cNvSpPr txBox="1"/>
          <p:nvPr/>
        </p:nvSpPr>
        <p:spPr>
          <a:xfrm>
            <a:off x="272675" y="1156138"/>
            <a:ext cx="8688300" cy="3171162"/>
          </a:xfrm>
          <a:prstGeom prst="rect">
            <a:avLst/>
          </a:prstGeom>
          <a:noFill/>
          <a:ln>
            <a:noFill/>
          </a:ln>
        </p:spPr>
        <p:txBody>
          <a:bodyPr spcFirstLastPara="1" wrap="square" lIns="91425" tIns="91425" rIns="91425" bIns="91425" anchor="t" anchorCtr="0">
            <a:noAutofit/>
          </a:bodyPr>
          <a:lstStyle/>
          <a:p>
            <a:pPr lvl="1"/>
            <a:endParaRPr lang="en-IN" dirty="0">
              <a:latin typeface="Calibri" pitchFamily="34" charset="0"/>
            </a:endParaRPr>
          </a:p>
          <a:p>
            <a:pPr lvl="1"/>
            <a:endParaRPr lang="en-IN" dirty="0">
              <a:latin typeface="Calibri" pitchFamily="34" charset="0"/>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p:sp>
        <p:nvSpPr>
          <p:cNvPr id="5" name="Rectangle 4"/>
          <p:cNvSpPr/>
          <p:nvPr/>
        </p:nvSpPr>
        <p:spPr>
          <a:xfrm>
            <a:off x="357361" y="1240208"/>
            <a:ext cx="7062951" cy="3262432"/>
          </a:xfrm>
          <a:prstGeom prst="rect">
            <a:avLst/>
          </a:prstGeom>
        </p:spPr>
        <p:txBody>
          <a:bodyPr wrap="square">
            <a:spAutoFit/>
          </a:bodyPr>
          <a:lstStyle/>
          <a:p>
            <a:pPr marL="457200" indent="-457200">
              <a:spcAft>
                <a:spcPts val="1200"/>
              </a:spcAft>
              <a:buFont typeface="Arial" pitchFamily="34" charset="0"/>
              <a:buChar char="•"/>
            </a:pPr>
            <a:r>
              <a:rPr lang="en-US" dirty="0">
                <a:latin typeface="Calibri" pitchFamily="34" charset="0"/>
              </a:rPr>
              <a:t>Neolithic Age- from Food Gatherers to Producers</a:t>
            </a:r>
          </a:p>
          <a:p>
            <a:pPr marL="457200" indent="-457200">
              <a:spcAft>
                <a:spcPts val="1200"/>
              </a:spcAft>
              <a:buFont typeface="Arial" pitchFamily="34" charset="0"/>
              <a:buChar char="•"/>
            </a:pPr>
            <a:r>
              <a:rPr lang="en-US" dirty="0">
                <a:latin typeface="Calibri" pitchFamily="34" charset="0"/>
              </a:rPr>
              <a:t>Domestication of animals</a:t>
            </a:r>
          </a:p>
          <a:p>
            <a:pPr marL="457200" indent="-457200">
              <a:spcAft>
                <a:spcPts val="1200"/>
              </a:spcAft>
              <a:buFont typeface="Arial" pitchFamily="34" charset="0"/>
              <a:buChar char="•"/>
            </a:pPr>
            <a:r>
              <a:rPr lang="en-US" dirty="0">
                <a:latin typeface="Calibri" pitchFamily="34" charset="0"/>
              </a:rPr>
              <a:t>Settlements          </a:t>
            </a:r>
          </a:p>
          <a:p>
            <a:pPr marL="457200" indent="-457200">
              <a:spcAft>
                <a:spcPts val="1200"/>
              </a:spcAft>
              <a:buFont typeface="Arial" pitchFamily="34" charset="0"/>
              <a:buChar char="•"/>
            </a:pPr>
            <a:r>
              <a:rPr lang="en-US" dirty="0">
                <a:latin typeface="Calibri" pitchFamily="34" charset="0"/>
              </a:rPr>
              <a:t>Tools         </a:t>
            </a:r>
          </a:p>
          <a:p>
            <a:pPr marL="457200" indent="-457200">
              <a:spcAft>
                <a:spcPts val="1200"/>
              </a:spcAft>
              <a:buFont typeface="Arial" pitchFamily="34" charset="0"/>
              <a:buChar char="•"/>
            </a:pPr>
            <a:r>
              <a:rPr lang="en-US" dirty="0">
                <a:latin typeface="Calibri" pitchFamily="34" charset="0"/>
              </a:rPr>
              <a:t>Pottery</a:t>
            </a:r>
          </a:p>
          <a:p>
            <a:pPr marL="457200" indent="-457200">
              <a:spcAft>
                <a:spcPts val="1200"/>
              </a:spcAft>
              <a:buFont typeface="Arial" pitchFamily="34" charset="0"/>
              <a:buChar char="•"/>
            </a:pPr>
            <a:r>
              <a:rPr lang="en-US" dirty="0">
                <a:latin typeface="Calibri" pitchFamily="34" charset="0"/>
              </a:rPr>
              <a:t>Invention of the Axle</a:t>
            </a:r>
          </a:p>
          <a:p>
            <a:pPr marL="457200" indent="-457200">
              <a:spcAft>
                <a:spcPts val="1200"/>
              </a:spcAft>
              <a:buFont typeface="Arial" pitchFamily="34" charset="0"/>
              <a:buChar char="•"/>
            </a:pPr>
            <a:r>
              <a:rPr lang="en-US" dirty="0">
                <a:latin typeface="Calibri" pitchFamily="34" charset="0"/>
              </a:rPr>
              <a:t>Religion          </a:t>
            </a:r>
          </a:p>
          <a:p>
            <a:pPr marL="457200" indent="-457200">
              <a:spcAft>
                <a:spcPts val="1200"/>
              </a:spcAft>
              <a:buFont typeface="Arial" pitchFamily="34" charset="0"/>
              <a:buChar char="•"/>
            </a:pPr>
            <a:r>
              <a:rPr lang="en-US" dirty="0">
                <a:latin typeface="Calibri" pitchFamily="34" charset="0"/>
              </a:rPr>
              <a:t>Ornaments          </a:t>
            </a:r>
          </a:p>
          <a:p>
            <a:pPr marL="457200" indent="-457200">
              <a:spcAft>
                <a:spcPts val="1200"/>
              </a:spcAft>
              <a:buFont typeface="Arial" pitchFamily="34" charset="0"/>
              <a:buChar char="•"/>
            </a:pPr>
            <a:r>
              <a:rPr lang="en-US" dirty="0">
                <a:latin typeface="Calibri" pitchFamily="34" charset="0"/>
              </a:rPr>
              <a:t>Case Study:- </a:t>
            </a:r>
            <a:r>
              <a:rPr lang="en-US" dirty="0" err="1">
                <a:latin typeface="Calibri" pitchFamily="34" charset="0"/>
              </a:rPr>
              <a:t>Mehrgarh</a:t>
            </a:r>
            <a:r>
              <a:rPr lang="en-US" dirty="0">
                <a:latin typeface="Calibri" pitchFamily="34" charset="0"/>
              </a:rPr>
              <a:t>, </a:t>
            </a:r>
            <a:r>
              <a:rPr lang="en-US" dirty="0" err="1">
                <a:latin typeface="Calibri" pitchFamily="34" charset="0"/>
              </a:rPr>
              <a:t>Burzahom</a:t>
            </a:r>
            <a:r>
              <a:rPr lang="en-US" dirty="0">
                <a:latin typeface="Calibri" pitchFamily="34" charset="0"/>
              </a:rPr>
              <a:t> &amp; </a:t>
            </a:r>
            <a:r>
              <a:rPr lang="en-US" dirty="0" err="1">
                <a:latin typeface="Calibri" pitchFamily="34" charset="0"/>
              </a:rPr>
              <a:t>Daojali</a:t>
            </a:r>
            <a:r>
              <a:rPr lang="en-US" dirty="0">
                <a:latin typeface="Calibri" pitchFamily="34" charset="0"/>
              </a:rPr>
              <a:t> </a:t>
            </a:r>
            <a:r>
              <a:rPr lang="en-US" dirty="0" err="1">
                <a:latin typeface="Calibri" pitchFamily="34" charset="0"/>
              </a:rPr>
              <a:t>Hading</a:t>
            </a:r>
            <a:endParaRPr lang="en-US" sz="2400" dirty="0">
              <a:latin typeface="Calibri" pitchFamily="34" charset="0"/>
            </a:endParaRPr>
          </a:p>
        </p:txBody>
      </p:sp>
      <p:pic>
        <p:nvPicPr>
          <p:cNvPr id="6" name="Picture 5" descr="download (7).jpg"/>
          <p:cNvPicPr>
            <a:picLocks noChangeAspect="1"/>
          </p:cNvPicPr>
          <p:nvPr/>
        </p:nvPicPr>
        <p:blipFill>
          <a:blip r:embed="rId4" cstate="print"/>
          <a:stretch>
            <a:fillRect/>
          </a:stretch>
        </p:blipFill>
        <p:spPr>
          <a:xfrm>
            <a:off x="5591503" y="1450427"/>
            <a:ext cx="3191853" cy="2381613"/>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71" name="Google Shape;71;p15"/>
          <p:cNvSpPr txBox="1"/>
          <p:nvPr/>
        </p:nvSpPr>
        <p:spPr>
          <a:xfrm>
            <a:off x="273269" y="189186"/>
            <a:ext cx="8870731" cy="792682"/>
          </a:xfrm>
          <a:prstGeom prst="rect">
            <a:avLst/>
          </a:prstGeom>
          <a:noFill/>
          <a:ln>
            <a:noFill/>
          </a:ln>
        </p:spPr>
        <p:txBody>
          <a:bodyPr spcFirstLastPara="1" wrap="square" lIns="91425" tIns="91425" rIns="91425" bIns="91425" anchor="t" anchorCtr="0">
            <a:noAutofit/>
          </a:bodyPr>
          <a:lstStyle/>
          <a:p>
            <a:pPr>
              <a:buSzPts val="2200"/>
            </a:pPr>
            <a:r>
              <a:rPr lang="en-IN" sz="2200" b="1" dirty="0">
                <a:solidFill>
                  <a:srgbClr val="FF0000"/>
                </a:solidFill>
                <a:latin typeface="Calibri" pitchFamily="34" charset="0"/>
              </a:rPr>
              <a:t>FARMERS  AND  HERDERS</a:t>
            </a:r>
            <a:endParaRPr lang="en-IN" sz="2200" dirty="0">
              <a:solidFill>
                <a:srgbClr val="FF0000"/>
              </a:solidFill>
              <a:latin typeface="Calibri" pitchFamily="34" charset="0"/>
              <a:ea typeface="Calibri"/>
              <a:cs typeface="Calibri"/>
              <a:sym typeface="Calibri"/>
            </a:endParaRPr>
          </a:p>
          <a:p>
            <a:pPr lvl="0">
              <a:buSzPts val="2200"/>
            </a:pPr>
            <a:r>
              <a:rPr lang="en-US" sz="1800" b="1" dirty="0">
                <a:solidFill>
                  <a:schemeClr val="tx1"/>
                </a:solidFill>
                <a:latin typeface="Calibri" pitchFamily="34" charset="0"/>
              </a:rPr>
              <a:t>TOOLS</a:t>
            </a:r>
            <a:endParaRPr sz="1800" b="1" i="0" u="none" strike="noStrike" cap="none" dirty="0">
              <a:solidFill>
                <a:schemeClr val="tx1"/>
              </a:solidFill>
              <a:latin typeface="Calibri" pitchFamily="34" charset="0"/>
              <a:sym typeface="Arial"/>
            </a:endParaRPr>
          </a:p>
        </p:txBody>
      </p:sp>
      <p:sp>
        <p:nvSpPr>
          <p:cNvPr id="72" name="Google Shape;72;p15"/>
          <p:cNvSpPr txBox="1"/>
          <p:nvPr/>
        </p:nvSpPr>
        <p:spPr>
          <a:xfrm>
            <a:off x="210206" y="704193"/>
            <a:ext cx="8681545" cy="3171162"/>
          </a:xfrm>
          <a:prstGeom prst="rect">
            <a:avLst/>
          </a:prstGeom>
          <a:noFill/>
          <a:ln>
            <a:noFill/>
          </a:ln>
        </p:spPr>
        <p:txBody>
          <a:bodyPr spcFirstLastPara="1" wrap="square" lIns="91425" tIns="91425" rIns="91425" bIns="91425" anchor="t" anchorCtr="0">
            <a:noAutofit/>
          </a:bodyPr>
          <a:lstStyle/>
          <a:p>
            <a:pPr marL="355600" lvl="1" indent="-342900">
              <a:spcBef>
                <a:spcPts val="770"/>
              </a:spcBef>
              <a:buFont typeface="Arial" pitchFamily="34" charset="0"/>
              <a:buChar char="•"/>
            </a:pPr>
            <a:r>
              <a:rPr lang="en-US" dirty="0">
                <a:latin typeface="Calibri"/>
                <a:ea typeface="Calibri"/>
                <a:cs typeface="Calibri"/>
                <a:sym typeface="Calibri"/>
              </a:rPr>
              <a:t>Tools of the Neolithic Age were better than the earlier Stone Ages.</a:t>
            </a:r>
          </a:p>
          <a:p>
            <a:pPr marL="355600" lvl="1" indent="-342900">
              <a:spcBef>
                <a:spcPts val="770"/>
              </a:spcBef>
              <a:buFont typeface="Arial" pitchFamily="34" charset="0"/>
              <a:buChar char="•"/>
            </a:pPr>
            <a:r>
              <a:rPr lang="en-US" dirty="0">
                <a:latin typeface="Calibri"/>
                <a:ea typeface="Calibri"/>
                <a:cs typeface="Calibri"/>
                <a:sym typeface="Calibri"/>
              </a:rPr>
              <a:t>They were given a finer edge and started to get handles.</a:t>
            </a:r>
          </a:p>
          <a:p>
            <a:pPr marL="355600" lvl="1" indent="-342900">
              <a:spcBef>
                <a:spcPts val="770"/>
              </a:spcBef>
              <a:buFont typeface="Arial" pitchFamily="34" charset="0"/>
              <a:buChar char="•"/>
            </a:pPr>
            <a:r>
              <a:rPr lang="en-US" dirty="0">
                <a:latin typeface="Calibri"/>
                <a:ea typeface="Calibri"/>
                <a:cs typeface="Calibri"/>
                <a:sym typeface="Calibri"/>
              </a:rPr>
              <a:t>Sickles and reaping knives were developed to harvest crops.</a:t>
            </a:r>
          </a:p>
          <a:p>
            <a:pPr marL="355600" lvl="1" indent="-342900">
              <a:spcBef>
                <a:spcPts val="770"/>
              </a:spcBef>
              <a:buFont typeface="Arial" pitchFamily="34" charset="0"/>
              <a:buChar char="•"/>
            </a:pPr>
            <a:r>
              <a:rPr lang="en-US" dirty="0">
                <a:latin typeface="Calibri"/>
                <a:ea typeface="Calibri"/>
                <a:cs typeface="Calibri"/>
                <a:sym typeface="Calibri"/>
              </a:rPr>
              <a:t>Heavy tools were used for digging and leveling the land.</a:t>
            </a:r>
          </a:p>
          <a:p>
            <a:pPr marL="355600" lvl="1" indent="-342900">
              <a:spcBef>
                <a:spcPts val="770"/>
              </a:spcBef>
              <a:buFont typeface="Arial" pitchFamily="34" charset="0"/>
              <a:buChar char="•"/>
            </a:pPr>
            <a:r>
              <a:rPr lang="en-US" dirty="0">
                <a:latin typeface="Calibri"/>
                <a:ea typeface="Calibri"/>
                <a:cs typeface="Calibri"/>
                <a:sym typeface="Calibri"/>
              </a:rPr>
              <a:t>Stone was ground and polished into sharper and more refined implements.</a:t>
            </a:r>
            <a:endParaRPr lang="en-IN" dirty="0">
              <a:latin typeface="Calibri"/>
              <a:ea typeface="Calibri"/>
              <a:cs typeface="Calibri"/>
              <a:sym typeface="Calibri"/>
            </a:endParaRPr>
          </a:p>
          <a:p>
            <a:pPr marL="355600" lvl="1" indent="-342900">
              <a:spcBef>
                <a:spcPts val="770"/>
              </a:spcBef>
              <a:buFont typeface="Arial" pitchFamily="34" charset="0"/>
              <a:buChar char="•"/>
            </a:pPr>
            <a:r>
              <a:rPr lang="en-US" dirty="0">
                <a:latin typeface="Calibri"/>
                <a:ea typeface="Calibri"/>
                <a:cs typeface="Calibri"/>
                <a:sym typeface="Calibri"/>
              </a:rPr>
              <a:t> </a:t>
            </a:r>
            <a:endParaRPr lang="en-IN" dirty="0">
              <a:latin typeface="Calibri"/>
              <a:ea typeface="Calibri"/>
              <a:cs typeface="Calibri"/>
              <a:sym typeface="Calibri"/>
            </a:endParaRPr>
          </a:p>
          <a:p>
            <a:endParaRPr lang="en-US" dirty="0">
              <a:latin typeface="Calibri" pitchFamily="34" charset="0"/>
            </a:endParaRPr>
          </a:p>
          <a:p>
            <a:pPr lvl="0"/>
            <a:endParaRPr lang="en-IN" dirty="0">
              <a:latin typeface="Calibri" pitchFamily="34" charset="0"/>
            </a:endParaRPr>
          </a:p>
          <a:p>
            <a:endParaRPr lang="en-US" dirty="0">
              <a:latin typeface="Calibri" pitchFamily="34" charset="0"/>
            </a:endParaRPr>
          </a:p>
          <a:p>
            <a:pPr lvl="1"/>
            <a:endParaRPr lang="en-IN" dirty="0">
              <a:latin typeface="Calibri" pitchFamily="34" charset="0"/>
            </a:endParaRPr>
          </a:p>
          <a:p>
            <a:pPr lvl="1"/>
            <a:endParaRPr lang="en-IN" dirty="0">
              <a:latin typeface="Calibri" pitchFamily="34" charset="0"/>
            </a:endParaRPr>
          </a:p>
          <a:p>
            <a:pPr lvl="1"/>
            <a:endParaRPr lang="en-IN" dirty="0">
              <a:latin typeface="Calibri" pitchFamily="34" charset="0"/>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p:pic>
        <p:nvPicPr>
          <p:cNvPr id="7" name="Picture 6" descr="download (2).jpg"/>
          <p:cNvPicPr>
            <a:picLocks noChangeAspect="1"/>
          </p:cNvPicPr>
          <p:nvPr/>
        </p:nvPicPr>
        <p:blipFill>
          <a:blip r:embed="rId4" cstate="print"/>
          <a:stretch>
            <a:fillRect/>
          </a:stretch>
        </p:blipFill>
        <p:spPr>
          <a:xfrm>
            <a:off x="150669" y="2543503"/>
            <a:ext cx="3456384" cy="2337533"/>
          </a:xfrm>
          <a:prstGeom prst="rect">
            <a:avLst/>
          </a:prstGeom>
        </p:spPr>
      </p:pic>
      <p:pic>
        <p:nvPicPr>
          <p:cNvPr id="8" name="Picture 7" descr="download (3).jpg"/>
          <p:cNvPicPr>
            <a:picLocks noChangeAspect="1"/>
          </p:cNvPicPr>
          <p:nvPr/>
        </p:nvPicPr>
        <p:blipFill>
          <a:blip r:embed="rId5" cstate="print"/>
          <a:stretch>
            <a:fillRect/>
          </a:stretch>
        </p:blipFill>
        <p:spPr>
          <a:xfrm>
            <a:off x="3607245" y="2522484"/>
            <a:ext cx="4153513" cy="233524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71" name="Google Shape;71;p15"/>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a:buSzPts val="2200"/>
            </a:pPr>
            <a:r>
              <a:rPr lang="en-IN" sz="2200" b="1" dirty="0">
                <a:solidFill>
                  <a:srgbClr val="FF0000"/>
                </a:solidFill>
                <a:latin typeface="Calibri" pitchFamily="34" charset="0"/>
              </a:rPr>
              <a:t>FARMERS  AND  HERDERS</a:t>
            </a:r>
            <a:endParaRPr lang="en-IN" sz="2200" dirty="0">
              <a:solidFill>
                <a:srgbClr val="FF0000"/>
              </a:solidFill>
              <a:latin typeface="Calibri" pitchFamily="34" charset="0"/>
              <a:ea typeface="Calibri"/>
              <a:cs typeface="Calibri"/>
              <a:sym typeface="Calibri"/>
            </a:endParaRPr>
          </a:p>
          <a:p>
            <a:pPr lvl="0">
              <a:buSzPts val="2200"/>
            </a:pPr>
            <a:r>
              <a:rPr lang="en-US" sz="1800" b="1" dirty="0">
                <a:solidFill>
                  <a:schemeClr val="tx1"/>
                </a:solidFill>
                <a:latin typeface="Calibri" pitchFamily="34" charset="0"/>
              </a:rPr>
              <a:t>POTTERY</a:t>
            </a:r>
            <a:endParaRPr sz="1800" b="1" i="0" u="none" strike="noStrike" cap="none" dirty="0">
              <a:solidFill>
                <a:schemeClr val="tx1"/>
              </a:solidFill>
              <a:latin typeface="Calibri" pitchFamily="34" charset="0"/>
              <a:sym typeface="Arial"/>
            </a:endParaRPr>
          </a:p>
        </p:txBody>
      </p:sp>
      <p:sp>
        <p:nvSpPr>
          <p:cNvPr id="72" name="Google Shape;72;p15"/>
          <p:cNvSpPr txBox="1"/>
          <p:nvPr/>
        </p:nvSpPr>
        <p:spPr>
          <a:xfrm>
            <a:off x="168164" y="798786"/>
            <a:ext cx="8681545" cy="1597573"/>
          </a:xfrm>
          <a:prstGeom prst="rect">
            <a:avLst/>
          </a:prstGeom>
          <a:noFill/>
          <a:ln>
            <a:noFill/>
          </a:ln>
        </p:spPr>
        <p:txBody>
          <a:bodyPr spcFirstLastPara="1" wrap="square" lIns="91425" tIns="91425" rIns="91425" bIns="91425" anchor="t" anchorCtr="0">
            <a:noAutofit/>
          </a:bodyPr>
          <a:lstStyle/>
          <a:p>
            <a:pPr marL="355600" lvl="1" indent="-342900">
              <a:spcBef>
                <a:spcPts val="770"/>
              </a:spcBef>
              <a:buFont typeface="Arial" pitchFamily="34" charset="0"/>
              <a:buChar char="•"/>
            </a:pPr>
            <a:r>
              <a:rPr lang="en-US" dirty="0">
                <a:latin typeface="Calibri"/>
                <a:ea typeface="Calibri"/>
                <a:cs typeface="Calibri"/>
                <a:sym typeface="Calibri"/>
              </a:rPr>
              <a:t>The cultivation of food gave rise to the need for pots to store and cook food.</a:t>
            </a:r>
          </a:p>
          <a:p>
            <a:pPr marL="355600" lvl="1" indent="-342900">
              <a:spcBef>
                <a:spcPts val="770"/>
              </a:spcBef>
              <a:buFont typeface="Arial" pitchFamily="34" charset="0"/>
              <a:buChar char="•"/>
            </a:pPr>
            <a:r>
              <a:rPr lang="en-US" dirty="0">
                <a:latin typeface="Calibri"/>
                <a:ea typeface="Calibri"/>
                <a:cs typeface="Calibri"/>
                <a:sym typeface="Calibri"/>
              </a:rPr>
              <a:t>Earthen pots have been found at several sites and some of them were also decorated with designs.</a:t>
            </a:r>
          </a:p>
          <a:p>
            <a:pPr marL="355600" lvl="1" indent="-342900">
              <a:spcBef>
                <a:spcPts val="770"/>
              </a:spcBef>
              <a:buFont typeface="Arial" pitchFamily="34" charset="0"/>
              <a:buChar char="•"/>
            </a:pPr>
            <a:r>
              <a:rPr lang="en-US" dirty="0">
                <a:latin typeface="Calibri"/>
                <a:ea typeface="Calibri"/>
                <a:cs typeface="Calibri"/>
                <a:sym typeface="Calibri"/>
              </a:rPr>
              <a:t>Humans also learnt to make vessels of clay and bake them on fire.</a:t>
            </a:r>
          </a:p>
          <a:p>
            <a:pPr marL="355600" lvl="1" indent="-342900">
              <a:spcBef>
                <a:spcPts val="770"/>
              </a:spcBef>
              <a:buFont typeface="Arial" pitchFamily="34" charset="0"/>
              <a:buChar char="•"/>
            </a:pPr>
            <a:r>
              <a:rPr lang="en-US" dirty="0">
                <a:latin typeface="Calibri"/>
                <a:ea typeface="Calibri"/>
                <a:cs typeface="Calibri"/>
                <a:sym typeface="Calibri"/>
              </a:rPr>
              <a:t>Neolithic pottery was black- grey ware, with a matt finish.</a:t>
            </a:r>
            <a:endParaRPr lang="en-IN" dirty="0">
              <a:latin typeface="Calibri"/>
              <a:ea typeface="Calibri"/>
              <a:cs typeface="Calibri"/>
              <a:sym typeface="Calibri"/>
            </a:endParaRPr>
          </a:p>
          <a:p>
            <a:pPr marL="355600" lvl="1" indent="-342900">
              <a:spcBef>
                <a:spcPts val="770"/>
              </a:spcBef>
              <a:buFont typeface="Arial" pitchFamily="34" charset="0"/>
              <a:buChar char="•"/>
            </a:pPr>
            <a:endParaRPr lang="en-US" dirty="0">
              <a:latin typeface="Calibri"/>
              <a:ea typeface="Calibri"/>
              <a:cs typeface="Calibri"/>
              <a:sym typeface="Calibri"/>
            </a:endParaRPr>
          </a:p>
          <a:p>
            <a:pPr lvl="1"/>
            <a:endParaRPr lang="en-IN" dirty="0">
              <a:latin typeface="Calibri" pitchFamily="34" charset="0"/>
            </a:endParaRPr>
          </a:p>
          <a:p>
            <a:pPr lvl="1"/>
            <a:endParaRPr lang="en-IN" dirty="0">
              <a:latin typeface="Calibri" pitchFamily="34" charset="0"/>
            </a:endParaRPr>
          </a:p>
          <a:p>
            <a:pPr lvl="1"/>
            <a:endParaRPr lang="en-IN" dirty="0">
              <a:latin typeface="Calibri" pitchFamily="34" charset="0"/>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p:pic>
        <p:nvPicPr>
          <p:cNvPr id="7" name="Picture 6" descr="download (4).jpg"/>
          <p:cNvPicPr>
            <a:picLocks noChangeAspect="1"/>
          </p:cNvPicPr>
          <p:nvPr/>
        </p:nvPicPr>
        <p:blipFill>
          <a:blip r:embed="rId4" cstate="print"/>
          <a:srcRect b="11452"/>
          <a:stretch>
            <a:fillRect/>
          </a:stretch>
        </p:blipFill>
        <p:spPr>
          <a:xfrm>
            <a:off x="144411" y="2613191"/>
            <a:ext cx="4176464" cy="2393970"/>
          </a:xfrm>
          <a:prstGeom prst="rect">
            <a:avLst/>
          </a:prstGeom>
        </p:spPr>
      </p:pic>
      <p:pic>
        <p:nvPicPr>
          <p:cNvPr id="8" name="Picture 7" descr="images.jpg"/>
          <p:cNvPicPr>
            <a:picLocks noChangeAspect="1"/>
          </p:cNvPicPr>
          <p:nvPr/>
        </p:nvPicPr>
        <p:blipFill>
          <a:blip r:embed="rId5" cstate="print"/>
          <a:stretch>
            <a:fillRect/>
          </a:stretch>
        </p:blipFill>
        <p:spPr>
          <a:xfrm>
            <a:off x="4729898" y="2615991"/>
            <a:ext cx="2579365" cy="239117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64" name="Google Shape;64;p14"/>
          <p:cNvSpPr txBox="1"/>
          <p:nvPr/>
        </p:nvSpPr>
        <p:spPr>
          <a:xfrm>
            <a:off x="272675" y="285050"/>
            <a:ext cx="8688300" cy="387612"/>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 sz="2200" b="1" i="0" u="none" strike="noStrike" cap="none" dirty="0">
                <a:solidFill>
                  <a:srgbClr val="FF0000"/>
                </a:solidFill>
                <a:latin typeface="Arial"/>
                <a:ea typeface="Arial"/>
                <a:cs typeface="Arial"/>
                <a:sym typeface="Arial"/>
              </a:rPr>
              <a:t>RECAPITULATION OF CHAPTER-2</a:t>
            </a:r>
            <a:endParaRPr sz="2200" b="1" i="0" u="none" strike="noStrike" cap="none" dirty="0">
              <a:solidFill>
                <a:srgbClr val="FF0000"/>
              </a:solidFill>
              <a:latin typeface="Arial"/>
              <a:ea typeface="Arial"/>
              <a:cs typeface="Arial"/>
              <a:sym typeface="Arial"/>
            </a:endParaRPr>
          </a:p>
        </p:txBody>
      </p:sp>
      <p:sp>
        <p:nvSpPr>
          <p:cNvPr id="65" name="Google Shape;65;p14"/>
          <p:cNvSpPr txBox="1"/>
          <p:nvPr/>
        </p:nvSpPr>
        <p:spPr>
          <a:xfrm>
            <a:off x="272675" y="1061545"/>
            <a:ext cx="8688300" cy="369964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p:pic>
        <p:nvPicPr>
          <p:cNvPr id="6" name="Picture 2"/>
          <p:cNvPicPr>
            <a:picLocks noChangeAspect="1" noChangeArrowheads="1"/>
          </p:cNvPicPr>
          <p:nvPr/>
        </p:nvPicPr>
        <p:blipFill>
          <a:blip r:embed="rId4" cstate="print"/>
          <a:srcRect l="25372" t="28528" r="21253" b="5661"/>
          <a:stretch>
            <a:fillRect/>
          </a:stretch>
        </p:blipFill>
        <p:spPr bwMode="auto">
          <a:xfrm>
            <a:off x="356018" y="746235"/>
            <a:ext cx="7432148" cy="425669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71" name="Google Shape;71;p15"/>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a:buSzPts val="2200"/>
            </a:pPr>
            <a:r>
              <a:rPr lang="en-IN" sz="2200" b="1" dirty="0">
                <a:solidFill>
                  <a:srgbClr val="FF0000"/>
                </a:solidFill>
                <a:latin typeface="Calibri" pitchFamily="34" charset="0"/>
              </a:rPr>
              <a:t>FARMERS  AND  HERDERS</a:t>
            </a:r>
            <a:endParaRPr lang="en-IN" sz="2200" dirty="0">
              <a:solidFill>
                <a:srgbClr val="FF0000"/>
              </a:solidFill>
              <a:latin typeface="Calibri" pitchFamily="34" charset="0"/>
              <a:ea typeface="Calibri"/>
              <a:cs typeface="Calibri"/>
              <a:sym typeface="Calibri"/>
            </a:endParaRPr>
          </a:p>
          <a:p>
            <a:pPr lvl="0">
              <a:buSzPts val="2200"/>
            </a:pPr>
            <a:r>
              <a:rPr lang="en-US" sz="1800" b="1" dirty="0">
                <a:solidFill>
                  <a:schemeClr val="tx1"/>
                </a:solidFill>
                <a:latin typeface="Calibri" pitchFamily="34" charset="0"/>
              </a:rPr>
              <a:t>INVENTION OF WHEEL</a:t>
            </a:r>
            <a:endParaRPr sz="1800" b="1" i="0" u="none" strike="noStrike" cap="none" dirty="0">
              <a:solidFill>
                <a:schemeClr val="tx1"/>
              </a:solidFill>
              <a:latin typeface="Calibri" pitchFamily="34" charset="0"/>
              <a:sym typeface="Arial"/>
            </a:endParaRPr>
          </a:p>
        </p:txBody>
      </p:sp>
      <p:sp>
        <p:nvSpPr>
          <p:cNvPr id="72" name="Google Shape;72;p15"/>
          <p:cNvSpPr txBox="1"/>
          <p:nvPr/>
        </p:nvSpPr>
        <p:spPr>
          <a:xfrm>
            <a:off x="168164" y="798786"/>
            <a:ext cx="8681545" cy="3171162"/>
          </a:xfrm>
          <a:prstGeom prst="rect">
            <a:avLst/>
          </a:prstGeom>
          <a:noFill/>
          <a:ln>
            <a:noFill/>
          </a:ln>
        </p:spPr>
        <p:txBody>
          <a:bodyPr spcFirstLastPara="1" wrap="square" lIns="91425" tIns="91425" rIns="91425" bIns="91425" anchor="t" anchorCtr="0">
            <a:noAutofit/>
          </a:bodyPr>
          <a:lstStyle/>
          <a:p>
            <a:pPr lvl="0"/>
            <a:endParaRPr lang="en-IN" dirty="0">
              <a:latin typeface="Calibri" pitchFamily="34" charset="0"/>
            </a:endParaRPr>
          </a:p>
          <a:p>
            <a:endParaRPr lang="en-US" dirty="0">
              <a:latin typeface="Calibri" pitchFamily="34" charset="0"/>
            </a:endParaRPr>
          </a:p>
          <a:p>
            <a:pPr lvl="1"/>
            <a:endParaRPr lang="en-IN" dirty="0">
              <a:latin typeface="Calibri" pitchFamily="34" charset="0"/>
            </a:endParaRPr>
          </a:p>
          <a:p>
            <a:pPr lvl="1"/>
            <a:endParaRPr lang="en-IN" dirty="0">
              <a:latin typeface="Calibri" pitchFamily="34" charset="0"/>
            </a:endParaRPr>
          </a:p>
          <a:p>
            <a:pPr lvl="1"/>
            <a:endParaRPr lang="en-IN" dirty="0">
              <a:latin typeface="Calibri" pitchFamily="34" charset="0"/>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p:sp>
        <p:nvSpPr>
          <p:cNvPr id="5" name="Rectangle 4"/>
          <p:cNvSpPr/>
          <p:nvPr/>
        </p:nvSpPr>
        <p:spPr>
          <a:xfrm>
            <a:off x="472966" y="903891"/>
            <a:ext cx="6385034" cy="1159292"/>
          </a:xfrm>
          <a:prstGeom prst="rect">
            <a:avLst/>
          </a:prstGeom>
        </p:spPr>
        <p:txBody>
          <a:bodyPr wrap="square">
            <a:spAutoFit/>
          </a:bodyPr>
          <a:lstStyle/>
          <a:p>
            <a:pPr marL="355600" lvl="1" indent="-342900">
              <a:spcBef>
                <a:spcPts val="770"/>
              </a:spcBef>
              <a:buFont typeface="Arial" pitchFamily="34" charset="0"/>
              <a:buChar char="•"/>
            </a:pPr>
            <a:r>
              <a:rPr lang="en-US" dirty="0">
                <a:latin typeface="Calibri"/>
                <a:ea typeface="Calibri"/>
                <a:cs typeface="Calibri"/>
                <a:sym typeface="Calibri"/>
              </a:rPr>
              <a:t>The invention of the wheel made life easier for the early humans.</a:t>
            </a:r>
          </a:p>
          <a:p>
            <a:pPr marL="355600" lvl="1" indent="-342900">
              <a:spcBef>
                <a:spcPts val="770"/>
              </a:spcBef>
              <a:buFont typeface="Arial" pitchFamily="34" charset="0"/>
              <a:buChar char="•"/>
            </a:pPr>
            <a:r>
              <a:rPr lang="en-US" dirty="0">
                <a:latin typeface="Calibri"/>
                <a:ea typeface="Calibri"/>
                <a:cs typeface="Calibri"/>
                <a:sym typeface="Calibri"/>
              </a:rPr>
              <a:t>It  made it easy for people to move logs from one place to another, and also helped them to create carts.</a:t>
            </a:r>
          </a:p>
          <a:p>
            <a:pPr marL="355600" lvl="1" indent="-342900">
              <a:spcBef>
                <a:spcPts val="770"/>
              </a:spcBef>
              <a:buFont typeface="Arial" pitchFamily="34" charset="0"/>
              <a:buChar char="•"/>
            </a:pPr>
            <a:r>
              <a:rPr lang="en-US" dirty="0">
                <a:latin typeface="Calibri"/>
                <a:ea typeface="Calibri"/>
                <a:cs typeface="Calibri"/>
                <a:sym typeface="Calibri"/>
              </a:rPr>
              <a:t>The wheel was also used for making pottery of various types</a:t>
            </a:r>
            <a:endParaRPr lang="en-IN" dirty="0">
              <a:latin typeface="Calibri"/>
              <a:ea typeface="Calibri"/>
              <a:cs typeface="Calibri"/>
              <a:sym typeface="Calibri"/>
            </a:endParaRPr>
          </a:p>
        </p:txBody>
      </p:sp>
      <p:pic>
        <p:nvPicPr>
          <p:cNvPr id="6" name="Picture 5" descr="6mine-cart.jpg"/>
          <p:cNvPicPr>
            <a:picLocks noChangeAspect="1"/>
          </p:cNvPicPr>
          <p:nvPr/>
        </p:nvPicPr>
        <p:blipFill>
          <a:blip r:embed="rId4" cstate="print"/>
          <a:stretch>
            <a:fillRect/>
          </a:stretch>
        </p:blipFill>
        <p:spPr>
          <a:xfrm>
            <a:off x="126120" y="2268090"/>
            <a:ext cx="2501462" cy="2738827"/>
          </a:xfrm>
          <a:prstGeom prst="rect">
            <a:avLst/>
          </a:prstGeom>
        </p:spPr>
      </p:pic>
      <p:pic>
        <p:nvPicPr>
          <p:cNvPr id="7" name="Picture 6" descr="images (1).jpg"/>
          <p:cNvPicPr>
            <a:picLocks noChangeAspect="1"/>
          </p:cNvPicPr>
          <p:nvPr/>
        </p:nvPicPr>
        <p:blipFill>
          <a:blip r:embed="rId5" cstate="print"/>
          <a:stretch>
            <a:fillRect/>
          </a:stretch>
        </p:blipFill>
        <p:spPr>
          <a:xfrm>
            <a:off x="2899879" y="2438400"/>
            <a:ext cx="4638905" cy="24384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71" name="Google Shape;71;p15"/>
          <p:cNvSpPr txBox="1"/>
          <p:nvPr/>
        </p:nvSpPr>
        <p:spPr>
          <a:xfrm>
            <a:off x="0" y="253519"/>
            <a:ext cx="8688300" cy="780900"/>
          </a:xfrm>
          <a:prstGeom prst="rect">
            <a:avLst/>
          </a:prstGeom>
          <a:noFill/>
          <a:ln>
            <a:noFill/>
          </a:ln>
        </p:spPr>
        <p:txBody>
          <a:bodyPr spcFirstLastPara="1" wrap="square" lIns="91425" tIns="91425" rIns="91425" bIns="91425" anchor="t" anchorCtr="0">
            <a:noAutofit/>
          </a:bodyPr>
          <a:lstStyle/>
          <a:p>
            <a:pPr>
              <a:buSzPts val="2200"/>
            </a:pPr>
            <a:r>
              <a:rPr lang="en-IN" sz="2200" b="1" dirty="0">
                <a:solidFill>
                  <a:srgbClr val="FF0000"/>
                </a:solidFill>
                <a:latin typeface="Calibri" pitchFamily="34" charset="0"/>
              </a:rPr>
              <a:t>FARMERS  AND  HERDERS</a:t>
            </a:r>
            <a:endParaRPr lang="en-IN" sz="2200" dirty="0">
              <a:solidFill>
                <a:srgbClr val="FF0000"/>
              </a:solidFill>
              <a:latin typeface="Calibri" pitchFamily="34" charset="0"/>
              <a:ea typeface="Calibri"/>
              <a:cs typeface="Calibri"/>
              <a:sym typeface="Calibri"/>
            </a:endParaRPr>
          </a:p>
          <a:p>
            <a:pPr lvl="0">
              <a:buSzPts val="2200"/>
            </a:pPr>
            <a:r>
              <a:rPr lang="en-US" sz="1800" b="1" dirty="0">
                <a:solidFill>
                  <a:schemeClr val="tx1"/>
                </a:solidFill>
                <a:latin typeface="Calibri" pitchFamily="34" charset="0"/>
              </a:rPr>
              <a:t>INVENTION OF AXLE</a:t>
            </a:r>
            <a:endParaRPr sz="1800" b="1" i="0" u="none" strike="noStrike" cap="none" dirty="0">
              <a:solidFill>
                <a:schemeClr val="tx1"/>
              </a:solidFill>
              <a:latin typeface="Calibri" pitchFamily="34" charset="0"/>
              <a:sym typeface="Arial"/>
            </a:endParaRPr>
          </a:p>
        </p:txBody>
      </p:sp>
      <p:sp>
        <p:nvSpPr>
          <p:cNvPr id="72" name="Google Shape;72;p15"/>
          <p:cNvSpPr txBox="1"/>
          <p:nvPr/>
        </p:nvSpPr>
        <p:spPr>
          <a:xfrm>
            <a:off x="0" y="388882"/>
            <a:ext cx="8681545" cy="3171162"/>
          </a:xfrm>
          <a:prstGeom prst="rect">
            <a:avLst/>
          </a:prstGeom>
          <a:noFill/>
          <a:ln>
            <a:noFill/>
          </a:ln>
        </p:spPr>
        <p:txBody>
          <a:bodyPr spcFirstLastPara="1" wrap="square" lIns="91425" tIns="91425" rIns="91425" bIns="91425" anchor="t" anchorCtr="0">
            <a:noAutofit/>
          </a:bodyPr>
          <a:lstStyle/>
          <a:p>
            <a:pPr lvl="0"/>
            <a:endParaRPr lang="en-IN" dirty="0">
              <a:latin typeface="Calibri" pitchFamily="34" charset="0"/>
            </a:endParaRPr>
          </a:p>
          <a:p>
            <a:endParaRPr lang="en-US" dirty="0">
              <a:latin typeface="Calibri" pitchFamily="34" charset="0"/>
            </a:endParaRPr>
          </a:p>
          <a:p>
            <a:pPr lvl="1"/>
            <a:endParaRPr lang="en-IN" dirty="0">
              <a:latin typeface="Calibri" pitchFamily="34" charset="0"/>
            </a:endParaRPr>
          </a:p>
          <a:p>
            <a:pPr lvl="1"/>
            <a:endParaRPr lang="en-IN" dirty="0">
              <a:latin typeface="Calibri" pitchFamily="34" charset="0"/>
            </a:endParaRPr>
          </a:p>
          <a:p>
            <a:pPr lvl="1"/>
            <a:endParaRPr lang="en-IN" dirty="0">
              <a:latin typeface="Calibri" pitchFamily="34" charset="0"/>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p:sp>
        <p:nvSpPr>
          <p:cNvPr id="5" name="Rectangle 4"/>
          <p:cNvSpPr/>
          <p:nvPr/>
        </p:nvSpPr>
        <p:spPr>
          <a:xfrm>
            <a:off x="525517" y="1324289"/>
            <a:ext cx="4109545" cy="2657138"/>
          </a:xfrm>
          <a:prstGeom prst="rect">
            <a:avLst/>
          </a:prstGeom>
        </p:spPr>
        <p:txBody>
          <a:bodyPr wrap="square">
            <a:spAutoFit/>
          </a:bodyPr>
          <a:lstStyle/>
          <a:p>
            <a:pPr marL="355600" indent="-342900">
              <a:spcBef>
                <a:spcPts val="770"/>
              </a:spcBef>
              <a:buFont typeface="Arial" pitchFamily="34" charset="0"/>
              <a:buChar char="•"/>
            </a:pPr>
            <a:r>
              <a:rPr lang="en-US" dirty="0">
                <a:latin typeface="Calibri"/>
                <a:ea typeface="Calibri"/>
                <a:cs typeface="Calibri"/>
                <a:sym typeface="Calibri"/>
              </a:rPr>
              <a:t>An axle is a shaft on which the wheels rotates. It allowed the wheel to run freely. It had various uses:-</a:t>
            </a:r>
          </a:p>
          <a:p>
            <a:pPr marL="355600" lvl="1" indent="-342900">
              <a:spcBef>
                <a:spcPts val="770"/>
              </a:spcBef>
              <a:buFont typeface="Arial" pitchFamily="34" charset="0"/>
              <a:buChar char="•"/>
            </a:pPr>
            <a:r>
              <a:rPr lang="en-US" dirty="0">
                <a:latin typeface="Calibri"/>
                <a:ea typeface="Calibri"/>
                <a:cs typeface="Calibri"/>
                <a:sym typeface="Calibri"/>
              </a:rPr>
              <a:t>The potter’s wheel used to work clay to make better pots.</a:t>
            </a:r>
          </a:p>
          <a:p>
            <a:pPr marL="355600" lvl="1" indent="-342900">
              <a:spcBef>
                <a:spcPts val="770"/>
              </a:spcBef>
              <a:buFont typeface="Arial" pitchFamily="34" charset="0"/>
              <a:buChar char="•"/>
            </a:pPr>
            <a:r>
              <a:rPr lang="en-US" dirty="0">
                <a:latin typeface="Calibri"/>
                <a:ea typeface="Calibri"/>
                <a:cs typeface="Calibri"/>
                <a:sym typeface="Calibri"/>
              </a:rPr>
              <a:t>Heavy objects could be transported on wheels.</a:t>
            </a:r>
          </a:p>
          <a:p>
            <a:pPr marL="355600" lvl="1" indent="-342900">
              <a:spcBef>
                <a:spcPts val="770"/>
              </a:spcBef>
              <a:buFont typeface="Arial" pitchFamily="34" charset="0"/>
              <a:buChar char="•"/>
            </a:pPr>
            <a:r>
              <a:rPr lang="en-US" dirty="0">
                <a:latin typeface="Calibri"/>
                <a:ea typeface="Calibri"/>
                <a:cs typeface="Calibri"/>
                <a:sym typeface="Calibri"/>
              </a:rPr>
              <a:t>It improved transport and quickened the pace of development.</a:t>
            </a:r>
          </a:p>
          <a:p>
            <a:pPr marL="355600" lvl="1" indent="-342900">
              <a:spcBef>
                <a:spcPts val="770"/>
              </a:spcBef>
              <a:buFont typeface="Arial" pitchFamily="34" charset="0"/>
              <a:buChar char="•"/>
            </a:pPr>
            <a:r>
              <a:rPr lang="en-US" dirty="0">
                <a:latin typeface="Calibri"/>
                <a:ea typeface="Calibri"/>
                <a:cs typeface="Calibri"/>
                <a:sym typeface="Calibri"/>
              </a:rPr>
              <a:t>Possibly, the wheel was used to spin cotton thread which could then be woven into cloth.</a:t>
            </a:r>
            <a:endParaRPr lang="en-IN" dirty="0">
              <a:latin typeface="Calibri"/>
              <a:ea typeface="Calibri"/>
              <a:cs typeface="Calibri"/>
              <a:sym typeface="Calibri"/>
            </a:endParaRPr>
          </a:p>
        </p:txBody>
      </p:sp>
      <p:pic>
        <p:nvPicPr>
          <p:cNvPr id="6" name="Picture 5" descr="download (3).jpg"/>
          <p:cNvPicPr>
            <a:picLocks noChangeAspect="1"/>
          </p:cNvPicPr>
          <p:nvPr/>
        </p:nvPicPr>
        <p:blipFill>
          <a:blip r:embed="rId4" cstate="print"/>
          <a:stretch>
            <a:fillRect/>
          </a:stretch>
        </p:blipFill>
        <p:spPr>
          <a:xfrm>
            <a:off x="4957153" y="991724"/>
            <a:ext cx="4134297" cy="2751187"/>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71" name="Google Shape;71;p15"/>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a:buSzPts val="2200"/>
            </a:pPr>
            <a:r>
              <a:rPr lang="en-IN" sz="2200" b="1" dirty="0">
                <a:solidFill>
                  <a:srgbClr val="FF0000"/>
                </a:solidFill>
                <a:latin typeface="Calibri" pitchFamily="34" charset="0"/>
              </a:rPr>
              <a:t>FARMERS  AND  HERDERS</a:t>
            </a:r>
            <a:endParaRPr lang="en-IN" sz="2200" dirty="0">
              <a:solidFill>
                <a:srgbClr val="FF0000"/>
              </a:solidFill>
              <a:latin typeface="Calibri" pitchFamily="34" charset="0"/>
              <a:ea typeface="Calibri"/>
              <a:cs typeface="Calibri"/>
              <a:sym typeface="Calibri"/>
            </a:endParaRPr>
          </a:p>
          <a:p>
            <a:pPr lvl="0">
              <a:buSzPts val="2200"/>
            </a:pPr>
            <a:r>
              <a:rPr lang="en-US" sz="1800" b="1" dirty="0">
                <a:solidFill>
                  <a:schemeClr val="tx1"/>
                </a:solidFill>
                <a:latin typeface="Calibri" pitchFamily="34" charset="0"/>
              </a:rPr>
              <a:t>RELIGION</a:t>
            </a:r>
            <a:endParaRPr sz="1800" b="1" i="0" u="none" strike="noStrike" cap="none" dirty="0">
              <a:solidFill>
                <a:schemeClr val="tx1"/>
              </a:solidFill>
              <a:latin typeface="Calibri" pitchFamily="34" charset="0"/>
              <a:sym typeface="Arial"/>
            </a:endParaRPr>
          </a:p>
        </p:txBody>
      </p:sp>
      <p:sp>
        <p:nvSpPr>
          <p:cNvPr id="72" name="Google Shape;72;p15"/>
          <p:cNvSpPr txBox="1"/>
          <p:nvPr/>
        </p:nvSpPr>
        <p:spPr>
          <a:xfrm>
            <a:off x="168165" y="798786"/>
            <a:ext cx="5612526" cy="3171162"/>
          </a:xfrm>
          <a:prstGeom prst="rect">
            <a:avLst/>
          </a:prstGeom>
          <a:noFill/>
          <a:ln>
            <a:noFill/>
          </a:ln>
        </p:spPr>
        <p:txBody>
          <a:bodyPr spcFirstLastPara="1" wrap="square" lIns="91425" tIns="91425" rIns="91425" bIns="91425" anchor="t" anchorCtr="0">
            <a:noAutofit/>
          </a:bodyPr>
          <a:lstStyle/>
          <a:p>
            <a:pPr lvl="0"/>
            <a:endParaRPr lang="en-IN" dirty="0">
              <a:latin typeface="Calibri" pitchFamily="34" charset="0"/>
            </a:endParaRPr>
          </a:p>
          <a:p>
            <a:endParaRPr lang="en-US" dirty="0">
              <a:latin typeface="Calibri" pitchFamily="34" charset="0"/>
            </a:endParaRPr>
          </a:p>
          <a:p>
            <a:pPr lvl="1"/>
            <a:endParaRPr lang="en-IN" dirty="0">
              <a:latin typeface="Calibri" pitchFamily="34" charset="0"/>
            </a:endParaRPr>
          </a:p>
          <a:p>
            <a:pPr lvl="1"/>
            <a:endParaRPr lang="en-IN" dirty="0">
              <a:latin typeface="Calibri" pitchFamily="34" charset="0"/>
            </a:endParaRPr>
          </a:p>
          <a:p>
            <a:pPr lvl="1"/>
            <a:endParaRPr lang="en-IN" dirty="0">
              <a:latin typeface="Calibri" pitchFamily="34" charset="0"/>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p:sp>
        <p:nvSpPr>
          <p:cNvPr id="5" name="Rectangle 4"/>
          <p:cNvSpPr/>
          <p:nvPr/>
        </p:nvSpPr>
        <p:spPr>
          <a:xfrm>
            <a:off x="352097" y="1330081"/>
            <a:ext cx="4572000" cy="2544286"/>
          </a:xfrm>
          <a:prstGeom prst="rect">
            <a:avLst/>
          </a:prstGeom>
        </p:spPr>
        <p:txBody>
          <a:bodyPr wrap="square">
            <a:spAutoFit/>
          </a:bodyPr>
          <a:lstStyle/>
          <a:p>
            <a:pPr marL="355600" lvl="1" indent="-342900">
              <a:spcBef>
                <a:spcPts val="770"/>
              </a:spcBef>
              <a:buFont typeface="Arial" pitchFamily="34" charset="0"/>
              <a:buChar char="•"/>
            </a:pPr>
            <a:r>
              <a:rPr lang="en-US" dirty="0">
                <a:latin typeface="Calibri"/>
                <a:ea typeface="Calibri"/>
                <a:cs typeface="Calibri"/>
                <a:sym typeface="Calibri"/>
              </a:rPr>
              <a:t>The Neolithic man worshipped the God Earth.</a:t>
            </a:r>
          </a:p>
          <a:p>
            <a:pPr marL="355600" lvl="1" indent="-342900">
              <a:spcBef>
                <a:spcPts val="770"/>
              </a:spcBef>
              <a:buFont typeface="Arial" pitchFamily="34" charset="0"/>
              <a:buChar char="•"/>
            </a:pPr>
            <a:r>
              <a:rPr lang="en-US" dirty="0">
                <a:latin typeface="Calibri"/>
                <a:ea typeface="Calibri"/>
                <a:cs typeface="Calibri"/>
                <a:sym typeface="Calibri"/>
              </a:rPr>
              <a:t>Probably, nature was worshipped in different forms, like sky , rain, wind and sun as god. </a:t>
            </a:r>
          </a:p>
          <a:p>
            <a:pPr marL="355600" lvl="1" indent="-342900">
              <a:spcBef>
                <a:spcPts val="770"/>
              </a:spcBef>
              <a:buFont typeface="Arial" pitchFamily="34" charset="0"/>
              <a:buChar char="•"/>
            </a:pPr>
            <a:r>
              <a:rPr lang="en-US" dirty="0">
                <a:latin typeface="Calibri"/>
                <a:ea typeface="Calibri"/>
                <a:cs typeface="Calibri"/>
                <a:sym typeface="Calibri"/>
              </a:rPr>
              <a:t>They believed that these forces will not harm them if they are worshipped.</a:t>
            </a:r>
          </a:p>
          <a:p>
            <a:pPr marL="355600" lvl="1" indent="-342900">
              <a:spcBef>
                <a:spcPts val="770"/>
              </a:spcBef>
              <a:buFont typeface="Arial" pitchFamily="34" charset="0"/>
              <a:buChar char="•"/>
            </a:pPr>
            <a:r>
              <a:rPr lang="en-US" dirty="0">
                <a:latin typeface="Calibri"/>
                <a:ea typeface="Calibri"/>
                <a:cs typeface="Calibri"/>
                <a:sym typeface="Calibri"/>
              </a:rPr>
              <a:t>Early humans were scared of lightning and thunder.</a:t>
            </a:r>
          </a:p>
          <a:p>
            <a:pPr marL="355600" lvl="1" indent="-342900">
              <a:spcBef>
                <a:spcPts val="770"/>
              </a:spcBef>
              <a:buFont typeface="Arial" pitchFamily="34" charset="0"/>
              <a:buChar char="•"/>
            </a:pPr>
            <a:r>
              <a:rPr lang="en-US" dirty="0">
                <a:latin typeface="Calibri"/>
                <a:ea typeface="Calibri"/>
                <a:cs typeface="Calibri"/>
                <a:sym typeface="Calibri"/>
              </a:rPr>
              <a:t>The cave paintings of Old Stone Age hunters may have had a magical or religious significance.</a:t>
            </a:r>
          </a:p>
          <a:p>
            <a:pPr marL="355600" lvl="1" indent="-342900">
              <a:spcBef>
                <a:spcPts val="770"/>
              </a:spcBef>
              <a:buFont typeface="Arial" pitchFamily="34" charset="0"/>
              <a:buChar char="•"/>
            </a:pPr>
            <a:r>
              <a:rPr lang="en-US" dirty="0">
                <a:latin typeface="Calibri"/>
                <a:ea typeface="Calibri"/>
                <a:cs typeface="Calibri"/>
                <a:sym typeface="Calibri"/>
              </a:rPr>
              <a:t>Many statues of mother goddess have been found.</a:t>
            </a:r>
          </a:p>
        </p:txBody>
      </p:sp>
      <p:pic>
        <p:nvPicPr>
          <p:cNvPr id="6" name="Picture 5" descr="bf146fc60a599d5338df00957735dcc1.jpg"/>
          <p:cNvPicPr>
            <a:picLocks noChangeAspect="1"/>
          </p:cNvPicPr>
          <p:nvPr/>
        </p:nvPicPr>
        <p:blipFill>
          <a:blip r:embed="rId4" cstate="print"/>
          <a:stretch>
            <a:fillRect/>
          </a:stretch>
        </p:blipFill>
        <p:spPr>
          <a:xfrm>
            <a:off x="6211614" y="52549"/>
            <a:ext cx="2806262" cy="4238667"/>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71" name="Google Shape;71;p15"/>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a:buSzPts val="2200"/>
            </a:pPr>
            <a:r>
              <a:rPr lang="en-IN" sz="2200" b="1" dirty="0">
                <a:solidFill>
                  <a:srgbClr val="FF0000"/>
                </a:solidFill>
                <a:latin typeface="Calibri" pitchFamily="34" charset="0"/>
              </a:rPr>
              <a:t>FARMERS  AND  HERDERS</a:t>
            </a:r>
            <a:endParaRPr lang="en-IN" sz="2200" dirty="0">
              <a:solidFill>
                <a:srgbClr val="FF0000"/>
              </a:solidFill>
              <a:latin typeface="Calibri" pitchFamily="34" charset="0"/>
              <a:ea typeface="Calibri"/>
              <a:cs typeface="Calibri"/>
              <a:sym typeface="Calibri"/>
            </a:endParaRPr>
          </a:p>
          <a:p>
            <a:pPr lvl="0">
              <a:buSzPts val="2200"/>
            </a:pPr>
            <a:r>
              <a:rPr lang="en-US" sz="1800" b="1" dirty="0">
                <a:solidFill>
                  <a:schemeClr val="tx1"/>
                </a:solidFill>
                <a:latin typeface="Calibri" pitchFamily="34" charset="0"/>
              </a:rPr>
              <a:t>DRESS AND ORNAMENTS</a:t>
            </a:r>
            <a:endParaRPr sz="1800" b="1" i="0" u="none" strike="noStrike" cap="none" dirty="0">
              <a:solidFill>
                <a:schemeClr val="tx1"/>
              </a:solidFill>
              <a:latin typeface="Calibri" pitchFamily="34" charset="0"/>
              <a:sym typeface="Arial"/>
            </a:endParaRPr>
          </a:p>
        </p:txBody>
      </p:sp>
      <p:sp>
        <p:nvSpPr>
          <p:cNvPr id="72" name="Google Shape;72;p15"/>
          <p:cNvSpPr txBox="1"/>
          <p:nvPr/>
        </p:nvSpPr>
        <p:spPr>
          <a:xfrm>
            <a:off x="220715" y="788276"/>
            <a:ext cx="8681545" cy="3171162"/>
          </a:xfrm>
          <a:prstGeom prst="rect">
            <a:avLst/>
          </a:prstGeom>
          <a:noFill/>
          <a:ln>
            <a:noFill/>
          </a:ln>
        </p:spPr>
        <p:txBody>
          <a:bodyPr spcFirstLastPara="1" wrap="square" lIns="91425" tIns="91425" rIns="91425" bIns="91425" anchor="t" anchorCtr="0">
            <a:noAutofit/>
          </a:bodyPr>
          <a:lstStyle/>
          <a:p>
            <a:pPr lvl="0"/>
            <a:endParaRPr lang="en-IN" dirty="0">
              <a:latin typeface="Calibri" pitchFamily="34" charset="0"/>
            </a:endParaRPr>
          </a:p>
          <a:p>
            <a:endParaRPr lang="en-US" dirty="0">
              <a:latin typeface="Calibri" pitchFamily="34" charset="0"/>
            </a:endParaRPr>
          </a:p>
          <a:p>
            <a:pPr lvl="1"/>
            <a:endParaRPr lang="en-IN" dirty="0">
              <a:latin typeface="Calibri" pitchFamily="34" charset="0"/>
            </a:endParaRPr>
          </a:p>
          <a:p>
            <a:pPr lvl="1"/>
            <a:endParaRPr lang="en-IN" dirty="0">
              <a:latin typeface="Calibri" pitchFamily="34" charset="0"/>
            </a:endParaRPr>
          </a:p>
          <a:p>
            <a:pPr lvl="1"/>
            <a:endParaRPr lang="en-IN" dirty="0">
              <a:latin typeface="Calibri" pitchFamily="34" charset="0"/>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p:sp>
        <p:nvSpPr>
          <p:cNvPr id="5" name="Rectangle 4"/>
          <p:cNvSpPr/>
          <p:nvPr/>
        </p:nvSpPr>
        <p:spPr>
          <a:xfrm>
            <a:off x="215462" y="1033191"/>
            <a:ext cx="6248400" cy="1795363"/>
          </a:xfrm>
          <a:prstGeom prst="rect">
            <a:avLst/>
          </a:prstGeom>
        </p:spPr>
        <p:txBody>
          <a:bodyPr wrap="square">
            <a:spAutoFit/>
          </a:bodyPr>
          <a:lstStyle/>
          <a:p>
            <a:pPr marL="355600" lvl="1" indent="-342900">
              <a:spcBef>
                <a:spcPts val="770"/>
              </a:spcBef>
              <a:buFont typeface="Arial" pitchFamily="34" charset="0"/>
              <a:buChar char="•"/>
            </a:pPr>
            <a:r>
              <a:rPr lang="en-US" dirty="0">
                <a:latin typeface="Calibri"/>
                <a:ea typeface="Calibri"/>
                <a:cs typeface="Calibri"/>
                <a:sym typeface="Calibri"/>
              </a:rPr>
              <a:t>Animal skin or bark of the tree was not only covering of the body.</a:t>
            </a:r>
          </a:p>
          <a:p>
            <a:pPr marL="355600" lvl="1" indent="-342900">
              <a:spcBef>
                <a:spcPts val="770"/>
              </a:spcBef>
              <a:buFont typeface="Arial" pitchFamily="34" charset="0"/>
              <a:buChar char="•"/>
            </a:pPr>
            <a:r>
              <a:rPr lang="en-US" dirty="0">
                <a:latin typeface="Calibri"/>
                <a:ea typeface="Calibri"/>
                <a:cs typeface="Calibri"/>
                <a:sym typeface="Calibri"/>
              </a:rPr>
              <a:t>Spinning and weaving was known by them.</a:t>
            </a:r>
          </a:p>
          <a:p>
            <a:pPr marL="355600" lvl="1" indent="-342900">
              <a:spcBef>
                <a:spcPts val="770"/>
              </a:spcBef>
              <a:buFont typeface="Arial" pitchFamily="34" charset="0"/>
              <a:buChar char="•"/>
            </a:pPr>
            <a:r>
              <a:rPr lang="en-US" dirty="0">
                <a:latin typeface="Calibri"/>
                <a:ea typeface="Calibri"/>
                <a:cs typeface="Calibri"/>
                <a:sym typeface="Calibri"/>
              </a:rPr>
              <a:t>The dress was made of wool and cotton.</a:t>
            </a:r>
          </a:p>
          <a:p>
            <a:pPr marL="355600" lvl="1" indent="-342900">
              <a:spcBef>
                <a:spcPts val="770"/>
              </a:spcBef>
              <a:buFont typeface="Arial" pitchFamily="34" charset="0"/>
              <a:buChar char="•"/>
            </a:pPr>
            <a:r>
              <a:rPr lang="en-US" dirty="0">
                <a:latin typeface="Calibri"/>
                <a:ea typeface="Calibri"/>
                <a:cs typeface="Calibri"/>
                <a:sym typeface="Calibri"/>
              </a:rPr>
              <a:t>Bangles and beads made of shells and bones were worn by women.</a:t>
            </a:r>
          </a:p>
          <a:p>
            <a:pPr marL="355600" lvl="1" indent="-342900">
              <a:spcBef>
                <a:spcPts val="770"/>
              </a:spcBef>
              <a:buFont typeface="Arial" pitchFamily="34" charset="0"/>
              <a:buChar char="•"/>
            </a:pPr>
            <a:r>
              <a:rPr lang="en-US" dirty="0">
                <a:latin typeface="Calibri"/>
                <a:ea typeface="Calibri"/>
                <a:cs typeface="Calibri"/>
                <a:sym typeface="Calibri"/>
              </a:rPr>
              <a:t>Remains of necklaces, bracelets and earrings have been found from Neolithic sites.</a:t>
            </a:r>
            <a:endParaRPr lang="en-IN" dirty="0">
              <a:latin typeface="Calibri"/>
              <a:ea typeface="Calibri"/>
              <a:cs typeface="Calibri"/>
              <a:sym typeface="Calibri"/>
            </a:endParaRPr>
          </a:p>
        </p:txBody>
      </p:sp>
      <p:pic>
        <p:nvPicPr>
          <p:cNvPr id="6" name="Picture 5" descr="cold-climate-required-more-clothes.jpg"/>
          <p:cNvPicPr>
            <a:picLocks noChangeAspect="1"/>
          </p:cNvPicPr>
          <p:nvPr/>
        </p:nvPicPr>
        <p:blipFill>
          <a:blip r:embed="rId4" cstate="print"/>
          <a:stretch>
            <a:fillRect/>
          </a:stretch>
        </p:blipFill>
        <p:spPr>
          <a:xfrm>
            <a:off x="472966" y="3002408"/>
            <a:ext cx="3983421" cy="2057012"/>
          </a:xfrm>
          <a:prstGeom prst="rect">
            <a:avLst/>
          </a:prstGeom>
        </p:spPr>
      </p:pic>
      <p:pic>
        <p:nvPicPr>
          <p:cNvPr id="7" name="Picture 6" descr="download (1).jpg"/>
          <p:cNvPicPr>
            <a:picLocks noChangeAspect="1"/>
          </p:cNvPicPr>
          <p:nvPr/>
        </p:nvPicPr>
        <p:blipFill>
          <a:blip r:embed="rId5" cstate="print"/>
          <a:stretch>
            <a:fillRect/>
          </a:stretch>
        </p:blipFill>
        <p:spPr>
          <a:xfrm>
            <a:off x="7155574" y="174561"/>
            <a:ext cx="1851792" cy="1929045"/>
          </a:xfrm>
          <a:prstGeom prst="rect">
            <a:avLst/>
          </a:prstGeom>
        </p:spPr>
      </p:pic>
      <p:pic>
        <p:nvPicPr>
          <p:cNvPr id="8" name="Picture 7" descr="download.jpg"/>
          <p:cNvPicPr>
            <a:picLocks noChangeAspect="1"/>
          </p:cNvPicPr>
          <p:nvPr/>
        </p:nvPicPr>
        <p:blipFill>
          <a:blip r:embed="rId6" cstate="print"/>
          <a:stretch>
            <a:fillRect/>
          </a:stretch>
        </p:blipFill>
        <p:spPr>
          <a:xfrm>
            <a:off x="7220608" y="2229249"/>
            <a:ext cx="1776248" cy="1906264"/>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71" name="Google Shape;71;p15"/>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a:buSzPts val="2200"/>
            </a:pPr>
            <a:r>
              <a:rPr lang="en-IN" sz="2200" b="1" dirty="0">
                <a:solidFill>
                  <a:srgbClr val="FF0000"/>
                </a:solidFill>
                <a:latin typeface="Calibri" pitchFamily="34" charset="0"/>
              </a:rPr>
              <a:t>FARMERS  AND  HERDERS</a:t>
            </a:r>
            <a:endParaRPr lang="en-IN" sz="2200" dirty="0">
              <a:solidFill>
                <a:srgbClr val="FF0000"/>
              </a:solidFill>
              <a:latin typeface="Calibri" pitchFamily="34" charset="0"/>
              <a:ea typeface="Calibri"/>
              <a:cs typeface="Calibri"/>
              <a:sym typeface="Calibri"/>
            </a:endParaRPr>
          </a:p>
          <a:p>
            <a:pPr lvl="0">
              <a:buSzPts val="2200"/>
            </a:pPr>
            <a:r>
              <a:rPr lang="en-US" sz="1800" b="1" dirty="0">
                <a:solidFill>
                  <a:schemeClr val="tx1"/>
                </a:solidFill>
                <a:latin typeface="Calibri" pitchFamily="34" charset="0"/>
              </a:rPr>
              <a:t>QUESTIONS</a:t>
            </a:r>
            <a:endParaRPr sz="1800" b="1" i="0" u="none" strike="noStrike" cap="none" dirty="0">
              <a:solidFill>
                <a:schemeClr val="tx1"/>
              </a:solidFill>
              <a:latin typeface="Calibri" pitchFamily="34" charset="0"/>
              <a:sym typeface="Arial"/>
            </a:endParaRPr>
          </a:p>
        </p:txBody>
      </p:sp>
      <p:sp>
        <p:nvSpPr>
          <p:cNvPr id="72" name="Google Shape;72;p15"/>
          <p:cNvSpPr txBox="1"/>
          <p:nvPr/>
        </p:nvSpPr>
        <p:spPr>
          <a:xfrm>
            <a:off x="215463" y="906780"/>
            <a:ext cx="7983658" cy="3076999"/>
          </a:xfrm>
          <a:prstGeom prst="rect">
            <a:avLst/>
          </a:prstGeom>
          <a:noFill/>
          <a:ln>
            <a:noFill/>
          </a:ln>
        </p:spPr>
        <p:txBody>
          <a:bodyPr spcFirstLastPara="1" wrap="square" lIns="91425" tIns="91425" rIns="91425" bIns="91425" anchor="t" anchorCtr="0">
            <a:noAutofit/>
          </a:bodyPr>
          <a:lstStyle/>
          <a:p>
            <a:pPr lvl="0"/>
            <a:endParaRPr lang="en-IN" dirty="0">
              <a:latin typeface="Calibri" pitchFamily="34" charset="0"/>
            </a:endParaRPr>
          </a:p>
          <a:p>
            <a:endParaRPr lang="en-US" dirty="0">
              <a:latin typeface="Calibri" pitchFamily="34" charset="0"/>
            </a:endParaRPr>
          </a:p>
          <a:p>
            <a:pPr lvl="1"/>
            <a:endParaRPr lang="en-IN" dirty="0">
              <a:latin typeface="Calibri" pitchFamily="34" charset="0"/>
            </a:endParaRPr>
          </a:p>
          <a:p>
            <a:pPr lvl="1"/>
            <a:endParaRPr lang="en-IN" dirty="0">
              <a:latin typeface="Calibri" pitchFamily="34" charset="0"/>
            </a:endParaRPr>
          </a:p>
          <a:p>
            <a:pPr lvl="1"/>
            <a:endParaRPr lang="en-IN" dirty="0">
              <a:latin typeface="Calibri" pitchFamily="34" charset="0"/>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p:sp>
        <p:nvSpPr>
          <p:cNvPr id="5" name="Rectangle 4"/>
          <p:cNvSpPr/>
          <p:nvPr/>
        </p:nvSpPr>
        <p:spPr>
          <a:xfrm>
            <a:off x="215462" y="1033191"/>
            <a:ext cx="6248400" cy="2599173"/>
          </a:xfrm>
          <a:prstGeom prst="rect">
            <a:avLst/>
          </a:prstGeom>
        </p:spPr>
        <p:txBody>
          <a:bodyPr wrap="square">
            <a:spAutoFit/>
          </a:bodyPr>
          <a:lstStyle/>
          <a:p>
            <a:pPr marL="228600" indent="-228600">
              <a:lnSpc>
                <a:spcPct val="115000"/>
              </a:lnSpc>
              <a:buAutoNum type="arabicPeriod"/>
            </a:pPr>
            <a:r>
              <a:rPr lang="en-IN" sz="1200" dirty="0">
                <a:solidFill>
                  <a:srgbClr val="000000"/>
                </a:solidFill>
                <a:effectLst/>
                <a:latin typeface="Roboto" panose="02000000000000000000" pitchFamily="2" charset="0"/>
                <a:ea typeface="Roboto" panose="02000000000000000000" pitchFamily="2" charset="0"/>
                <a:cs typeface="Roboto" panose="02000000000000000000" pitchFamily="2" charset="0"/>
              </a:rPr>
              <a:t>What</a:t>
            </a:r>
            <a:r>
              <a:rPr lang="en-US" sz="1200" dirty="0">
                <a:solidFill>
                  <a:srgbClr val="000000"/>
                </a:solidFill>
                <a:effectLst/>
                <a:latin typeface="Roboto" panose="02000000000000000000" pitchFamily="2" charset="0"/>
                <a:ea typeface="Roboto" panose="02000000000000000000" pitchFamily="2" charset="0"/>
                <a:cs typeface="Roboto" panose="02000000000000000000" pitchFamily="2" charset="0"/>
              </a:rPr>
              <a:t> type of tools were used by the Neolithic  people? </a:t>
            </a:r>
          </a:p>
          <a:p>
            <a:pPr marL="228600" indent="-228600">
              <a:lnSpc>
                <a:spcPct val="115000"/>
              </a:lnSpc>
              <a:buAutoNum type="arabicPeriod"/>
            </a:pPr>
            <a:endParaRPr lang="en-IN" sz="1200" dirty="0">
              <a:effectLst/>
              <a:latin typeface="Arial" panose="020B0604020202020204" pitchFamily="34" charset="0"/>
              <a:ea typeface="Arial" panose="020B0604020202020204" pitchFamily="34" charset="0"/>
            </a:endParaRPr>
          </a:p>
          <a:p>
            <a:pPr>
              <a:lnSpc>
                <a:spcPct val="115000"/>
              </a:lnSpc>
            </a:pPr>
            <a:r>
              <a:rPr lang="en-US" sz="1200" dirty="0">
                <a:solidFill>
                  <a:srgbClr val="000000"/>
                </a:solidFill>
                <a:effectLst/>
                <a:latin typeface="Roboto" panose="02000000000000000000" pitchFamily="2" charset="0"/>
                <a:ea typeface="Roboto" panose="02000000000000000000" pitchFamily="2" charset="0"/>
                <a:cs typeface="Roboto" panose="02000000000000000000" pitchFamily="2" charset="0"/>
              </a:rPr>
              <a:t> 2. What were the improvements brought about in pottery in the Neolithic Age?</a:t>
            </a:r>
          </a:p>
          <a:p>
            <a:pPr>
              <a:lnSpc>
                <a:spcPct val="115000"/>
              </a:lnSpc>
            </a:pPr>
            <a:endParaRPr lang="en-IN" sz="1200" dirty="0">
              <a:effectLst/>
              <a:latin typeface="Arial" panose="020B0604020202020204" pitchFamily="34" charset="0"/>
              <a:ea typeface="Arial" panose="020B0604020202020204" pitchFamily="34" charset="0"/>
            </a:endParaRPr>
          </a:p>
          <a:p>
            <a:pPr>
              <a:lnSpc>
                <a:spcPct val="115000"/>
              </a:lnSpc>
            </a:pPr>
            <a:r>
              <a:rPr lang="en-US" sz="1200" dirty="0">
                <a:solidFill>
                  <a:srgbClr val="000000"/>
                </a:solidFill>
                <a:effectLst/>
                <a:latin typeface="Roboto" panose="02000000000000000000" pitchFamily="2" charset="0"/>
                <a:ea typeface="Roboto" panose="02000000000000000000" pitchFamily="2" charset="0"/>
                <a:cs typeface="Roboto" panose="02000000000000000000" pitchFamily="2" charset="0"/>
              </a:rPr>
              <a:t> 3. Mention the religious belief of the Neolithic people.</a:t>
            </a:r>
          </a:p>
          <a:p>
            <a:pPr>
              <a:lnSpc>
                <a:spcPct val="115000"/>
              </a:lnSpc>
            </a:pPr>
            <a:endParaRPr lang="en-US" sz="1200" dirty="0">
              <a:latin typeface="Roboto" panose="02000000000000000000" pitchFamily="2" charset="0"/>
              <a:ea typeface="Roboto" panose="02000000000000000000" pitchFamily="2" charset="0"/>
            </a:endParaRPr>
          </a:p>
          <a:p>
            <a:pPr>
              <a:lnSpc>
                <a:spcPct val="115000"/>
              </a:lnSpc>
            </a:pPr>
            <a:r>
              <a:rPr lang="en-US" sz="1200" dirty="0">
                <a:effectLst/>
                <a:latin typeface="Roboto" panose="02000000000000000000" pitchFamily="2" charset="0"/>
                <a:ea typeface="Roboto" panose="02000000000000000000" pitchFamily="2" charset="0"/>
              </a:rPr>
              <a:t>4. How did the invention of the wheel made their life easier?</a:t>
            </a:r>
          </a:p>
          <a:p>
            <a:pPr>
              <a:lnSpc>
                <a:spcPct val="115000"/>
              </a:lnSpc>
            </a:pPr>
            <a:endParaRPr lang="en-US" sz="1200" dirty="0">
              <a:latin typeface="Roboto" panose="02000000000000000000" pitchFamily="2" charset="0"/>
              <a:ea typeface="Roboto" panose="02000000000000000000" pitchFamily="2" charset="0"/>
            </a:endParaRPr>
          </a:p>
          <a:p>
            <a:pPr>
              <a:lnSpc>
                <a:spcPct val="115000"/>
              </a:lnSpc>
            </a:pPr>
            <a:r>
              <a:rPr lang="en-US" sz="1200" dirty="0">
                <a:effectLst/>
                <a:latin typeface="Roboto" panose="02000000000000000000" pitchFamily="2" charset="0"/>
                <a:ea typeface="Roboto" panose="02000000000000000000" pitchFamily="2" charset="0"/>
              </a:rPr>
              <a:t>5. Name the ornaments found from the Neolithic sites. </a:t>
            </a:r>
            <a:endParaRPr lang="en-IN" sz="1200" dirty="0">
              <a:effectLst/>
              <a:latin typeface="Arial" panose="020B0604020202020204" pitchFamily="34" charset="0"/>
              <a:ea typeface="Arial" panose="020B0604020202020204" pitchFamily="34" charset="0"/>
            </a:endParaRPr>
          </a:p>
          <a:p>
            <a:pPr>
              <a:lnSpc>
                <a:spcPct val="115000"/>
              </a:lnSpc>
            </a:pPr>
            <a:r>
              <a:rPr lang="en-IN" sz="18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endParaRPr lang="en-IN" sz="1800" dirty="0">
              <a:effectLst/>
              <a:latin typeface="Arial" panose="020B0604020202020204" pitchFamily="34" charset="0"/>
              <a:ea typeface="Arial" panose="020B0604020202020204" pitchFamily="34" charset="0"/>
            </a:endParaRPr>
          </a:p>
          <a:p>
            <a:r>
              <a:rPr lang="en-IN" sz="18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endParaRPr lang="en-IN" dirty="0">
              <a:latin typeface="Calibri"/>
              <a:ea typeface="Calibri"/>
              <a:cs typeface="Calibri"/>
              <a:sym typeface="Calibri"/>
            </a:endParaRPr>
          </a:p>
        </p:txBody>
      </p:sp>
    </p:spTree>
    <p:extLst>
      <p:ext uri="{BB962C8B-B14F-4D97-AF65-F5344CB8AC3E}">
        <p14:creationId xmlns:p14="http://schemas.microsoft.com/office/powerpoint/2010/main" val="33231255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Google Shape;77;p16"/>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78" name="Google Shape;78;p16"/>
          <p:cNvSpPr txBox="1"/>
          <p:nvPr/>
        </p:nvSpPr>
        <p:spPr>
          <a:xfrm>
            <a:off x="621425" y="743500"/>
            <a:ext cx="7801200" cy="3562200"/>
          </a:xfrm>
          <a:prstGeom prst="rect">
            <a:avLst/>
          </a:prstGeom>
          <a:noFill/>
          <a:ln>
            <a:noFill/>
          </a:ln>
        </p:spPr>
        <p:txBody>
          <a:bodyPr spcFirstLastPara="1" wrap="square" lIns="91425" tIns="91425" rIns="91425" bIns="91425" anchor="ctr" anchorCtr="0">
            <a:noAutofit/>
          </a:bodyPr>
          <a:lstStyle/>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000000"/>
                </a:solidFill>
                <a:latin typeface="Arial"/>
                <a:ea typeface="Arial"/>
                <a:cs typeface="Arial"/>
                <a:sym typeface="Arial"/>
              </a:rPr>
              <a:t>THANKING YOU</a:t>
            </a:r>
            <a:endParaRPr sz="4000" b="1" i="0" u="none" strike="noStrike" cap="none">
              <a:solidFill>
                <a:srgbClr val="000000"/>
              </a:solidFill>
              <a:latin typeface="Arial"/>
              <a:ea typeface="Arial"/>
              <a:cs typeface="Arial"/>
              <a:sym typeface="Arial"/>
            </a:endParaRPr>
          </a:p>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FF0000"/>
                </a:solidFill>
                <a:latin typeface="Arial"/>
                <a:ea typeface="Arial"/>
                <a:cs typeface="Arial"/>
                <a:sym typeface="Arial"/>
              </a:rPr>
              <a:t>ODM EDUCATIONAL GROUP</a:t>
            </a:r>
            <a:endParaRPr sz="4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a:stretch/>
        </p:blipFill>
        <p:spPr>
          <a:xfrm>
            <a:off x="0" y="3777640"/>
            <a:ext cx="9144000" cy="1365860"/>
          </a:xfrm>
          <a:prstGeom prst="rect">
            <a:avLst/>
          </a:prstGeom>
          <a:noFill/>
          <a:ln>
            <a:noFill/>
          </a:ln>
        </p:spPr>
      </p:pic>
      <p:pic>
        <p:nvPicPr>
          <p:cNvPr id="55" name="Google Shape;55;p13"/>
          <p:cNvPicPr preferRelativeResize="0"/>
          <p:nvPr/>
        </p:nvPicPr>
        <p:blipFill rotWithShape="1">
          <a:blip r:embed="rId4">
            <a:alphaModFix/>
          </a:blip>
          <a:srcRect/>
          <a:stretch/>
        </p:blipFill>
        <p:spPr>
          <a:xfrm>
            <a:off x="222675" y="214225"/>
            <a:ext cx="1578401" cy="783575"/>
          </a:xfrm>
          <a:prstGeom prst="rect">
            <a:avLst/>
          </a:prstGeom>
          <a:noFill/>
          <a:ln>
            <a:noFill/>
          </a:ln>
        </p:spPr>
      </p:pic>
      <p:sp>
        <p:nvSpPr>
          <p:cNvPr id="56" name="Google Shape;56;p13"/>
          <p:cNvSpPr txBox="1"/>
          <p:nvPr/>
        </p:nvSpPr>
        <p:spPr>
          <a:xfrm>
            <a:off x="222675" y="1606350"/>
            <a:ext cx="8763000" cy="1930800"/>
          </a:xfrm>
          <a:prstGeom prst="rect">
            <a:avLst/>
          </a:prstGeom>
          <a:noFill/>
          <a:ln>
            <a:noFill/>
          </a:ln>
        </p:spPr>
        <p:txBody>
          <a:bodyPr spcFirstLastPara="1" wrap="square" lIns="91425" tIns="91425" rIns="91425" bIns="91425" anchor="t" anchorCtr="0">
            <a:noAutofit/>
          </a:bodyPr>
          <a:lstStyle/>
          <a:p>
            <a:pPr lvl="0" algn="ctr">
              <a:buSzPts val="3100"/>
            </a:pPr>
            <a:r>
              <a:rPr lang="en-IN" sz="3200" b="1" dirty="0">
                <a:solidFill>
                  <a:srgbClr val="FF0000"/>
                </a:solidFill>
              </a:rPr>
              <a:t>FARMERS  AND  HERDERS</a:t>
            </a:r>
            <a:endParaRPr sz="2500" b="0" i="0" u="none" strike="noStrike" cap="none" dirty="0">
              <a:solidFill>
                <a:srgbClr val="FF0000"/>
              </a:solidFill>
              <a:latin typeface="Calibri"/>
              <a:ea typeface="Calibri"/>
              <a:cs typeface="Calibri"/>
              <a:sym typeface="Calibri"/>
            </a:endParaRPr>
          </a:p>
        </p:txBody>
      </p:sp>
      <p:sp>
        <p:nvSpPr>
          <p:cNvPr id="57" name="Google Shape;57;p13"/>
          <p:cNvSpPr txBox="1"/>
          <p:nvPr/>
        </p:nvSpPr>
        <p:spPr>
          <a:xfrm>
            <a:off x="5874275" y="98375"/>
            <a:ext cx="3176100" cy="126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13"/>
          <p:cNvSpPr txBox="1"/>
          <p:nvPr/>
        </p:nvSpPr>
        <p:spPr>
          <a:xfrm>
            <a:off x="1608084" y="2571736"/>
            <a:ext cx="5938344" cy="115943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t>SUBJECT : (HISTORY)</a:t>
            </a:r>
            <a:endParaRPr b="1" dirty="0"/>
          </a:p>
          <a:p>
            <a:pPr lvl="0"/>
            <a:r>
              <a:rPr lang="en" b="1" dirty="0"/>
              <a:t>CHAPTER NUMBER: 3 PERIOD-4</a:t>
            </a:r>
            <a:endParaRPr b="1" dirty="0"/>
          </a:p>
          <a:p>
            <a:pPr lvl="0"/>
            <a:r>
              <a:rPr lang="en" b="1" dirty="0"/>
              <a:t>CHAPTER NAME : </a:t>
            </a:r>
            <a:r>
              <a:rPr lang="en-IN" b="1" dirty="0"/>
              <a:t>FARMERS  AND  HERDERS</a:t>
            </a:r>
            <a:endParaRPr b="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71" name="Google Shape;71;p15"/>
          <p:cNvSpPr txBox="1"/>
          <p:nvPr/>
        </p:nvSpPr>
        <p:spPr>
          <a:xfrm>
            <a:off x="272675" y="285050"/>
            <a:ext cx="8688300" cy="419143"/>
          </a:xfrm>
          <a:prstGeom prst="rect">
            <a:avLst/>
          </a:prstGeom>
          <a:noFill/>
          <a:ln>
            <a:noFill/>
          </a:ln>
        </p:spPr>
        <p:txBody>
          <a:bodyPr spcFirstLastPara="1" wrap="square" lIns="91425" tIns="91425" rIns="91425" bIns="91425" anchor="t" anchorCtr="0">
            <a:noAutofit/>
          </a:bodyPr>
          <a:lstStyle/>
          <a:p>
            <a:pPr>
              <a:buSzPts val="2200"/>
            </a:pPr>
            <a:r>
              <a:rPr lang="en-IN" sz="2200" b="1" dirty="0">
                <a:solidFill>
                  <a:srgbClr val="FF0000"/>
                </a:solidFill>
                <a:latin typeface="Calibri" pitchFamily="34" charset="0"/>
              </a:rPr>
              <a:t>FARMERS  AND  HERDERS</a:t>
            </a:r>
            <a:endParaRPr lang="en-IN" sz="2200" dirty="0">
              <a:solidFill>
                <a:srgbClr val="FF0000"/>
              </a:solidFill>
              <a:latin typeface="Calibri" pitchFamily="34" charset="0"/>
              <a:ea typeface="Calibri"/>
              <a:cs typeface="Calibri"/>
              <a:sym typeface="Calibri"/>
            </a:endParaRPr>
          </a:p>
          <a:p>
            <a:pPr lvl="0">
              <a:buSzPts val="2200"/>
            </a:pPr>
            <a:r>
              <a:rPr lang="en-US" sz="1800" b="1" dirty="0">
                <a:solidFill>
                  <a:schemeClr val="tx1"/>
                </a:solidFill>
                <a:latin typeface="Calibri" pitchFamily="34" charset="0"/>
              </a:rPr>
              <a:t>LEARNING OBJECTIVES</a:t>
            </a:r>
            <a:endParaRPr sz="1800" b="1" i="0" u="none" strike="noStrike" cap="none" dirty="0">
              <a:solidFill>
                <a:schemeClr val="tx1"/>
              </a:solidFill>
              <a:latin typeface="Calibri" pitchFamily="34" charset="0"/>
              <a:sym typeface="Arial"/>
            </a:endParaRPr>
          </a:p>
        </p:txBody>
      </p:sp>
      <p:sp>
        <p:nvSpPr>
          <p:cNvPr id="72" name="Google Shape;72;p15"/>
          <p:cNvSpPr txBox="1"/>
          <p:nvPr/>
        </p:nvSpPr>
        <p:spPr>
          <a:xfrm>
            <a:off x="272675" y="1156138"/>
            <a:ext cx="8688300" cy="3171162"/>
          </a:xfrm>
          <a:prstGeom prst="rect">
            <a:avLst/>
          </a:prstGeom>
          <a:noFill/>
          <a:ln>
            <a:noFill/>
          </a:ln>
        </p:spPr>
        <p:txBody>
          <a:bodyPr spcFirstLastPara="1" wrap="square" lIns="91425" tIns="91425" rIns="91425" bIns="91425" anchor="t" anchorCtr="0">
            <a:noAutofit/>
          </a:bodyPr>
          <a:lstStyle/>
          <a:p>
            <a:pPr lvl="1"/>
            <a:endParaRPr lang="en-IN" dirty="0">
              <a:latin typeface="Calibri" pitchFamily="34" charset="0"/>
            </a:endParaRPr>
          </a:p>
          <a:p>
            <a:pPr lvl="1"/>
            <a:endParaRPr lang="en-IN" dirty="0">
              <a:latin typeface="Calibri" pitchFamily="34" charset="0"/>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p:sp>
        <p:nvSpPr>
          <p:cNvPr id="5" name="Rectangle 4"/>
          <p:cNvSpPr/>
          <p:nvPr/>
        </p:nvSpPr>
        <p:spPr>
          <a:xfrm>
            <a:off x="357361" y="1240208"/>
            <a:ext cx="7062951" cy="3262432"/>
          </a:xfrm>
          <a:prstGeom prst="rect">
            <a:avLst/>
          </a:prstGeom>
        </p:spPr>
        <p:txBody>
          <a:bodyPr wrap="square">
            <a:spAutoFit/>
          </a:bodyPr>
          <a:lstStyle/>
          <a:p>
            <a:pPr marL="457200" indent="-457200">
              <a:spcAft>
                <a:spcPts val="1200"/>
              </a:spcAft>
              <a:buFont typeface="Arial" pitchFamily="34" charset="0"/>
              <a:buChar char="•"/>
            </a:pPr>
            <a:r>
              <a:rPr lang="en-US" dirty="0">
                <a:latin typeface="Calibri" pitchFamily="34" charset="0"/>
              </a:rPr>
              <a:t>Neolithic Age- from Food Gatherers to Producers</a:t>
            </a:r>
          </a:p>
          <a:p>
            <a:pPr marL="457200" indent="-457200">
              <a:spcAft>
                <a:spcPts val="1200"/>
              </a:spcAft>
              <a:buFont typeface="Arial" pitchFamily="34" charset="0"/>
              <a:buChar char="•"/>
            </a:pPr>
            <a:r>
              <a:rPr lang="en-US" dirty="0">
                <a:latin typeface="Calibri" pitchFamily="34" charset="0"/>
              </a:rPr>
              <a:t>Domestication of animals</a:t>
            </a:r>
          </a:p>
          <a:p>
            <a:pPr marL="457200" indent="-457200">
              <a:spcAft>
                <a:spcPts val="1200"/>
              </a:spcAft>
              <a:buFont typeface="Arial" pitchFamily="34" charset="0"/>
              <a:buChar char="•"/>
            </a:pPr>
            <a:r>
              <a:rPr lang="en-US" dirty="0">
                <a:latin typeface="Calibri" pitchFamily="34" charset="0"/>
              </a:rPr>
              <a:t>Settlements          </a:t>
            </a:r>
          </a:p>
          <a:p>
            <a:pPr marL="457200" indent="-457200">
              <a:spcAft>
                <a:spcPts val="1200"/>
              </a:spcAft>
              <a:buFont typeface="Arial" pitchFamily="34" charset="0"/>
              <a:buChar char="•"/>
            </a:pPr>
            <a:r>
              <a:rPr lang="en-US" dirty="0">
                <a:latin typeface="Calibri" pitchFamily="34" charset="0"/>
              </a:rPr>
              <a:t>Tools         </a:t>
            </a:r>
          </a:p>
          <a:p>
            <a:pPr marL="457200" indent="-457200">
              <a:spcAft>
                <a:spcPts val="1200"/>
              </a:spcAft>
              <a:buFont typeface="Arial" pitchFamily="34" charset="0"/>
              <a:buChar char="•"/>
            </a:pPr>
            <a:r>
              <a:rPr lang="en-US" dirty="0">
                <a:latin typeface="Calibri" pitchFamily="34" charset="0"/>
              </a:rPr>
              <a:t>Pottery</a:t>
            </a:r>
          </a:p>
          <a:p>
            <a:pPr marL="457200" indent="-457200">
              <a:spcAft>
                <a:spcPts val="1200"/>
              </a:spcAft>
              <a:buFont typeface="Arial" pitchFamily="34" charset="0"/>
              <a:buChar char="•"/>
            </a:pPr>
            <a:r>
              <a:rPr lang="en-US" dirty="0">
                <a:latin typeface="Calibri" pitchFamily="34" charset="0"/>
              </a:rPr>
              <a:t>Invention of the Axle</a:t>
            </a:r>
          </a:p>
          <a:p>
            <a:pPr marL="457200" indent="-457200">
              <a:spcAft>
                <a:spcPts val="1200"/>
              </a:spcAft>
              <a:buFont typeface="Arial" pitchFamily="34" charset="0"/>
              <a:buChar char="•"/>
            </a:pPr>
            <a:r>
              <a:rPr lang="en-US" dirty="0">
                <a:latin typeface="Calibri" pitchFamily="34" charset="0"/>
              </a:rPr>
              <a:t>Religion          </a:t>
            </a:r>
          </a:p>
          <a:p>
            <a:pPr marL="457200" indent="-457200">
              <a:spcAft>
                <a:spcPts val="1200"/>
              </a:spcAft>
              <a:buFont typeface="Arial" pitchFamily="34" charset="0"/>
              <a:buChar char="•"/>
            </a:pPr>
            <a:r>
              <a:rPr lang="en-US" dirty="0">
                <a:latin typeface="Calibri" pitchFamily="34" charset="0"/>
              </a:rPr>
              <a:t>Ornaments          </a:t>
            </a:r>
          </a:p>
          <a:p>
            <a:pPr marL="457200" indent="-457200">
              <a:spcAft>
                <a:spcPts val="1200"/>
              </a:spcAft>
              <a:buFont typeface="Arial" pitchFamily="34" charset="0"/>
              <a:buChar char="•"/>
            </a:pPr>
            <a:r>
              <a:rPr lang="en-US" dirty="0">
                <a:latin typeface="Calibri" pitchFamily="34" charset="0"/>
              </a:rPr>
              <a:t>Case Study:- </a:t>
            </a:r>
            <a:r>
              <a:rPr lang="en-US" dirty="0" err="1">
                <a:latin typeface="Calibri" pitchFamily="34" charset="0"/>
              </a:rPr>
              <a:t>Mehrgarh</a:t>
            </a:r>
            <a:r>
              <a:rPr lang="en-US" dirty="0">
                <a:latin typeface="Calibri" pitchFamily="34" charset="0"/>
              </a:rPr>
              <a:t>, </a:t>
            </a:r>
            <a:r>
              <a:rPr lang="en-US" dirty="0" err="1">
                <a:latin typeface="Calibri" pitchFamily="34" charset="0"/>
              </a:rPr>
              <a:t>Burzahom</a:t>
            </a:r>
            <a:r>
              <a:rPr lang="en-US" dirty="0">
                <a:latin typeface="Calibri" pitchFamily="34" charset="0"/>
              </a:rPr>
              <a:t> &amp; </a:t>
            </a:r>
            <a:r>
              <a:rPr lang="en-US" dirty="0" err="1">
                <a:latin typeface="Calibri" pitchFamily="34" charset="0"/>
              </a:rPr>
              <a:t>Daojali</a:t>
            </a:r>
            <a:r>
              <a:rPr lang="en-US" dirty="0">
                <a:latin typeface="Calibri" pitchFamily="34" charset="0"/>
              </a:rPr>
              <a:t> </a:t>
            </a:r>
            <a:r>
              <a:rPr lang="en-US" dirty="0" err="1">
                <a:latin typeface="Calibri" pitchFamily="34" charset="0"/>
              </a:rPr>
              <a:t>Hading</a:t>
            </a:r>
            <a:endParaRPr lang="en-US" sz="2400" dirty="0">
              <a:latin typeface="Calibri" pitchFamily="34" charset="0"/>
            </a:endParaRPr>
          </a:p>
        </p:txBody>
      </p:sp>
      <p:pic>
        <p:nvPicPr>
          <p:cNvPr id="6" name="Picture 5" descr="download (7).jpg"/>
          <p:cNvPicPr>
            <a:picLocks noChangeAspect="1"/>
          </p:cNvPicPr>
          <p:nvPr/>
        </p:nvPicPr>
        <p:blipFill>
          <a:blip r:embed="rId4" cstate="print"/>
          <a:stretch>
            <a:fillRect/>
          </a:stretch>
        </p:blipFill>
        <p:spPr>
          <a:xfrm>
            <a:off x="5591503" y="1450427"/>
            <a:ext cx="3191853" cy="2381613"/>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71" name="Google Shape;71;p15"/>
          <p:cNvSpPr txBox="1"/>
          <p:nvPr/>
        </p:nvSpPr>
        <p:spPr>
          <a:xfrm>
            <a:off x="272675" y="116890"/>
            <a:ext cx="8688300" cy="780900"/>
          </a:xfrm>
          <a:prstGeom prst="rect">
            <a:avLst/>
          </a:prstGeom>
          <a:noFill/>
          <a:ln>
            <a:noFill/>
          </a:ln>
        </p:spPr>
        <p:txBody>
          <a:bodyPr spcFirstLastPara="1" wrap="square" lIns="91425" tIns="91425" rIns="91425" bIns="91425" anchor="t" anchorCtr="0">
            <a:noAutofit/>
          </a:bodyPr>
          <a:lstStyle/>
          <a:p>
            <a:pPr>
              <a:buSzPts val="2200"/>
            </a:pPr>
            <a:r>
              <a:rPr lang="en-IN" sz="2200" b="1" dirty="0">
                <a:solidFill>
                  <a:srgbClr val="FF0000"/>
                </a:solidFill>
                <a:latin typeface="Calibri" pitchFamily="34" charset="0"/>
              </a:rPr>
              <a:t>FARMERS  AND  HERDERS</a:t>
            </a:r>
            <a:endParaRPr lang="en-IN" sz="2200" dirty="0">
              <a:solidFill>
                <a:srgbClr val="FF0000"/>
              </a:solidFill>
              <a:latin typeface="Calibri" pitchFamily="34" charset="0"/>
              <a:ea typeface="Calibri"/>
              <a:cs typeface="Calibri"/>
              <a:sym typeface="Calibri"/>
            </a:endParaRPr>
          </a:p>
          <a:p>
            <a:pPr lvl="0">
              <a:buSzPts val="2200"/>
            </a:pPr>
            <a:r>
              <a:rPr lang="en-US" sz="1800" b="1" dirty="0">
                <a:solidFill>
                  <a:schemeClr val="tx1"/>
                </a:solidFill>
                <a:latin typeface="Calibri" pitchFamily="34" charset="0"/>
              </a:rPr>
              <a:t>NEOLITHIC SITES</a:t>
            </a:r>
            <a:endParaRPr sz="1800" b="1" i="0" u="none" strike="noStrike" cap="none" dirty="0">
              <a:solidFill>
                <a:schemeClr val="tx1"/>
              </a:solidFill>
              <a:latin typeface="Calibri" pitchFamily="34" charset="0"/>
              <a:sym typeface="Arial"/>
            </a:endParaRPr>
          </a:p>
        </p:txBody>
      </p:sp>
      <p:sp>
        <p:nvSpPr>
          <p:cNvPr id="72" name="Google Shape;72;p15"/>
          <p:cNvSpPr txBox="1"/>
          <p:nvPr/>
        </p:nvSpPr>
        <p:spPr>
          <a:xfrm>
            <a:off x="168164" y="798786"/>
            <a:ext cx="8681545" cy="3171162"/>
          </a:xfrm>
          <a:prstGeom prst="rect">
            <a:avLst/>
          </a:prstGeom>
          <a:noFill/>
          <a:ln>
            <a:noFill/>
          </a:ln>
        </p:spPr>
        <p:txBody>
          <a:bodyPr spcFirstLastPara="1" wrap="square" lIns="91425" tIns="91425" rIns="91425" bIns="91425" anchor="t" anchorCtr="0">
            <a:noAutofit/>
          </a:bodyPr>
          <a:lstStyle/>
          <a:p>
            <a:pPr lvl="0"/>
            <a:endParaRPr lang="en-IN" dirty="0">
              <a:latin typeface="Calibri" pitchFamily="34" charset="0"/>
            </a:endParaRPr>
          </a:p>
          <a:p>
            <a:endParaRPr lang="en-US" dirty="0">
              <a:latin typeface="Calibri" pitchFamily="34" charset="0"/>
            </a:endParaRPr>
          </a:p>
          <a:p>
            <a:pPr lvl="1"/>
            <a:endParaRPr lang="en-IN" dirty="0">
              <a:latin typeface="Calibri" pitchFamily="34" charset="0"/>
            </a:endParaRPr>
          </a:p>
          <a:p>
            <a:pPr lvl="1"/>
            <a:endParaRPr lang="en-IN" dirty="0">
              <a:latin typeface="Calibri" pitchFamily="34" charset="0"/>
            </a:endParaRPr>
          </a:p>
          <a:p>
            <a:pPr lvl="1"/>
            <a:endParaRPr lang="en-IN" dirty="0">
              <a:latin typeface="Calibri" pitchFamily="34" charset="0"/>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p:pic>
        <p:nvPicPr>
          <p:cNvPr id="5" name="Content Placeholder 4" descr="25ba4e7b-9ba5-4dee-a3a8-2bc31978b383.jpg"/>
          <p:cNvPicPr>
            <a:picLocks noChangeAspect="1"/>
          </p:cNvPicPr>
          <p:nvPr/>
        </p:nvPicPr>
        <p:blipFill>
          <a:blip r:embed="rId4" cstate="print"/>
          <a:stretch>
            <a:fillRect/>
          </a:stretch>
        </p:blipFill>
        <p:spPr>
          <a:xfrm>
            <a:off x="2865852" y="504497"/>
            <a:ext cx="4082292" cy="448526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71" name="Google Shape;71;p15"/>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a:buSzPts val="2200"/>
            </a:pPr>
            <a:r>
              <a:rPr lang="en-IN" sz="2200" b="1" dirty="0">
                <a:solidFill>
                  <a:srgbClr val="FF0000"/>
                </a:solidFill>
                <a:latin typeface="Calibri" pitchFamily="34" charset="0"/>
              </a:rPr>
              <a:t>FARMERS  AND  HERDERS</a:t>
            </a:r>
            <a:endParaRPr lang="en-IN" sz="2200" dirty="0">
              <a:solidFill>
                <a:srgbClr val="FF0000"/>
              </a:solidFill>
              <a:latin typeface="Calibri" pitchFamily="34" charset="0"/>
              <a:ea typeface="Calibri"/>
              <a:cs typeface="Calibri"/>
              <a:sym typeface="Calibri"/>
            </a:endParaRPr>
          </a:p>
          <a:p>
            <a:pPr lvl="0">
              <a:buSzPts val="2200"/>
            </a:pPr>
            <a:r>
              <a:rPr lang="en-US" sz="1800" b="1" dirty="0">
                <a:solidFill>
                  <a:schemeClr val="tx1"/>
                </a:solidFill>
                <a:latin typeface="Calibri" pitchFamily="34" charset="0"/>
              </a:rPr>
              <a:t>CASE STUDY- MEHRGARH</a:t>
            </a:r>
            <a:endParaRPr sz="1800" b="1" i="0" u="none" strike="noStrike" cap="none" dirty="0">
              <a:solidFill>
                <a:schemeClr val="tx1"/>
              </a:solidFill>
              <a:latin typeface="Calibri" pitchFamily="34" charset="0"/>
              <a:sym typeface="Arial"/>
            </a:endParaRPr>
          </a:p>
        </p:txBody>
      </p:sp>
      <p:sp>
        <p:nvSpPr>
          <p:cNvPr id="72" name="Google Shape;72;p15"/>
          <p:cNvSpPr txBox="1"/>
          <p:nvPr/>
        </p:nvSpPr>
        <p:spPr>
          <a:xfrm>
            <a:off x="168164" y="798786"/>
            <a:ext cx="8681545" cy="3171162"/>
          </a:xfrm>
          <a:prstGeom prst="rect">
            <a:avLst/>
          </a:prstGeom>
          <a:noFill/>
          <a:ln>
            <a:noFill/>
          </a:ln>
        </p:spPr>
        <p:txBody>
          <a:bodyPr spcFirstLastPara="1" wrap="square" lIns="91425" tIns="91425" rIns="91425" bIns="91425" anchor="t" anchorCtr="0">
            <a:noAutofit/>
          </a:bodyPr>
          <a:lstStyle/>
          <a:p>
            <a:pPr lvl="0"/>
            <a:endParaRPr lang="en-IN" dirty="0">
              <a:latin typeface="Calibri" pitchFamily="34" charset="0"/>
            </a:endParaRPr>
          </a:p>
          <a:p>
            <a:endParaRPr lang="en-US" dirty="0">
              <a:latin typeface="Calibri" pitchFamily="34" charset="0"/>
            </a:endParaRPr>
          </a:p>
          <a:p>
            <a:pPr lvl="1"/>
            <a:endParaRPr lang="en-IN" dirty="0">
              <a:latin typeface="Calibri" pitchFamily="34" charset="0"/>
            </a:endParaRPr>
          </a:p>
          <a:p>
            <a:pPr lvl="1"/>
            <a:endParaRPr lang="en-IN" dirty="0">
              <a:latin typeface="Calibri" pitchFamily="34" charset="0"/>
            </a:endParaRPr>
          </a:p>
          <a:p>
            <a:pPr lvl="1"/>
            <a:endParaRPr lang="en-IN" dirty="0">
              <a:latin typeface="Calibri" pitchFamily="34" charset="0"/>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p:sp>
        <p:nvSpPr>
          <p:cNvPr id="5" name="Rectangle 4"/>
          <p:cNvSpPr/>
          <p:nvPr/>
        </p:nvSpPr>
        <p:spPr>
          <a:xfrm>
            <a:off x="446688" y="1025296"/>
            <a:ext cx="8329449" cy="1159292"/>
          </a:xfrm>
          <a:prstGeom prst="rect">
            <a:avLst/>
          </a:prstGeom>
        </p:spPr>
        <p:txBody>
          <a:bodyPr wrap="square">
            <a:spAutoFit/>
          </a:bodyPr>
          <a:lstStyle/>
          <a:p>
            <a:pPr marL="355600" lvl="1" indent="-342900">
              <a:spcBef>
                <a:spcPts val="770"/>
              </a:spcBef>
              <a:buFont typeface="Arial" pitchFamily="34" charset="0"/>
              <a:buChar char="•"/>
            </a:pPr>
            <a:r>
              <a:rPr lang="en-US" dirty="0">
                <a:latin typeface="Calibri"/>
                <a:ea typeface="Calibri"/>
                <a:cs typeface="Calibri"/>
                <a:sym typeface="Calibri"/>
              </a:rPr>
              <a:t>It is one of the important Neolithic site which was discovered in  1974.</a:t>
            </a:r>
          </a:p>
          <a:p>
            <a:pPr marL="355600" lvl="1" indent="-342900">
              <a:spcBef>
                <a:spcPts val="770"/>
              </a:spcBef>
              <a:buFont typeface="Arial" pitchFamily="34" charset="0"/>
              <a:buChar char="•"/>
            </a:pPr>
            <a:r>
              <a:rPr lang="en-US" dirty="0">
                <a:latin typeface="Calibri"/>
                <a:ea typeface="Calibri"/>
                <a:cs typeface="Calibri"/>
                <a:sym typeface="Calibri"/>
              </a:rPr>
              <a:t>It is located near the Bolan Pass Which lies to the west of river Indus. Presently in Baluchistan which is a part of Pakistan.</a:t>
            </a:r>
          </a:p>
          <a:p>
            <a:pPr marL="355600" lvl="1" indent="-342900">
              <a:spcBef>
                <a:spcPts val="770"/>
              </a:spcBef>
              <a:buFont typeface="Arial" pitchFamily="34" charset="0"/>
              <a:buChar char="•"/>
            </a:pPr>
            <a:r>
              <a:rPr lang="en-US" dirty="0">
                <a:latin typeface="Calibri"/>
                <a:ea typeface="Calibri"/>
                <a:cs typeface="Calibri"/>
                <a:sym typeface="Calibri"/>
              </a:rPr>
              <a:t>Mud brick houses have been found , Which were divided into a number of compartments.</a:t>
            </a:r>
          </a:p>
        </p:txBody>
      </p:sp>
      <p:pic>
        <p:nvPicPr>
          <p:cNvPr id="6" name="Picture 5" descr="download (1).jpg"/>
          <p:cNvPicPr>
            <a:picLocks noChangeAspect="1"/>
          </p:cNvPicPr>
          <p:nvPr/>
        </p:nvPicPr>
        <p:blipFill>
          <a:blip r:embed="rId4" cstate="print"/>
          <a:stretch>
            <a:fillRect/>
          </a:stretch>
        </p:blipFill>
        <p:spPr>
          <a:xfrm>
            <a:off x="170126" y="2491165"/>
            <a:ext cx="3701462" cy="2463155"/>
          </a:xfrm>
          <a:prstGeom prst="rect">
            <a:avLst/>
          </a:prstGeom>
        </p:spPr>
      </p:pic>
      <p:pic>
        <p:nvPicPr>
          <p:cNvPr id="7" name="Picture 6" descr="download.jpg"/>
          <p:cNvPicPr>
            <a:picLocks noChangeAspect="1"/>
          </p:cNvPicPr>
          <p:nvPr/>
        </p:nvPicPr>
        <p:blipFill>
          <a:blip r:embed="rId5" cstate="print"/>
          <a:stretch>
            <a:fillRect/>
          </a:stretch>
        </p:blipFill>
        <p:spPr>
          <a:xfrm>
            <a:off x="3953955" y="2491127"/>
            <a:ext cx="3734371" cy="245363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71" name="Google Shape;71;p15"/>
          <p:cNvSpPr txBox="1"/>
          <p:nvPr/>
        </p:nvSpPr>
        <p:spPr>
          <a:xfrm>
            <a:off x="272675" y="285050"/>
            <a:ext cx="8688300" cy="419143"/>
          </a:xfrm>
          <a:prstGeom prst="rect">
            <a:avLst/>
          </a:prstGeom>
          <a:noFill/>
          <a:ln>
            <a:noFill/>
          </a:ln>
        </p:spPr>
        <p:txBody>
          <a:bodyPr spcFirstLastPara="1" wrap="square" lIns="91425" tIns="91425" rIns="91425" bIns="91425" anchor="t" anchorCtr="0">
            <a:noAutofit/>
          </a:bodyPr>
          <a:lstStyle/>
          <a:p>
            <a:pPr>
              <a:buSzPts val="2200"/>
            </a:pPr>
            <a:r>
              <a:rPr lang="en-IN" sz="2200" b="1" dirty="0">
                <a:solidFill>
                  <a:srgbClr val="FF0000"/>
                </a:solidFill>
                <a:latin typeface="Calibri" pitchFamily="34" charset="0"/>
              </a:rPr>
              <a:t>FARMERS  AND  HERDERS</a:t>
            </a:r>
            <a:endParaRPr lang="en-IN" sz="2200" dirty="0">
              <a:solidFill>
                <a:srgbClr val="FF0000"/>
              </a:solidFill>
              <a:latin typeface="Calibri" pitchFamily="34" charset="0"/>
              <a:ea typeface="Calibri"/>
              <a:cs typeface="Calibri"/>
              <a:sym typeface="Calibri"/>
            </a:endParaRPr>
          </a:p>
          <a:p>
            <a:pPr lvl="0">
              <a:buSzPts val="2200"/>
            </a:pPr>
            <a:r>
              <a:rPr lang="en-US" sz="1800" b="1" dirty="0">
                <a:solidFill>
                  <a:schemeClr val="tx1"/>
                </a:solidFill>
                <a:latin typeface="Calibri" pitchFamily="34" charset="0"/>
              </a:rPr>
              <a:t>LEARNING OBJECTIVES</a:t>
            </a:r>
            <a:endParaRPr sz="1800" b="1" i="0" u="none" strike="noStrike" cap="none" dirty="0">
              <a:solidFill>
                <a:schemeClr val="tx1"/>
              </a:solidFill>
              <a:latin typeface="Calibri" pitchFamily="34" charset="0"/>
              <a:sym typeface="Arial"/>
            </a:endParaRPr>
          </a:p>
        </p:txBody>
      </p:sp>
      <p:sp>
        <p:nvSpPr>
          <p:cNvPr id="72" name="Google Shape;72;p15"/>
          <p:cNvSpPr txBox="1"/>
          <p:nvPr/>
        </p:nvSpPr>
        <p:spPr>
          <a:xfrm>
            <a:off x="272675" y="1156138"/>
            <a:ext cx="8688300" cy="3171162"/>
          </a:xfrm>
          <a:prstGeom prst="rect">
            <a:avLst/>
          </a:prstGeom>
          <a:noFill/>
          <a:ln>
            <a:noFill/>
          </a:ln>
        </p:spPr>
        <p:txBody>
          <a:bodyPr spcFirstLastPara="1" wrap="square" lIns="91425" tIns="91425" rIns="91425" bIns="91425" anchor="t" anchorCtr="0">
            <a:noAutofit/>
          </a:bodyPr>
          <a:lstStyle/>
          <a:p>
            <a:pPr lvl="1"/>
            <a:endParaRPr lang="en-IN" dirty="0">
              <a:latin typeface="Calibri" pitchFamily="34" charset="0"/>
            </a:endParaRPr>
          </a:p>
          <a:p>
            <a:pPr lvl="1"/>
            <a:endParaRPr lang="en-IN" dirty="0">
              <a:latin typeface="Calibri" pitchFamily="34" charset="0"/>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p:sp>
        <p:nvSpPr>
          <p:cNvPr id="5" name="Rectangle 4"/>
          <p:cNvSpPr/>
          <p:nvPr/>
        </p:nvSpPr>
        <p:spPr>
          <a:xfrm>
            <a:off x="357361" y="1240208"/>
            <a:ext cx="7062951" cy="3262432"/>
          </a:xfrm>
          <a:prstGeom prst="rect">
            <a:avLst/>
          </a:prstGeom>
        </p:spPr>
        <p:txBody>
          <a:bodyPr wrap="square">
            <a:spAutoFit/>
          </a:bodyPr>
          <a:lstStyle/>
          <a:p>
            <a:pPr marL="457200" indent="-457200">
              <a:spcAft>
                <a:spcPts val="1200"/>
              </a:spcAft>
              <a:buFont typeface="Arial" pitchFamily="34" charset="0"/>
              <a:buChar char="•"/>
            </a:pPr>
            <a:r>
              <a:rPr lang="en-US" dirty="0">
                <a:latin typeface="Calibri" pitchFamily="34" charset="0"/>
              </a:rPr>
              <a:t>Neolithic Age- from Food Gatherers to Producers</a:t>
            </a:r>
          </a:p>
          <a:p>
            <a:pPr marL="457200" indent="-457200">
              <a:spcAft>
                <a:spcPts val="1200"/>
              </a:spcAft>
              <a:buFont typeface="Arial" pitchFamily="34" charset="0"/>
              <a:buChar char="•"/>
            </a:pPr>
            <a:r>
              <a:rPr lang="en-US" dirty="0">
                <a:latin typeface="Calibri" pitchFamily="34" charset="0"/>
              </a:rPr>
              <a:t>Domestication of animals</a:t>
            </a:r>
          </a:p>
          <a:p>
            <a:pPr marL="457200" indent="-457200">
              <a:spcAft>
                <a:spcPts val="1200"/>
              </a:spcAft>
              <a:buFont typeface="Arial" pitchFamily="34" charset="0"/>
              <a:buChar char="•"/>
            </a:pPr>
            <a:r>
              <a:rPr lang="en-US" dirty="0">
                <a:latin typeface="Calibri" pitchFamily="34" charset="0"/>
              </a:rPr>
              <a:t>Settlements          </a:t>
            </a:r>
          </a:p>
          <a:p>
            <a:pPr marL="457200" indent="-457200">
              <a:spcAft>
                <a:spcPts val="1200"/>
              </a:spcAft>
              <a:buFont typeface="Arial" pitchFamily="34" charset="0"/>
              <a:buChar char="•"/>
            </a:pPr>
            <a:r>
              <a:rPr lang="en-US" dirty="0">
                <a:latin typeface="Calibri" pitchFamily="34" charset="0"/>
              </a:rPr>
              <a:t>Tools         </a:t>
            </a:r>
          </a:p>
          <a:p>
            <a:pPr marL="457200" indent="-457200">
              <a:spcAft>
                <a:spcPts val="1200"/>
              </a:spcAft>
              <a:buFont typeface="Arial" pitchFamily="34" charset="0"/>
              <a:buChar char="•"/>
            </a:pPr>
            <a:r>
              <a:rPr lang="en-US" dirty="0">
                <a:latin typeface="Calibri" pitchFamily="34" charset="0"/>
              </a:rPr>
              <a:t>Pottery</a:t>
            </a:r>
          </a:p>
          <a:p>
            <a:pPr marL="457200" indent="-457200">
              <a:spcAft>
                <a:spcPts val="1200"/>
              </a:spcAft>
              <a:buFont typeface="Arial" pitchFamily="34" charset="0"/>
              <a:buChar char="•"/>
            </a:pPr>
            <a:r>
              <a:rPr lang="en-US" dirty="0">
                <a:latin typeface="Calibri" pitchFamily="34" charset="0"/>
              </a:rPr>
              <a:t>Invention of the Axle</a:t>
            </a:r>
          </a:p>
          <a:p>
            <a:pPr marL="457200" indent="-457200">
              <a:spcAft>
                <a:spcPts val="1200"/>
              </a:spcAft>
              <a:buFont typeface="Arial" pitchFamily="34" charset="0"/>
              <a:buChar char="•"/>
            </a:pPr>
            <a:r>
              <a:rPr lang="en-US" dirty="0">
                <a:latin typeface="Calibri" pitchFamily="34" charset="0"/>
              </a:rPr>
              <a:t>Religion          </a:t>
            </a:r>
          </a:p>
          <a:p>
            <a:pPr marL="457200" indent="-457200">
              <a:spcAft>
                <a:spcPts val="1200"/>
              </a:spcAft>
              <a:buFont typeface="Arial" pitchFamily="34" charset="0"/>
              <a:buChar char="•"/>
            </a:pPr>
            <a:r>
              <a:rPr lang="en-US" dirty="0">
                <a:latin typeface="Calibri" pitchFamily="34" charset="0"/>
              </a:rPr>
              <a:t>Ornaments          </a:t>
            </a:r>
          </a:p>
          <a:p>
            <a:pPr marL="457200" indent="-457200">
              <a:spcAft>
                <a:spcPts val="1200"/>
              </a:spcAft>
              <a:buFont typeface="Arial" pitchFamily="34" charset="0"/>
              <a:buChar char="•"/>
            </a:pPr>
            <a:r>
              <a:rPr lang="en-US" dirty="0">
                <a:latin typeface="Calibri" pitchFamily="34" charset="0"/>
              </a:rPr>
              <a:t>Case Study:- </a:t>
            </a:r>
            <a:r>
              <a:rPr lang="en-US" dirty="0" err="1">
                <a:latin typeface="Calibri" pitchFamily="34" charset="0"/>
              </a:rPr>
              <a:t>Mehrgarh</a:t>
            </a:r>
            <a:r>
              <a:rPr lang="en-US" dirty="0">
                <a:latin typeface="Calibri" pitchFamily="34" charset="0"/>
              </a:rPr>
              <a:t>, </a:t>
            </a:r>
            <a:r>
              <a:rPr lang="en-US" dirty="0" err="1">
                <a:latin typeface="Calibri" pitchFamily="34" charset="0"/>
              </a:rPr>
              <a:t>Burzahom</a:t>
            </a:r>
            <a:r>
              <a:rPr lang="en-US" dirty="0">
                <a:latin typeface="Calibri" pitchFamily="34" charset="0"/>
              </a:rPr>
              <a:t> &amp; </a:t>
            </a:r>
            <a:r>
              <a:rPr lang="en-US" dirty="0" err="1">
                <a:latin typeface="Calibri" pitchFamily="34" charset="0"/>
              </a:rPr>
              <a:t>Daojali</a:t>
            </a:r>
            <a:r>
              <a:rPr lang="en-US" dirty="0">
                <a:latin typeface="Calibri" pitchFamily="34" charset="0"/>
              </a:rPr>
              <a:t> </a:t>
            </a:r>
            <a:r>
              <a:rPr lang="en-US" dirty="0" err="1">
                <a:latin typeface="Calibri" pitchFamily="34" charset="0"/>
              </a:rPr>
              <a:t>Hading</a:t>
            </a:r>
            <a:endParaRPr lang="en-US" sz="2400" dirty="0">
              <a:latin typeface="Calibri" pitchFamily="34" charset="0"/>
            </a:endParaRPr>
          </a:p>
        </p:txBody>
      </p:sp>
      <p:pic>
        <p:nvPicPr>
          <p:cNvPr id="6" name="Picture 5" descr="download (7).jpg"/>
          <p:cNvPicPr>
            <a:picLocks noChangeAspect="1"/>
          </p:cNvPicPr>
          <p:nvPr/>
        </p:nvPicPr>
        <p:blipFill>
          <a:blip r:embed="rId4" cstate="print"/>
          <a:stretch>
            <a:fillRect/>
          </a:stretch>
        </p:blipFill>
        <p:spPr>
          <a:xfrm>
            <a:off x="5591503" y="1450427"/>
            <a:ext cx="3191853" cy="2381613"/>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71" name="Google Shape;71;p15"/>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a:buSzPts val="2200"/>
            </a:pPr>
            <a:r>
              <a:rPr lang="en-IN" sz="2200" b="1" dirty="0">
                <a:solidFill>
                  <a:srgbClr val="FF0000"/>
                </a:solidFill>
                <a:latin typeface="Calibri" pitchFamily="34" charset="0"/>
              </a:rPr>
              <a:t>FARMERS  AND  HERDERS</a:t>
            </a:r>
            <a:endParaRPr lang="en-IN" sz="2200" dirty="0">
              <a:solidFill>
                <a:srgbClr val="FF0000"/>
              </a:solidFill>
              <a:latin typeface="Calibri" pitchFamily="34" charset="0"/>
              <a:ea typeface="Calibri"/>
              <a:cs typeface="Calibri"/>
              <a:sym typeface="Calibri"/>
            </a:endParaRPr>
          </a:p>
          <a:p>
            <a:pPr lvl="0">
              <a:buSzPts val="2200"/>
            </a:pPr>
            <a:r>
              <a:rPr lang="en-US" sz="1800" b="1" dirty="0">
                <a:solidFill>
                  <a:schemeClr val="tx1"/>
                </a:solidFill>
                <a:latin typeface="Calibri" pitchFamily="34" charset="0"/>
              </a:rPr>
              <a:t>CASE STUDY- MEHRGARH</a:t>
            </a:r>
            <a:endParaRPr sz="1800" b="1" i="0" u="none" strike="noStrike" cap="none" dirty="0">
              <a:solidFill>
                <a:schemeClr val="tx1"/>
              </a:solidFill>
              <a:latin typeface="Calibri" pitchFamily="34" charset="0"/>
              <a:sym typeface="Arial"/>
            </a:endParaRPr>
          </a:p>
        </p:txBody>
      </p:sp>
      <p:sp>
        <p:nvSpPr>
          <p:cNvPr id="72" name="Google Shape;72;p15"/>
          <p:cNvSpPr txBox="1"/>
          <p:nvPr/>
        </p:nvSpPr>
        <p:spPr>
          <a:xfrm>
            <a:off x="168164" y="798786"/>
            <a:ext cx="8681545" cy="3171162"/>
          </a:xfrm>
          <a:prstGeom prst="rect">
            <a:avLst/>
          </a:prstGeom>
          <a:noFill/>
          <a:ln>
            <a:noFill/>
          </a:ln>
        </p:spPr>
        <p:txBody>
          <a:bodyPr spcFirstLastPara="1" wrap="square" lIns="91425" tIns="91425" rIns="91425" bIns="91425" anchor="t" anchorCtr="0">
            <a:noAutofit/>
          </a:bodyPr>
          <a:lstStyle/>
          <a:p>
            <a:pPr lvl="0"/>
            <a:endParaRPr lang="en-IN" dirty="0">
              <a:latin typeface="Calibri" pitchFamily="34" charset="0"/>
            </a:endParaRPr>
          </a:p>
          <a:p>
            <a:endParaRPr lang="en-US" dirty="0">
              <a:latin typeface="Calibri" pitchFamily="34" charset="0"/>
            </a:endParaRPr>
          </a:p>
          <a:p>
            <a:pPr lvl="1"/>
            <a:endParaRPr lang="en-IN" dirty="0">
              <a:latin typeface="Calibri" pitchFamily="34" charset="0"/>
            </a:endParaRPr>
          </a:p>
          <a:p>
            <a:pPr lvl="1"/>
            <a:endParaRPr lang="en-IN" dirty="0">
              <a:latin typeface="Calibri" pitchFamily="34" charset="0"/>
            </a:endParaRPr>
          </a:p>
          <a:p>
            <a:pPr lvl="1"/>
            <a:endParaRPr lang="en-IN" dirty="0">
              <a:latin typeface="Calibri" pitchFamily="34" charset="0"/>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p:sp>
        <p:nvSpPr>
          <p:cNvPr id="5" name="Rectangle 4"/>
          <p:cNvSpPr/>
          <p:nvPr/>
        </p:nvSpPr>
        <p:spPr>
          <a:xfrm>
            <a:off x="530771" y="1046317"/>
            <a:ext cx="8329449" cy="1795363"/>
          </a:xfrm>
          <a:prstGeom prst="rect">
            <a:avLst/>
          </a:prstGeom>
        </p:spPr>
        <p:txBody>
          <a:bodyPr wrap="square">
            <a:spAutoFit/>
          </a:bodyPr>
          <a:lstStyle/>
          <a:p>
            <a:pPr marL="355600" lvl="1" indent="-342900">
              <a:spcBef>
                <a:spcPts val="770"/>
              </a:spcBef>
              <a:buFont typeface="Arial" pitchFamily="34" charset="0"/>
              <a:buChar char="•"/>
            </a:pPr>
            <a:r>
              <a:rPr lang="en-US" dirty="0">
                <a:latin typeface="Calibri"/>
                <a:ea typeface="Calibri"/>
                <a:cs typeface="Calibri"/>
                <a:sym typeface="Calibri"/>
              </a:rPr>
              <a:t>Various burials have been found where a number of things like tools, ornaments, beads, bangles etc. recovered.</a:t>
            </a:r>
          </a:p>
          <a:p>
            <a:pPr marL="355600" lvl="1" indent="-342900">
              <a:spcBef>
                <a:spcPts val="770"/>
              </a:spcBef>
              <a:buFont typeface="Arial" pitchFamily="34" charset="0"/>
              <a:buChar char="•"/>
            </a:pPr>
            <a:r>
              <a:rPr lang="en-US" dirty="0">
                <a:latin typeface="Calibri"/>
                <a:ea typeface="Calibri"/>
                <a:cs typeface="Calibri"/>
                <a:sym typeface="Calibri"/>
              </a:rPr>
              <a:t>Main crop grown was barley, and animals like sheep, goat and cattle were domesticated.</a:t>
            </a:r>
          </a:p>
          <a:p>
            <a:pPr marL="355600" lvl="1" indent="-342900">
              <a:spcBef>
                <a:spcPts val="770"/>
              </a:spcBef>
              <a:buFont typeface="Arial" pitchFamily="34" charset="0"/>
              <a:buChar char="•"/>
            </a:pPr>
            <a:r>
              <a:rPr lang="en-US" dirty="0">
                <a:latin typeface="Calibri"/>
                <a:ea typeface="Calibri"/>
                <a:cs typeface="Calibri"/>
                <a:sym typeface="Calibri"/>
              </a:rPr>
              <a:t>Copper  items and ornaments were found from the site.</a:t>
            </a:r>
          </a:p>
          <a:p>
            <a:pPr marL="355600" lvl="1" indent="-342900">
              <a:spcBef>
                <a:spcPts val="770"/>
              </a:spcBef>
              <a:buFont typeface="Arial" pitchFamily="34" charset="0"/>
              <a:buChar char="•"/>
            </a:pPr>
            <a:r>
              <a:rPr lang="en-US" dirty="0">
                <a:latin typeface="Calibri"/>
                <a:ea typeface="Calibri"/>
                <a:cs typeface="Calibri"/>
                <a:sym typeface="Calibri"/>
              </a:rPr>
              <a:t>Some pottery artifacts and design with figures of men and women were recovered.</a:t>
            </a:r>
            <a:endParaRPr lang="en-IN" dirty="0">
              <a:latin typeface="Calibri"/>
              <a:ea typeface="Calibri"/>
              <a:cs typeface="Calibri"/>
              <a:sym typeface="Calibri"/>
            </a:endParaRPr>
          </a:p>
          <a:p>
            <a:pPr marL="355600" lvl="1" indent="-342900">
              <a:spcBef>
                <a:spcPts val="770"/>
              </a:spcBef>
              <a:buFont typeface="Arial" pitchFamily="34" charset="0"/>
              <a:buChar char="•"/>
            </a:pPr>
            <a:endParaRPr lang="en-US" dirty="0">
              <a:latin typeface="Calibri"/>
              <a:ea typeface="Calibri"/>
              <a:cs typeface="Calibri"/>
              <a:sym typeface="Calibri"/>
            </a:endParaRPr>
          </a:p>
        </p:txBody>
      </p:sp>
      <p:pic>
        <p:nvPicPr>
          <p:cNvPr id="8" name="Picture 7" descr="images.jpg"/>
          <p:cNvPicPr>
            <a:picLocks noChangeAspect="1"/>
          </p:cNvPicPr>
          <p:nvPr/>
        </p:nvPicPr>
        <p:blipFill>
          <a:blip r:embed="rId4" cstate="print"/>
          <a:stretch>
            <a:fillRect/>
          </a:stretch>
        </p:blipFill>
        <p:spPr>
          <a:xfrm>
            <a:off x="868042" y="2584770"/>
            <a:ext cx="2421695" cy="2470022"/>
          </a:xfrm>
          <a:prstGeom prst="rect">
            <a:avLst/>
          </a:prstGeom>
        </p:spPr>
      </p:pic>
      <p:pic>
        <p:nvPicPr>
          <p:cNvPr id="9" name="Picture 8" descr="download (3).jpg"/>
          <p:cNvPicPr>
            <a:picLocks noChangeAspect="1"/>
          </p:cNvPicPr>
          <p:nvPr/>
        </p:nvPicPr>
        <p:blipFill>
          <a:blip r:embed="rId5" cstate="print"/>
          <a:srcRect l="3819" r="5782" b="3231"/>
          <a:stretch>
            <a:fillRect/>
          </a:stretch>
        </p:blipFill>
        <p:spPr>
          <a:xfrm>
            <a:off x="4204137" y="2598693"/>
            <a:ext cx="2396359" cy="2444194"/>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71" name="Google Shape;71;p15"/>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a:buSzPts val="2200"/>
            </a:pPr>
            <a:r>
              <a:rPr lang="en-IN" sz="2200" b="1" dirty="0">
                <a:solidFill>
                  <a:srgbClr val="FF0000"/>
                </a:solidFill>
                <a:latin typeface="Calibri" pitchFamily="34" charset="0"/>
              </a:rPr>
              <a:t>FARMERS  AND  HERDERS</a:t>
            </a:r>
            <a:endParaRPr lang="en-IN" sz="2200" dirty="0">
              <a:solidFill>
                <a:srgbClr val="FF0000"/>
              </a:solidFill>
              <a:latin typeface="Calibri" pitchFamily="34" charset="0"/>
              <a:ea typeface="Calibri"/>
              <a:cs typeface="Calibri"/>
              <a:sym typeface="Calibri"/>
            </a:endParaRPr>
          </a:p>
          <a:p>
            <a:pPr lvl="0">
              <a:buSzPts val="2200"/>
            </a:pPr>
            <a:r>
              <a:rPr lang="en-US" sz="1800" b="1" dirty="0">
                <a:solidFill>
                  <a:schemeClr val="tx1"/>
                </a:solidFill>
                <a:latin typeface="Calibri" pitchFamily="34" charset="0"/>
              </a:rPr>
              <a:t>CASE STUDY- BURZAHOM</a:t>
            </a:r>
          </a:p>
        </p:txBody>
      </p:sp>
      <p:sp>
        <p:nvSpPr>
          <p:cNvPr id="72" name="Google Shape;72;p15"/>
          <p:cNvSpPr txBox="1"/>
          <p:nvPr/>
        </p:nvSpPr>
        <p:spPr>
          <a:xfrm>
            <a:off x="462455" y="767254"/>
            <a:ext cx="8681545" cy="3171162"/>
          </a:xfrm>
          <a:prstGeom prst="rect">
            <a:avLst/>
          </a:prstGeom>
          <a:noFill/>
          <a:ln>
            <a:noFill/>
          </a:ln>
        </p:spPr>
        <p:txBody>
          <a:bodyPr spcFirstLastPara="1" wrap="square" lIns="91425" tIns="91425" rIns="91425" bIns="91425" anchor="t" anchorCtr="0">
            <a:noAutofit/>
          </a:bodyPr>
          <a:lstStyle/>
          <a:p>
            <a:pPr lvl="0"/>
            <a:endParaRPr lang="en-IN" dirty="0">
              <a:latin typeface="Calibri" pitchFamily="34" charset="0"/>
            </a:endParaRPr>
          </a:p>
          <a:p>
            <a:endParaRPr lang="en-US" dirty="0">
              <a:latin typeface="Calibri" pitchFamily="34" charset="0"/>
            </a:endParaRPr>
          </a:p>
          <a:p>
            <a:pPr lvl="1"/>
            <a:endParaRPr lang="en-IN" dirty="0">
              <a:latin typeface="Calibri" pitchFamily="34" charset="0"/>
            </a:endParaRPr>
          </a:p>
          <a:p>
            <a:pPr lvl="1"/>
            <a:endParaRPr lang="en-IN" dirty="0">
              <a:latin typeface="Calibri" pitchFamily="34" charset="0"/>
            </a:endParaRPr>
          </a:p>
          <a:p>
            <a:pPr lvl="1"/>
            <a:endParaRPr lang="en-IN" dirty="0">
              <a:latin typeface="Calibri" pitchFamily="34" charset="0"/>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p:sp>
        <p:nvSpPr>
          <p:cNvPr id="5" name="Rectangle 4"/>
          <p:cNvSpPr/>
          <p:nvPr/>
        </p:nvSpPr>
        <p:spPr>
          <a:xfrm>
            <a:off x="446688" y="1025296"/>
            <a:ext cx="8329449" cy="1261884"/>
          </a:xfrm>
          <a:prstGeom prst="rect">
            <a:avLst/>
          </a:prstGeom>
        </p:spPr>
        <p:txBody>
          <a:bodyPr wrap="square">
            <a:spAutoFit/>
          </a:bodyPr>
          <a:lstStyle/>
          <a:p>
            <a:pPr marL="355600" lvl="1" indent="-342900">
              <a:spcBef>
                <a:spcPts val="770"/>
              </a:spcBef>
              <a:buFont typeface="Arial" pitchFamily="34" charset="0"/>
              <a:buChar char="•"/>
            </a:pPr>
            <a:r>
              <a:rPr lang="en-US" dirty="0">
                <a:latin typeface="Calibri"/>
                <a:ea typeface="Calibri"/>
                <a:cs typeface="Calibri"/>
                <a:sym typeface="Calibri"/>
              </a:rPr>
              <a:t>It is one of the Neolithic sites located in Kashmir.</a:t>
            </a:r>
          </a:p>
          <a:p>
            <a:pPr marL="355600" lvl="1" indent="-342900">
              <a:spcBef>
                <a:spcPts val="770"/>
              </a:spcBef>
              <a:buFont typeface="Arial" pitchFamily="34" charset="0"/>
              <a:buChar char="•"/>
            </a:pPr>
            <a:r>
              <a:rPr lang="en-US" dirty="0" err="1">
                <a:latin typeface="Calibri"/>
                <a:ea typeface="Calibri"/>
                <a:cs typeface="Calibri"/>
                <a:sym typeface="Calibri"/>
              </a:rPr>
              <a:t>Burzahom</a:t>
            </a:r>
            <a:r>
              <a:rPr lang="en-US" dirty="0">
                <a:latin typeface="Calibri"/>
                <a:ea typeface="Calibri"/>
                <a:cs typeface="Calibri"/>
                <a:sym typeface="Calibri"/>
              </a:rPr>
              <a:t> means ‘place of birch’ in Kashmiri.</a:t>
            </a:r>
          </a:p>
          <a:p>
            <a:pPr marL="355600" lvl="1" indent="-342900">
              <a:spcBef>
                <a:spcPts val="770"/>
              </a:spcBef>
              <a:buFont typeface="Arial" pitchFamily="34" charset="0"/>
              <a:buChar char="•"/>
            </a:pPr>
            <a:r>
              <a:rPr lang="en-US" dirty="0">
                <a:latin typeface="Calibri"/>
                <a:ea typeface="Calibri"/>
                <a:cs typeface="Calibri"/>
                <a:sym typeface="Calibri"/>
              </a:rPr>
              <a:t>The lakes and forests around </a:t>
            </a:r>
            <a:r>
              <a:rPr lang="en-US" dirty="0" err="1">
                <a:latin typeface="Calibri"/>
                <a:ea typeface="Calibri"/>
                <a:cs typeface="Calibri"/>
                <a:sym typeface="Calibri"/>
              </a:rPr>
              <a:t>Burzahom</a:t>
            </a:r>
            <a:r>
              <a:rPr lang="en-US" dirty="0">
                <a:latin typeface="Calibri"/>
                <a:ea typeface="Calibri"/>
                <a:cs typeface="Calibri"/>
                <a:sym typeface="Calibri"/>
              </a:rPr>
              <a:t> indicate there was a good supply of food and water.</a:t>
            </a:r>
          </a:p>
          <a:p>
            <a:pPr marL="355600" lvl="1" indent="-342900">
              <a:spcBef>
                <a:spcPts val="770"/>
              </a:spcBef>
              <a:buFont typeface="Arial" pitchFamily="34" charset="0"/>
              <a:buChar char="•"/>
            </a:pPr>
            <a:endParaRPr lang="en-US" dirty="0">
              <a:latin typeface="Calibri"/>
              <a:ea typeface="Calibri"/>
              <a:cs typeface="Calibri"/>
              <a:sym typeface="Calibri"/>
            </a:endParaRPr>
          </a:p>
        </p:txBody>
      </p:sp>
      <p:pic>
        <p:nvPicPr>
          <p:cNvPr id="8" name="Picture 7" descr="download (7).jpg"/>
          <p:cNvPicPr>
            <a:picLocks noChangeAspect="1"/>
          </p:cNvPicPr>
          <p:nvPr/>
        </p:nvPicPr>
        <p:blipFill>
          <a:blip r:embed="rId4" cstate="print"/>
          <a:stretch>
            <a:fillRect/>
          </a:stretch>
        </p:blipFill>
        <p:spPr>
          <a:xfrm>
            <a:off x="548493" y="2717447"/>
            <a:ext cx="3098591" cy="2320952"/>
          </a:xfrm>
          <a:prstGeom prst="rect">
            <a:avLst/>
          </a:prstGeom>
        </p:spPr>
      </p:pic>
      <p:pic>
        <p:nvPicPr>
          <p:cNvPr id="9" name="Picture 8" descr="images (1).jpg"/>
          <p:cNvPicPr>
            <a:picLocks noChangeAspect="1"/>
          </p:cNvPicPr>
          <p:nvPr/>
        </p:nvPicPr>
        <p:blipFill>
          <a:blip r:embed="rId5" cstate="print"/>
          <a:stretch>
            <a:fillRect/>
          </a:stretch>
        </p:blipFill>
        <p:spPr>
          <a:xfrm>
            <a:off x="3839380" y="2701159"/>
            <a:ext cx="3765873" cy="2288291"/>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71" name="Google Shape;71;p15"/>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a:buSzPts val="2200"/>
            </a:pPr>
            <a:r>
              <a:rPr lang="en-IN" sz="2200" b="1" dirty="0">
                <a:solidFill>
                  <a:srgbClr val="FF0000"/>
                </a:solidFill>
                <a:latin typeface="Calibri" pitchFamily="34" charset="0"/>
              </a:rPr>
              <a:t>FARMERS  AND  HERDERS</a:t>
            </a:r>
            <a:endParaRPr lang="en-IN" sz="2200" dirty="0">
              <a:solidFill>
                <a:srgbClr val="FF0000"/>
              </a:solidFill>
              <a:latin typeface="Calibri" pitchFamily="34" charset="0"/>
              <a:ea typeface="Calibri"/>
              <a:cs typeface="Calibri"/>
              <a:sym typeface="Calibri"/>
            </a:endParaRPr>
          </a:p>
          <a:p>
            <a:pPr lvl="0">
              <a:buSzPts val="2200"/>
            </a:pPr>
            <a:r>
              <a:rPr lang="en-US" sz="1800" b="1" dirty="0">
                <a:solidFill>
                  <a:schemeClr val="tx1"/>
                </a:solidFill>
                <a:latin typeface="Calibri" pitchFamily="34" charset="0"/>
              </a:rPr>
              <a:t>CASE STUDY- BURZAHOM</a:t>
            </a:r>
          </a:p>
        </p:txBody>
      </p:sp>
      <p:sp>
        <p:nvSpPr>
          <p:cNvPr id="72" name="Google Shape;72;p15"/>
          <p:cNvSpPr txBox="1"/>
          <p:nvPr/>
        </p:nvSpPr>
        <p:spPr>
          <a:xfrm>
            <a:off x="168164" y="798786"/>
            <a:ext cx="8681545" cy="3171162"/>
          </a:xfrm>
          <a:prstGeom prst="rect">
            <a:avLst/>
          </a:prstGeom>
          <a:noFill/>
          <a:ln>
            <a:noFill/>
          </a:ln>
        </p:spPr>
        <p:txBody>
          <a:bodyPr spcFirstLastPara="1" wrap="square" lIns="91425" tIns="91425" rIns="91425" bIns="91425" anchor="t" anchorCtr="0">
            <a:noAutofit/>
          </a:bodyPr>
          <a:lstStyle/>
          <a:p>
            <a:pPr lvl="0"/>
            <a:endParaRPr lang="en-IN" dirty="0">
              <a:latin typeface="Calibri" pitchFamily="34" charset="0"/>
            </a:endParaRPr>
          </a:p>
          <a:p>
            <a:endParaRPr lang="en-US" dirty="0">
              <a:latin typeface="Calibri" pitchFamily="34" charset="0"/>
            </a:endParaRPr>
          </a:p>
          <a:p>
            <a:pPr lvl="1"/>
            <a:endParaRPr lang="en-IN" dirty="0">
              <a:latin typeface="Calibri" pitchFamily="34" charset="0"/>
            </a:endParaRPr>
          </a:p>
          <a:p>
            <a:pPr lvl="1"/>
            <a:endParaRPr lang="en-IN" dirty="0">
              <a:latin typeface="Calibri" pitchFamily="34" charset="0"/>
            </a:endParaRPr>
          </a:p>
          <a:p>
            <a:pPr lvl="1"/>
            <a:endParaRPr lang="en-IN" dirty="0">
              <a:latin typeface="Calibri" pitchFamily="34" charset="0"/>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p:sp>
        <p:nvSpPr>
          <p:cNvPr id="5" name="Rectangle 4"/>
          <p:cNvSpPr/>
          <p:nvPr/>
        </p:nvSpPr>
        <p:spPr>
          <a:xfrm>
            <a:off x="446688" y="1025296"/>
            <a:ext cx="8329449" cy="1159292"/>
          </a:xfrm>
          <a:prstGeom prst="rect">
            <a:avLst/>
          </a:prstGeom>
        </p:spPr>
        <p:txBody>
          <a:bodyPr wrap="square">
            <a:spAutoFit/>
          </a:bodyPr>
          <a:lstStyle/>
          <a:p>
            <a:pPr marL="355600" lvl="1" indent="-342900">
              <a:spcBef>
                <a:spcPts val="770"/>
              </a:spcBef>
              <a:buFont typeface="Arial" pitchFamily="34" charset="0"/>
              <a:buChar char="•"/>
            </a:pPr>
            <a:r>
              <a:rPr lang="en-US" dirty="0">
                <a:latin typeface="Calibri"/>
                <a:ea typeface="Calibri"/>
                <a:cs typeface="Calibri"/>
                <a:sym typeface="Calibri"/>
              </a:rPr>
              <a:t>Neolithic Houses found below ground level. Such dwellings are called ‘pit dwellings’. The people dug pits into the ground with the help of stone tools, then they are plastered the sides of the pit with mud.</a:t>
            </a:r>
          </a:p>
          <a:p>
            <a:pPr marL="355600" lvl="1" indent="-342900">
              <a:spcBef>
                <a:spcPts val="770"/>
              </a:spcBef>
              <a:buFont typeface="Arial" pitchFamily="34" charset="0"/>
              <a:buChar char="•"/>
            </a:pPr>
            <a:r>
              <a:rPr lang="en-US" dirty="0">
                <a:latin typeface="Calibri"/>
                <a:ea typeface="Calibri"/>
                <a:cs typeface="Calibri"/>
                <a:sym typeface="Calibri"/>
              </a:rPr>
              <a:t>Different shapes and sizes of pots found, which are grey, red and brown in </a:t>
            </a:r>
            <a:r>
              <a:rPr lang="en-US" dirty="0" err="1">
                <a:latin typeface="Calibri"/>
                <a:ea typeface="Calibri"/>
                <a:cs typeface="Calibri"/>
                <a:sym typeface="Calibri"/>
              </a:rPr>
              <a:t>colour</a:t>
            </a:r>
            <a:r>
              <a:rPr lang="en-US" dirty="0">
                <a:latin typeface="Calibri"/>
                <a:ea typeface="Calibri"/>
                <a:cs typeface="Calibri"/>
                <a:sym typeface="Calibri"/>
              </a:rPr>
              <a:t>.</a:t>
            </a:r>
          </a:p>
          <a:p>
            <a:pPr marL="355600" lvl="1" indent="-342900">
              <a:spcBef>
                <a:spcPts val="770"/>
              </a:spcBef>
              <a:buFont typeface="Arial" pitchFamily="34" charset="0"/>
              <a:buChar char="•"/>
            </a:pPr>
            <a:r>
              <a:rPr lang="en-US" dirty="0">
                <a:latin typeface="Calibri"/>
                <a:ea typeface="Calibri"/>
                <a:cs typeface="Calibri"/>
                <a:sym typeface="Calibri"/>
              </a:rPr>
              <a:t>Bone tools found, They are:- harpoons, needles, arrowheads and daggers for hunting</a:t>
            </a:r>
          </a:p>
        </p:txBody>
      </p:sp>
      <p:pic>
        <p:nvPicPr>
          <p:cNvPr id="10" name="Picture 9" descr="download (4).jpg"/>
          <p:cNvPicPr>
            <a:picLocks noChangeAspect="1"/>
          </p:cNvPicPr>
          <p:nvPr/>
        </p:nvPicPr>
        <p:blipFill>
          <a:blip r:embed="rId4" cstate="print"/>
          <a:stretch>
            <a:fillRect/>
          </a:stretch>
        </p:blipFill>
        <p:spPr>
          <a:xfrm>
            <a:off x="215296" y="2717307"/>
            <a:ext cx="3555942" cy="2212045"/>
          </a:xfrm>
          <a:prstGeom prst="rect">
            <a:avLst/>
          </a:prstGeom>
        </p:spPr>
      </p:pic>
      <p:pic>
        <p:nvPicPr>
          <p:cNvPr id="11" name="Picture 10" descr="download (5).jpg"/>
          <p:cNvPicPr>
            <a:picLocks noChangeAspect="1"/>
          </p:cNvPicPr>
          <p:nvPr/>
        </p:nvPicPr>
        <p:blipFill>
          <a:blip r:embed="rId5" cstate="print"/>
          <a:stretch>
            <a:fillRect/>
          </a:stretch>
        </p:blipFill>
        <p:spPr>
          <a:xfrm>
            <a:off x="4105976" y="2720017"/>
            <a:ext cx="3293308" cy="2183606"/>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71" name="Google Shape;71;p15"/>
          <p:cNvSpPr txBox="1"/>
          <p:nvPr/>
        </p:nvSpPr>
        <p:spPr>
          <a:xfrm>
            <a:off x="241144" y="179947"/>
            <a:ext cx="8688300" cy="780900"/>
          </a:xfrm>
          <a:prstGeom prst="rect">
            <a:avLst/>
          </a:prstGeom>
          <a:noFill/>
          <a:ln>
            <a:noFill/>
          </a:ln>
        </p:spPr>
        <p:txBody>
          <a:bodyPr spcFirstLastPara="1" wrap="square" lIns="91425" tIns="91425" rIns="91425" bIns="91425" anchor="t" anchorCtr="0">
            <a:noAutofit/>
          </a:bodyPr>
          <a:lstStyle/>
          <a:p>
            <a:pPr>
              <a:buSzPts val="2200"/>
            </a:pPr>
            <a:r>
              <a:rPr lang="en-IN" sz="2200" b="1" dirty="0">
                <a:solidFill>
                  <a:srgbClr val="FF0000"/>
                </a:solidFill>
                <a:latin typeface="Calibri" pitchFamily="34" charset="0"/>
              </a:rPr>
              <a:t>FARMERS  AND  HERDERS</a:t>
            </a:r>
            <a:endParaRPr lang="en-IN" sz="2200" dirty="0">
              <a:solidFill>
                <a:srgbClr val="FF0000"/>
              </a:solidFill>
              <a:latin typeface="Calibri" pitchFamily="34" charset="0"/>
              <a:ea typeface="Calibri"/>
              <a:cs typeface="Calibri"/>
              <a:sym typeface="Calibri"/>
            </a:endParaRPr>
          </a:p>
          <a:p>
            <a:pPr lvl="0">
              <a:buSzPts val="2200"/>
            </a:pPr>
            <a:r>
              <a:rPr lang="en-US" sz="1800" b="1" dirty="0">
                <a:solidFill>
                  <a:schemeClr val="tx1"/>
                </a:solidFill>
                <a:latin typeface="Calibri" pitchFamily="34" charset="0"/>
              </a:rPr>
              <a:t>QUESTIONS</a:t>
            </a:r>
            <a:endParaRPr sz="1800" b="1" i="0" u="none" strike="noStrike" cap="none" dirty="0">
              <a:solidFill>
                <a:schemeClr val="tx1"/>
              </a:solidFill>
              <a:latin typeface="Calibri" pitchFamily="34" charset="0"/>
              <a:sym typeface="Arial"/>
            </a:endParaRPr>
          </a:p>
        </p:txBody>
      </p:sp>
      <p:sp>
        <p:nvSpPr>
          <p:cNvPr id="72" name="Google Shape;72;p15"/>
          <p:cNvSpPr txBox="1"/>
          <p:nvPr/>
        </p:nvSpPr>
        <p:spPr>
          <a:xfrm>
            <a:off x="214556" y="775926"/>
            <a:ext cx="8681545" cy="3171162"/>
          </a:xfrm>
          <a:prstGeom prst="rect">
            <a:avLst/>
          </a:prstGeom>
          <a:noFill/>
          <a:ln>
            <a:noFill/>
          </a:ln>
        </p:spPr>
        <p:txBody>
          <a:bodyPr spcFirstLastPara="1" wrap="square" lIns="91425" tIns="91425" rIns="91425" bIns="91425" anchor="t" anchorCtr="0">
            <a:noAutofit/>
          </a:bodyPr>
          <a:lstStyle/>
          <a:p>
            <a:pPr lvl="0"/>
            <a:endParaRPr lang="en-IN" dirty="0">
              <a:latin typeface="Calibri" pitchFamily="34" charset="0"/>
            </a:endParaRPr>
          </a:p>
          <a:p>
            <a:endParaRPr lang="en-US" dirty="0">
              <a:latin typeface="Calibri" pitchFamily="34" charset="0"/>
            </a:endParaRPr>
          </a:p>
          <a:p>
            <a:pPr lvl="1"/>
            <a:endParaRPr lang="en-IN" dirty="0">
              <a:latin typeface="Calibri" pitchFamily="34" charset="0"/>
            </a:endParaRPr>
          </a:p>
          <a:p>
            <a:pPr lvl="1"/>
            <a:endParaRPr lang="en-IN" dirty="0">
              <a:latin typeface="Calibri" pitchFamily="34" charset="0"/>
            </a:endParaRPr>
          </a:p>
          <a:p>
            <a:pPr lvl="1"/>
            <a:endParaRPr lang="en-IN" dirty="0">
              <a:latin typeface="Calibri" pitchFamily="34" charset="0"/>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p:sp>
        <p:nvSpPr>
          <p:cNvPr id="5" name="Rectangle 4"/>
          <p:cNvSpPr/>
          <p:nvPr/>
        </p:nvSpPr>
        <p:spPr>
          <a:xfrm>
            <a:off x="478220" y="899210"/>
            <a:ext cx="6227379" cy="1920526"/>
          </a:xfrm>
          <a:prstGeom prst="rect">
            <a:avLst/>
          </a:prstGeom>
        </p:spPr>
        <p:txBody>
          <a:bodyPr wrap="square">
            <a:spAutoFit/>
          </a:bodyPr>
          <a:lstStyle/>
          <a:p>
            <a:pPr>
              <a:lnSpc>
                <a:spcPct val="115000"/>
              </a:lnSpc>
            </a:pPr>
            <a:r>
              <a:rPr lang="en-IN" sz="1200" dirty="0">
                <a:latin typeface="Roboto" panose="02000000000000000000" pitchFamily="2" charset="0"/>
                <a:ea typeface="Roboto" panose="02000000000000000000" pitchFamily="2" charset="0"/>
                <a:cs typeface="Roboto" panose="02000000000000000000" pitchFamily="2" charset="0"/>
              </a:rPr>
              <a:t>   1.</a:t>
            </a:r>
            <a:r>
              <a:rPr lang="en-US" sz="1200" dirty="0">
                <a:solidFill>
                  <a:srgbClr val="000000"/>
                </a:solidFill>
                <a:effectLst/>
                <a:latin typeface="Roboto" panose="02000000000000000000" pitchFamily="2" charset="0"/>
                <a:ea typeface="Roboto" panose="02000000000000000000" pitchFamily="2" charset="0"/>
                <a:cs typeface="Roboto" panose="02000000000000000000" pitchFamily="2" charset="0"/>
              </a:rPr>
              <a:t>Where is </a:t>
            </a:r>
            <a:r>
              <a:rPr lang="en-US" sz="12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Mehrgarh</a:t>
            </a:r>
            <a:r>
              <a:rPr lang="en-US" sz="1200" dirty="0">
                <a:solidFill>
                  <a:srgbClr val="000000"/>
                </a:solidFill>
                <a:effectLst/>
                <a:latin typeface="Roboto" panose="02000000000000000000" pitchFamily="2" charset="0"/>
                <a:ea typeface="Roboto" panose="02000000000000000000" pitchFamily="2" charset="0"/>
                <a:cs typeface="Roboto" panose="02000000000000000000" pitchFamily="2" charset="0"/>
              </a:rPr>
              <a:t> &amp; </a:t>
            </a:r>
            <a:r>
              <a:rPr lang="en-US" sz="12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Burzahom</a:t>
            </a:r>
            <a:r>
              <a:rPr lang="en-US" sz="1200" dirty="0">
                <a:solidFill>
                  <a:srgbClr val="000000"/>
                </a:solidFill>
                <a:effectLst/>
                <a:latin typeface="Roboto" panose="02000000000000000000" pitchFamily="2" charset="0"/>
                <a:ea typeface="Roboto" panose="02000000000000000000" pitchFamily="2" charset="0"/>
                <a:cs typeface="Roboto" panose="02000000000000000000" pitchFamily="2" charset="0"/>
              </a:rPr>
              <a:t> located?</a:t>
            </a:r>
          </a:p>
          <a:p>
            <a:pPr>
              <a:lnSpc>
                <a:spcPct val="115000"/>
              </a:lnSpc>
            </a:pPr>
            <a:endParaRPr lang="en-IN" sz="1200" dirty="0">
              <a:effectLst/>
              <a:latin typeface="Arial" panose="020B0604020202020204" pitchFamily="34" charset="0"/>
              <a:ea typeface="Arial" panose="020B0604020202020204" pitchFamily="34" charset="0"/>
            </a:endParaRPr>
          </a:p>
          <a:p>
            <a:pPr>
              <a:lnSpc>
                <a:spcPct val="115000"/>
              </a:lnSpc>
            </a:pPr>
            <a:r>
              <a:rPr lang="en-US" sz="1200" dirty="0">
                <a:solidFill>
                  <a:srgbClr val="000000"/>
                </a:solidFill>
                <a:effectLst/>
                <a:latin typeface="Roboto" panose="02000000000000000000" pitchFamily="2" charset="0"/>
                <a:ea typeface="Roboto" panose="02000000000000000000" pitchFamily="2" charset="0"/>
                <a:cs typeface="Roboto" panose="02000000000000000000" pitchFamily="2" charset="0"/>
              </a:rPr>
              <a:t>  2. What type of houses found at </a:t>
            </a:r>
            <a:r>
              <a:rPr lang="en-US" sz="12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Burzahom</a:t>
            </a:r>
            <a:r>
              <a:rPr lang="en-US" sz="1200" dirty="0">
                <a:solidFill>
                  <a:srgbClr val="000000"/>
                </a:solidFill>
                <a:effectLst/>
                <a:latin typeface="Roboto" panose="02000000000000000000" pitchFamily="2" charset="0"/>
                <a:ea typeface="Roboto" panose="02000000000000000000" pitchFamily="2" charset="0"/>
                <a:cs typeface="Roboto" panose="02000000000000000000" pitchFamily="2" charset="0"/>
              </a:rPr>
              <a:t>?</a:t>
            </a:r>
          </a:p>
          <a:p>
            <a:pPr>
              <a:lnSpc>
                <a:spcPct val="115000"/>
              </a:lnSpc>
            </a:pPr>
            <a:endParaRPr lang="en-IN" sz="1200" dirty="0">
              <a:effectLst/>
              <a:latin typeface="Arial" panose="020B0604020202020204" pitchFamily="34" charset="0"/>
              <a:ea typeface="Arial" panose="020B0604020202020204" pitchFamily="34" charset="0"/>
            </a:endParaRPr>
          </a:p>
          <a:p>
            <a:pPr>
              <a:lnSpc>
                <a:spcPct val="115000"/>
              </a:lnSpc>
            </a:pPr>
            <a:r>
              <a:rPr lang="en-US" sz="1200" dirty="0">
                <a:latin typeface="Roboto" panose="02000000000000000000" pitchFamily="2" charset="0"/>
                <a:ea typeface="Roboto" panose="02000000000000000000" pitchFamily="2" charset="0"/>
                <a:cs typeface="Roboto" panose="02000000000000000000" pitchFamily="2" charset="0"/>
              </a:rPr>
              <a:t>   3. </a:t>
            </a:r>
            <a:r>
              <a:rPr lang="en-US" sz="1200" dirty="0">
                <a:solidFill>
                  <a:srgbClr val="000000"/>
                </a:solidFill>
                <a:effectLst/>
                <a:latin typeface="Roboto" panose="02000000000000000000" pitchFamily="2" charset="0"/>
                <a:ea typeface="Roboto" panose="02000000000000000000" pitchFamily="2" charset="0"/>
                <a:cs typeface="Roboto" panose="02000000000000000000" pitchFamily="2" charset="0"/>
              </a:rPr>
              <a:t>Where is </a:t>
            </a:r>
            <a:r>
              <a:rPr lang="en-US" sz="12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Daojali</a:t>
            </a:r>
            <a:r>
              <a:rPr lang="en-US" sz="12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US" sz="12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Hading</a:t>
            </a:r>
            <a:r>
              <a:rPr lang="en-US" sz="1200" dirty="0">
                <a:solidFill>
                  <a:srgbClr val="000000"/>
                </a:solidFill>
                <a:effectLst/>
                <a:latin typeface="Roboto" panose="02000000000000000000" pitchFamily="2" charset="0"/>
                <a:ea typeface="Roboto" panose="02000000000000000000" pitchFamily="2" charset="0"/>
                <a:cs typeface="Roboto" panose="02000000000000000000" pitchFamily="2" charset="0"/>
              </a:rPr>
              <a:t> located?</a:t>
            </a:r>
          </a:p>
          <a:p>
            <a:pPr>
              <a:lnSpc>
                <a:spcPct val="115000"/>
              </a:lnSpc>
            </a:pPr>
            <a:endParaRPr lang="en-IN" sz="1200" dirty="0">
              <a:effectLst/>
              <a:latin typeface="Arial" panose="020B0604020202020204" pitchFamily="34" charset="0"/>
              <a:ea typeface="Arial" panose="020B0604020202020204" pitchFamily="34" charset="0"/>
            </a:endParaRPr>
          </a:p>
          <a:p>
            <a:r>
              <a:rPr lang="en-IN" sz="1200" dirty="0">
                <a:latin typeface="Roboto" panose="02000000000000000000" pitchFamily="2" charset="0"/>
                <a:ea typeface="Roboto" panose="02000000000000000000" pitchFamily="2" charset="0"/>
                <a:cs typeface="Roboto" panose="02000000000000000000" pitchFamily="2" charset="0"/>
              </a:rPr>
              <a:t>    4. </a:t>
            </a:r>
            <a:r>
              <a:rPr lang="en-IN" sz="1200" dirty="0">
                <a:solidFill>
                  <a:srgbClr val="000000"/>
                </a:solidFill>
                <a:effectLst/>
                <a:latin typeface="Roboto" panose="02000000000000000000" pitchFamily="2" charset="0"/>
                <a:ea typeface="Roboto" panose="02000000000000000000" pitchFamily="2" charset="0"/>
                <a:cs typeface="Roboto" panose="02000000000000000000" pitchFamily="2" charset="0"/>
              </a:rPr>
              <a:t>What is the meaning of ’</a:t>
            </a:r>
            <a:r>
              <a:rPr lang="en-IN" sz="12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Burzahom</a:t>
            </a:r>
            <a:r>
              <a:rPr lang="en-IN" sz="1200" dirty="0">
                <a:solidFill>
                  <a:srgbClr val="000000"/>
                </a:solidFill>
                <a:effectLst/>
                <a:latin typeface="Roboto" panose="02000000000000000000" pitchFamily="2" charset="0"/>
                <a:ea typeface="Roboto" panose="02000000000000000000" pitchFamily="2" charset="0"/>
                <a:cs typeface="Roboto" panose="02000000000000000000" pitchFamily="2" charset="0"/>
              </a:rPr>
              <a:t>” in Kashmiri?</a:t>
            </a:r>
          </a:p>
          <a:p>
            <a:endParaRPr lang="en-IN" sz="1200" dirty="0">
              <a:latin typeface="Roboto" panose="02000000000000000000" pitchFamily="2" charset="0"/>
              <a:ea typeface="Roboto" panose="02000000000000000000" pitchFamily="2" charset="0"/>
              <a:cs typeface="Calibri"/>
              <a:sym typeface="Calibri"/>
            </a:endParaRPr>
          </a:p>
          <a:p>
            <a:r>
              <a:rPr lang="en-IN" sz="1200" dirty="0">
                <a:latin typeface="Roboto" panose="02000000000000000000" pitchFamily="2" charset="0"/>
                <a:ea typeface="Roboto" panose="02000000000000000000" pitchFamily="2" charset="0"/>
                <a:cs typeface="Calibri"/>
                <a:sym typeface="Calibri"/>
              </a:rPr>
              <a:t>   5. Name the bone tools found in </a:t>
            </a:r>
            <a:r>
              <a:rPr lang="en-IN" sz="1200" dirty="0" err="1">
                <a:latin typeface="Roboto" panose="02000000000000000000" pitchFamily="2" charset="0"/>
                <a:ea typeface="Roboto" panose="02000000000000000000" pitchFamily="2" charset="0"/>
                <a:cs typeface="Calibri"/>
                <a:sym typeface="Calibri"/>
              </a:rPr>
              <a:t>Burzahom</a:t>
            </a:r>
            <a:r>
              <a:rPr lang="en-IN" sz="1200" dirty="0">
                <a:latin typeface="Roboto" panose="02000000000000000000" pitchFamily="2" charset="0"/>
                <a:ea typeface="Roboto" panose="02000000000000000000" pitchFamily="2" charset="0"/>
                <a:cs typeface="Calibri"/>
                <a:sym typeface="Calibri"/>
              </a:rPr>
              <a:t>.</a:t>
            </a:r>
            <a:endParaRPr lang="en-US" sz="1200" dirty="0">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71" name="Google Shape;71;p15"/>
          <p:cNvSpPr txBox="1"/>
          <p:nvPr/>
        </p:nvSpPr>
        <p:spPr>
          <a:xfrm>
            <a:off x="241144" y="179947"/>
            <a:ext cx="8688300" cy="780900"/>
          </a:xfrm>
          <a:prstGeom prst="rect">
            <a:avLst/>
          </a:prstGeom>
          <a:noFill/>
          <a:ln>
            <a:noFill/>
          </a:ln>
        </p:spPr>
        <p:txBody>
          <a:bodyPr spcFirstLastPara="1" wrap="square" lIns="91425" tIns="91425" rIns="91425" bIns="91425" anchor="t" anchorCtr="0">
            <a:noAutofit/>
          </a:bodyPr>
          <a:lstStyle/>
          <a:p>
            <a:pPr>
              <a:buSzPts val="2200"/>
            </a:pPr>
            <a:r>
              <a:rPr lang="en-IN" sz="2200" b="1" dirty="0">
                <a:solidFill>
                  <a:srgbClr val="FF0000"/>
                </a:solidFill>
                <a:latin typeface="Calibri" pitchFamily="34" charset="0"/>
              </a:rPr>
              <a:t>FARMERS  AND  HERDERS</a:t>
            </a:r>
            <a:endParaRPr lang="en-IN" sz="2200" dirty="0">
              <a:solidFill>
                <a:srgbClr val="FF0000"/>
              </a:solidFill>
              <a:latin typeface="Calibri" pitchFamily="34" charset="0"/>
              <a:ea typeface="Calibri"/>
              <a:cs typeface="Calibri"/>
              <a:sym typeface="Calibri"/>
            </a:endParaRPr>
          </a:p>
          <a:p>
            <a:pPr lvl="0">
              <a:buSzPts val="2200"/>
            </a:pPr>
            <a:r>
              <a:rPr lang="en-US" sz="1800" b="1" dirty="0">
                <a:solidFill>
                  <a:schemeClr val="tx1"/>
                </a:solidFill>
                <a:latin typeface="Calibri" pitchFamily="34" charset="0"/>
              </a:rPr>
              <a:t>CASE STUDY- NORTH EAST- DAOJALI HADING</a:t>
            </a:r>
            <a:endParaRPr sz="1800" b="1" i="0" u="none" strike="noStrike" cap="none" dirty="0">
              <a:solidFill>
                <a:schemeClr val="tx1"/>
              </a:solidFill>
              <a:latin typeface="Calibri" pitchFamily="34" charset="0"/>
              <a:sym typeface="Arial"/>
            </a:endParaRPr>
          </a:p>
        </p:txBody>
      </p:sp>
      <p:sp>
        <p:nvSpPr>
          <p:cNvPr id="72" name="Google Shape;72;p15"/>
          <p:cNvSpPr txBox="1"/>
          <p:nvPr/>
        </p:nvSpPr>
        <p:spPr>
          <a:xfrm>
            <a:off x="168164" y="798786"/>
            <a:ext cx="8681545" cy="3171162"/>
          </a:xfrm>
          <a:prstGeom prst="rect">
            <a:avLst/>
          </a:prstGeom>
          <a:noFill/>
          <a:ln>
            <a:noFill/>
          </a:ln>
        </p:spPr>
        <p:txBody>
          <a:bodyPr spcFirstLastPara="1" wrap="square" lIns="91425" tIns="91425" rIns="91425" bIns="91425" anchor="t" anchorCtr="0">
            <a:noAutofit/>
          </a:bodyPr>
          <a:lstStyle/>
          <a:p>
            <a:pPr lvl="0"/>
            <a:endParaRPr lang="en-IN" dirty="0">
              <a:latin typeface="Calibri" pitchFamily="34" charset="0"/>
            </a:endParaRPr>
          </a:p>
          <a:p>
            <a:endParaRPr lang="en-US" dirty="0">
              <a:latin typeface="Calibri" pitchFamily="34" charset="0"/>
            </a:endParaRPr>
          </a:p>
          <a:p>
            <a:pPr lvl="1"/>
            <a:endParaRPr lang="en-IN" dirty="0">
              <a:latin typeface="Calibri" pitchFamily="34" charset="0"/>
            </a:endParaRPr>
          </a:p>
          <a:p>
            <a:pPr lvl="1"/>
            <a:endParaRPr lang="en-IN" dirty="0">
              <a:latin typeface="Calibri" pitchFamily="34" charset="0"/>
            </a:endParaRPr>
          </a:p>
          <a:p>
            <a:pPr lvl="1"/>
            <a:endParaRPr lang="en-IN" dirty="0">
              <a:latin typeface="Calibri" pitchFamily="34" charset="0"/>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p:sp>
        <p:nvSpPr>
          <p:cNvPr id="5" name="Rectangle 4"/>
          <p:cNvSpPr/>
          <p:nvPr/>
        </p:nvSpPr>
        <p:spPr>
          <a:xfrm>
            <a:off x="478220" y="899210"/>
            <a:ext cx="6227379" cy="2010807"/>
          </a:xfrm>
          <a:prstGeom prst="rect">
            <a:avLst/>
          </a:prstGeom>
        </p:spPr>
        <p:txBody>
          <a:bodyPr wrap="square">
            <a:spAutoFit/>
          </a:bodyPr>
          <a:lstStyle/>
          <a:p>
            <a:pPr marL="355600" lvl="1" indent="-342900">
              <a:spcBef>
                <a:spcPts val="770"/>
              </a:spcBef>
              <a:buFont typeface="Arial" pitchFamily="34" charset="0"/>
              <a:buChar char="•"/>
            </a:pPr>
            <a:r>
              <a:rPr lang="en-US" dirty="0">
                <a:latin typeface="Calibri"/>
                <a:ea typeface="Calibri"/>
                <a:cs typeface="Calibri"/>
                <a:sym typeface="Calibri"/>
              </a:rPr>
              <a:t>A  Neolithic Site of </a:t>
            </a:r>
            <a:r>
              <a:rPr lang="en-US" dirty="0" err="1">
                <a:latin typeface="Calibri"/>
                <a:ea typeface="Calibri"/>
                <a:cs typeface="Calibri"/>
                <a:sym typeface="Calibri"/>
              </a:rPr>
              <a:t>Daojali</a:t>
            </a:r>
            <a:r>
              <a:rPr lang="en-US" dirty="0">
                <a:latin typeface="Calibri"/>
                <a:ea typeface="Calibri"/>
                <a:cs typeface="Calibri"/>
                <a:sym typeface="Calibri"/>
              </a:rPr>
              <a:t> </a:t>
            </a:r>
            <a:r>
              <a:rPr lang="en-US" dirty="0" err="1">
                <a:latin typeface="Calibri"/>
                <a:ea typeface="Calibri"/>
                <a:cs typeface="Calibri"/>
                <a:sym typeface="Calibri"/>
              </a:rPr>
              <a:t>Hading</a:t>
            </a:r>
            <a:r>
              <a:rPr lang="en-US" dirty="0">
                <a:latin typeface="Calibri"/>
                <a:ea typeface="Calibri"/>
                <a:cs typeface="Calibri"/>
                <a:sym typeface="Calibri"/>
              </a:rPr>
              <a:t> was found on the hills near the Brahmaputra Valley.</a:t>
            </a:r>
          </a:p>
          <a:p>
            <a:pPr marL="355600" lvl="1" indent="-342900">
              <a:spcBef>
                <a:spcPts val="770"/>
              </a:spcBef>
              <a:buFont typeface="Arial" pitchFamily="34" charset="0"/>
              <a:buChar char="•"/>
            </a:pPr>
            <a:r>
              <a:rPr lang="en-US" dirty="0">
                <a:latin typeface="Calibri"/>
                <a:ea typeface="Calibri"/>
                <a:cs typeface="Calibri"/>
                <a:sym typeface="Calibri"/>
              </a:rPr>
              <a:t>It is located in the </a:t>
            </a:r>
            <a:r>
              <a:rPr lang="en-US" dirty="0" err="1">
                <a:latin typeface="Calibri"/>
                <a:ea typeface="Calibri"/>
                <a:cs typeface="Calibri"/>
                <a:sym typeface="Calibri"/>
              </a:rPr>
              <a:t>Tejpur</a:t>
            </a:r>
            <a:r>
              <a:rPr lang="en-US" dirty="0">
                <a:latin typeface="Calibri"/>
                <a:ea typeface="Calibri"/>
                <a:cs typeface="Calibri"/>
                <a:sym typeface="Calibri"/>
              </a:rPr>
              <a:t> district of Assam. A variety of stone tools and articles that were commonly used in a house have been found.</a:t>
            </a:r>
          </a:p>
          <a:p>
            <a:pPr marL="355600" lvl="1" indent="-342900">
              <a:spcBef>
                <a:spcPts val="770"/>
              </a:spcBef>
              <a:buFont typeface="Arial" pitchFamily="34" charset="0"/>
              <a:buChar char="•"/>
            </a:pPr>
            <a:r>
              <a:rPr lang="en-US" dirty="0">
                <a:latin typeface="Calibri"/>
                <a:ea typeface="Calibri"/>
                <a:cs typeface="Calibri"/>
                <a:sym typeface="Calibri"/>
              </a:rPr>
              <a:t>Stone tools along with  cord- impressed pottery have been found.</a:t>
            </a:r>
          </a:p>
          <a:p>
            <a:pPr marL="355600" lvl="1" indent="-342900">
              <a:spcBef>
                <a:spcPts val="770"/>
              </a:spcBef>
              <a:buFont typeface="Arial" pitchFamily="34" charset="0"/>
              <a:buChar char="•"/>
            </a:pPr>
            <a:r>
              <a:rPr lang="en-US" dirty="0">
                <a:latin typeface="Calibri"/>
                <a:ea typeface="Calibri"/>
                <a:cs typeface="Calibri"/>
                <a:sym typeface="Calibri"/>
              </a:rPr>
              <a:t>Many  ground and polished stone axes have also been found at these sites.</a:t>
            </a:r>
          </a:p>
          <a:p>
            <a:pPr marL="355600" lvl="1" indent="-342900">
              <a:spcBef>
                <a:spcPts val="770"/>
              </a:spcBef>
              <a:buFont typeface="Arial" pitchFamily="34" charset="0"/>
              <a:buChar char="•"/>
            </a:pPr>
            <a:r>
              <a:rPr lang="en-US" dirty="0">
                <a:latin typeface="Calibri"/>
                <a:ea typeface="Calibri"/>
                <a:cs typeface="Calibri"/>
                <a:sym typeface="Calibri"/>
              </a:rPr>
              <a:t>The people also </a:t>
            </a:r>
            <a:r>
              <a:rPr lang="en-US" dirty="0" err="1">
                <a:latin typeface="Calibri"/>
                <a:ea typeface="Calibri"/>
                <a:cs typeface="Calibri"/>
                <a:sym typeface="Calibri"/>
              </a:rPr>
              <a:t>practised</a:t>
            </a:r>
            <a:r>
              <a:rPr lang="en-US" dirty="0">
                <a:latin typeface="Calibri"/>
                <a:ea typeface="Calibri"/>
                <a:cs typeface="Calibri"/>
                <a:sym typeface="Calibri"/>
              </a:rPr>
              <a:t> shifting cultivation and grew root vegetables.</a:t>
            </a:r>
          </a:p>
        </p:txBody>
      </p:sp>
      <p:pic>
        <p:nvPicPr>
          <p:cNvPr id="6" name="Picture 5" descr="download (2).jpg"/>
          <p:cNvPicPr>
            <a:picLocks noChangeAspect="1"/>
          </p:cNvPicPr>
          <p:nvPr/>
        </p:nvPicPr>
        <p:blipFill>
          <a:blip r:embed="rId4" cstate="print"/>
          <a:stretch>
            <a:fillRect/>
          </a:stretch>
        </p:blipFill>
        <p:spPr>
          <a:xfrm>
            <a:off x="7190343" y="1277814"/>
            <a:ext cx="1787931" cy="1612514"/>
          </a:xfrm>
          <a:prstGeom prst="rect">
            <a:avLst/>
          </a:prstGeom>
        </p:spPr>
      </p:pic>
      <p:pic>
        <p:nvPicPr>
          <p:cNvPr id="7" name="Picture 6" descr="images.jpg"/>
          <p:cNvPicPr>
            <a:picLocks noChangeAspect="1"/>
          </p:cNvPicPr>
          <p:nvPr/>
        </p:nvPicPr>
        <p:blipFill>
          <a:blip r:embed="rId5" cstate="print"/>
          <a:stretch>
            <a:fillRect/>
          </a:stretch>
        </p:blipFill>
        <p:spPr>
          <a:xfrm>
            <a:off x="1905502" y="2897756"/>
            <a:ext cx="3866503" cy="2204865"/>
          </a:xfrm>
          <a:prstGeom prst="rect">
            <a:avLst/>
          </a:prstGeom>
        </p:spPr>
      </p:pic>
    </p:spTree>
    <p:extLst>
      <p:ext uri="{BB962C8B-B14F-4D97-AF65-F5344CB8AC3E}">
        <p14:creationId xmlns:p14="http://schemas.microsoft.com/office/powerpoint/2010/main" val="23339613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Google Shape;77;p16"/>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78" name="Google Shape;78;p16"/>
          <p:cNvSpPr txBox="1"/>
          <p:nvPr/>
        </p:nvSpPr>
        <p:spPr>
          <a:xfrm>
            <a:off x="621425" y="743500"/>
            <a:ext cx="7801200" cy="3562200"/>
          </a:xfrm>
          <a:prstGeom prst="rect">
            <a:avLst/>
          </a:prstGeom>
          <a:noFill/>
          <a:ln>
            <a:noFill/>
          </a:ln>
        </p:spPr>
        <p:txBody>
          <a:bodyPr spcFirstLastPara="1" wrap="square" lIns="91425" tIns="91425" rIns="91425" bIns="91425" anchor="ctr" anchorCtr="0">
            <a:noAutofit/>
          </a:bodyPr>
          <a:lstStyle/>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000000"/>
                </a:solidFill>
                <a:latin typeface="Arial"/>
                <a:ea typeface="Arial"/>
                <a:cs typeface="Arial"/>
                <a:sym typeface="Arial"/>
              </a:rPr>
              <a:t>THANKING YOU</a:t>
            </a:r>
            <a:endParaRPr sz="4000" b="1" i="0" u="none" strike="noStrike" cap="none">
              <a:solidFill>
                <a:srgbClr val="000000"/>
              </a:solidFill>
              <a:latin typeface="Arial"/>
              <a:ea typeface="Arial"/>
              <a:cs typeface="Arial"/>
              <a:sym typeface="Arial"/>
            </a:endParaRPr>
          </a:p>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FF0000"/>
                </a:solidFill>
                <a:latin typeface="Arial"/>
                <a:ea typeface="Arial"/>
                <a:cs typeface="Arial"/>
                <a:sym typeface="Arial"/>
              </a:rPr>
              <a:t>ODM EDUCATIONAL GROUP</a:t>
            </a:r>
            <a:endParaRPr sz="4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a:stretch/>
        </p:blipFill>
        <p:spPr>
          <a:xfrm>
            <a:off x="0" y="3777640"/>
            <a:ext cx="9144000" cy="1365860"/>
          </a:xfrm>
          <a:prstGeom prst="rect">
            <a:avLst/>
          </a:prstGeom>
          <a:noFill/>
          <a:ln>
            <a:noFill/>
          </a:ln>
        </p:spPr>
      </p:pic>
      <p:pic>
        <p:nvPicPr>
          <p:cNvPr id="55" name="Google Shape;55;p13"/>
          <p:cNvPicPr preferRelativeResize="0"/>
          <p:nvPr/>
        </p:nvPicPr>
        <p:blipFill rotWithShape="1">
          <a:blip r:embed="rId4">
            <a:alphaModFix/>
          </a:blip>
          <a:srcRect/>
          <a:stretch/>
        </p:blipFill>
        <p:spPr>
          <a:xfrm>
            <a:off x="222675" y="214225"/>
            <a:ext cx="1578401" cy="783575"/>
          </a:xfrm>
          <a:prstGeom prst="rect">
            <a:avLst/>
          </a:prstGeom>
          <a:noFill/>
          <a:ln>
            <a:noFill/>
          </a:ln>
        </p:spPr>
      </p:pic>
      <p:sp>
        <p:nvSpPr>
          <p:cNvPr id="56" name="Google Shape;56;p13"/>
          <p:cNvSpPr txBox="1"/>
          <p:nvPr/>
        </p:nvSpPr>
        <p:spPr>
          <a:xfrm>
            <a:off x="222675" y="1606350"/>
            <a:ext cx="8763000" cy="1930800"/>
          </a:xfrm>
          <a:prstGeom prst="rect">
            <a:avLst/>
          </a:prstGeom>
          <a:noFill/>
          <a:ln>
            <a:noFill/>
          </a:ln>
        </p:spPr>
        <p:txBody>
          <a:bodyPr spcFirstLastPara="1" wrap="square" lIns="91425" tIns="91425" rIns="91425" bIns="91425" anchor="t" anchorCtr="0">
            <a:noAutofit/>
          </a:bodyPr>
          <a:lstStyle/>
          <a:p>
            <a:pPr lvl="0" algn="ctr">
              <a:buSzPts val="3100"/>
            </a:pPr>
            <a:r>
              <a:rPr lang="en-IN" sz="3200" b="1" dirty="0">
                <a:solidFill>
                  <a:srgbClr val="FF0000"/>
                </a:solidFill>
              </a:rPr>
              <a:t>FARMERS  AND  HERDERS</a:t>
            </a:r>
            <a:endParaRPr sz="2500" b="0" i="0" u="none" strike="noStrike" cap="none" dirty="0">
              <a:solidFill>
                <a:srgbClr val="FF0000"/>
              </a:solidFill>
              <a:latin typeface="Calibri"/>
              <a:ea typeface="Calibri"/>
              <a:cs typeface="Calibri"/>
              <a:sym typeface="Calibri"/>
            </a:endParaRPr>
          </a:p>
        </p:txBody>
      </p:sp>
      <p:sp>
        <p:nvSpPr>
          <p:cNvPr id="57" name="Google Shape;57;p13"/>
          <p:cNvSpPr txBox="1"/>
          <p:nvPr/>
        </p:nvSpPr>
        <p:spPr>
          <a:xfrm>
            <a:off x="5874275" y="98375"/>
            <a:ext cx="3176100" cy="126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13"/>
          <p:cNvSpPr txBox="1"/>
          <p:nvPr/>
        </p:nvSpPr>
        <p:spPr>
          <a:xfrm>
            <a:off x="1608084" y="2571736"/>
            <a:ext cx="5938344" cy="115943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t>SUBJECT : (HISTORY)</a:t>
            </a:r>
            <a:endParaRPr b="1" dirty="0"/>
          </a:p>
          <a:p>
            <a:pPr lvl="0"/>
            <a:r>
              <a:rPr lang="en" b="1" dirty="0"/>
              <a:t>CHAPTER NUMBER: 3 PERIOD-5</a:t>
            </a:r>
            <a:endParaRPr b="1" dirty="0"/>
          </a:p>
          <a:p>
            <a:pPr lvl="0"/>
            <a:r>
              <a:rPr lang="en" b="1" dirty="0"/>
              <a:t>CHAPTER NAME : </a:t>
            </a:r>
            <a:r>
              <a:rPr lang="en-IN" b="1" dirty="0"/>
              <a:t>FARMERS  AND  HERDERS</a:t>
            </a:r>
            <a:endParaRPr b="1"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71" name="Google Shape;71;p15"/>
          <p:cNvSpPr txBox="1"/>
          <p:nvPr/>
        </p:nvSpPr>
        <p:spPr>
          <a:xfrm>
            <a:off x="272675" y="285050"/>
            <a:ext cx="8688300" cy="419143"/>
          </a:xfrm>
          <a:prstGeom prst="rect">
            <a:avLst/>
          </a:prstGeom>
          <a:noFill/>
          <a:ln>
            <a:noFill/>
          </a:ln>
        </p:spPr>
        <p:txBody>
          <a:bodyPr spcFirstLastPara="1" wrap="square" lIns="91425" tIns="91425" rIns="91425" bIns="91425" anchor="t" anchorCtr="0">
            <a:noAutofit/>
          </a:bodyPr>
          <a:lstStyle/>
          <a:p>
            <a:pPr>
              <a:buSzPts val="2200"/>
            </a:pPr>
            <a:r>
              <a:rPr lang="en-IN" sz="2200" b="1" dirty="0">
                <a:solidFill>
                  <a:srgbClr val="FF0000"/>
                </a:solidFill>
                <a:latin typeface="Calibri" pitchFamily="34" charset="0"/>
              </a:rPr>
              <a:t>FARMERS  AND  HERDERS</a:t>
            </a:r>
            <a:endParaRPr lang="en-IN" sz="2200" dirty="0">
              <a:solidFill>
                <a:srgbClr val="FF0000"/>
              </a:solidFill>
              <a:latin typeface="Calibri" pitchFamily="34" charset="0"/>
              <a:ea typeface="Calibri"/>
              <a:cs typeface="Calibri"/>
              <a:sym typeface="Calibri"/>
            </a:endParaRPr>
          </a:p>
          <a:p>
            <a:pPr lvl="0">
              <a:buSzPts val="2200"/>
            </a:pPr>
            <a:r>
              <a:rPr lang="en-US" sz="1800" b="1" dirty="0">
                <a:solidFill>
                  <a:schemeClr val="tx1"/>
                </a:solidFill>
                <a:latin typeface="Calibri" pitchFamily="34" charset="0"/>
              </a:rPr>
              <a:t>DISCUSSION OF QUESTION &amp; ANSWERS</a:t>
            </a:r>
            <a:endParaRPr sz="1800" b="1" i="0" u="none" strike="noStrike" cap="none" dirty="0">
              <a:solidFill>
                <a:schemeClr val="tx1"/>
              </a:solidFill>
              <a:latin typeface="Calibri" pitchFamily="34" charset="0"/>
              <a:sym typeface="Arial"/>
            </a:endParaRPr>
          </a:p>
        </p:txBody>
      </p:sp>
      <p:sp>
        <p:nvSpPr>
          <p:cNvPr id="72" name="Google Shape;72;p15"/>
          <p:cNvSpPr txBox="1"/>
          <p:nvPr/>
        </p:nvSpPr>
        <p:spPr>
          <a:xfrm>
            <a:off x="272675" y="1156138"/>
            <a:ext cx="8688300" cy="3171162"/>
          </a:xfrm>
          <a:prstGeom prst="rect">
            <a:avLst/>
          </a:prstGeom>
          <a:noFill/>
          <a:ln>
            <a:noFill/>
          </a:ln>
        </p:spPr>
        <p:txBody>
          <a:bodyPr spcFirstLastPara="1" wrap="square" lIns="91425" tIns="91425" rIns="91425" bIns="91425" anchor="t" anchorCtr="0">
            <a:noAutofit/>
          </a:bodyPr>
          <a:lstStyle/>
          <a:p>
            <a:pPr lvl="1"/>
            <a:endParaRPr lang="en-IN" dirty="0">
              <a:latin typeface="Calibri" pitchFamily="34" charset="0"/>
            </a:endParaRPr>
          </a:p>
          <a:p>
            <a:pPr lvl="1"/>
            <a:endParaRPr lang="en-IN" dirty="0">
              <a:latin typeface="Calibri" pitchFamily="34" charset="0"/>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p:sp>
        <p:nvSpPr>
          <p:cNvPr id="5" name="Rectangle 4"/>
          <p:cNvSpPr/>
          <p:nvPr/>
        </p:nvSpPr>
        <p:spPr>
          <a:xfrm>
            <a:off x="357361" y="1240208"/>
            <a:ext cx="7062951" cy="2677656"/>
          </a:xfrm>
          <a:prstGeom prst="rect">
            <a:avLst/>
          </a:prstGeom>
        </p:spPr>
        <p:txBody>
          <a:bodyPr wrap="square">
            <a:spAutoFit/>
          </a:bodyPr>
          <a:lstStyle/>
          <a:p>
            <a:pPr>
              <a:buFont typeface="Arial"/>
              <a:buNone/>
            </a:pPr>
            <a:r>
              <a:rPr lang="en-US" dirty="0">
                <a:latin typeface="Calibri" pitchFamily="34" charset="0"/>
              </a:rPr>
              <a:t>Q1:-  What type of houses built by the Neolithic people?</a:t>
            </a:r>
          </a:p>
          <a:p>
            <a:pPr>
              <a:buFont typeface="Arial"/>
              <a:buNone/>
            </a:pPr>
            <a:endParaRPr lang="en-US" dirty="0">
              <a:latin typeface="Calibri" pitchFamily="34" charset="0"/>
            </a:endParaRPr>
          </a:p>
          <a:p>
            <a:pPr>
              <a:buFont typeface="Arial"/>
              <a:buNone/>
            </a:pPr>
            <a:r>
              <a:rPr lang="en-US" dirty="0" err="1">
                <a:latin typeface="Calibri" pitchFamily="34" charset="0"/>
              </a:rPr>
              <a:t>Ans</a:t>
            </a:r>
            <a:r>
              <a:rPr lang="en-US" dirty="0">
                <a:latin typeface="Calibri" pitchFamily="34" charset="0"/>
              </a:rPr>
              <a:t>:-  The Neolithic people built huts of dried grass and mud. Huts were huddled together as if in a colony.</a:t>
            </a:r>
          </a:p>
          <a:p>
            <a:pPr>
              <a:buFont typeface="Arial"/>
              <a:buNone/>
            </a:pPr>
            <a:r>
              <a:rPr lang="en-US" dirty="0">
                <a:latin typeface="Calibri" pitchFamily="34" charset="0"/>
              </a:rPr>
              <a:t> </a:t>
            </a:r>
          </a:p>
          <a:p>
            <a:pPr>
              <a:buFont typeface="Arial"/>
              <a:buNone/>
            </a:pPr>
            <a:r>
              <a:rPr lang="en-US" dirty="0">
                <a:latin typeface="Calibri" pitchFamily="34" charset="0"/>
              </a:rPr>
              <a:t>Q2:- Write a summary on the religious beliefs of Neolithic people.</a:t>
            </a:r>
          </a:p>
          <a:p>
            <a:pPr>
              <a:buFont typeface="Arial"/>
              <a:buNone/>
            </a:pPr>
            <a:r>
              <a:rPr lang="en-US" dirty="0">
                <a:latin typeface="Calibri" pitchFamily="34" charset="0"/>
              </a:rPr>
              <a:t> </a:t>
            </a:r>
          </a:p>
          <a:p>
            <a:pPr>
              <a:buFont typeface="Arial"/>
              <a:buNone/>
            </a:pPr>
            <a:r>
              <a:rPr lang="en-US" dirty="0" err="1">
                <a:latin typeface="Calibri" pitchFamily="34" charset="0"/>
              </a:rPr>
              <a:t>Ans</a:t>
            </a:r>
            <a:r>
              <a:rPr lang="en-US" dirty="0">
                <a:latin typeface="Calibri" pitchFamily="34" charset="0"/>
              </a:rPr>
              <a:t>:- The earth provided food for them, so Neolithic man worshipped the God Earth as many statues and figurines of mother goddess have been found.</a:t>
            </a:r>
          </a:p>
          <a:p>
            <a:pPr>
              <a:buFont typeface="Arial"/>
              <a:buNone/>
            </a:pPr>
            <a:r>
              <a:rPr lang="en-US" dirty="0">
                <a:latin typeface="Calibri" pitchFamily="34" charset="0"/>
              </a:rPr>
              <a:t>They must have frightened by nature and its mysteries. Probably, nature was worshipped in different forms.</a:t>
            </a:r>
          </a:p>
          <a:p>
            <a:pPr>
              <a:buFont typeface="Arial"/>
              <a:buNone/>
            </a:pPr>
            <a:r>
              <a:rPr lang="en-US" dirty="0">
                <a:latin typeface="Calibri" pitchFamily="34" charset="0"/>
              </a:rPr>
              <a:t>So they began to  worship these forces of nature like Sky, Rain, Wind and Sun as god.</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71" name="Google Shape;71;p15"/>
          <p:cNvSpPr txBox="1"/>
          <p:nvPr/>
        </p:nvSpPr>
        <p:spPr>
          <a:xfrm>
            <a:off x="272675" y="285050"/>
            <a:ext cx="8688300" cy="419143"/>
          </a:xfrm>
          <a:prstGeom prst="rect">
            <a:avLst/>
          </a:prstGeom>
          <a:noFill/>
          <a:ln>
            <a:noFill/>
          </a:ln>
        </p:spPr>
        <p:txBody>
          <a:bodyPr spcFirstLastPara="1" wrap="square" lIns="91425" tIns="91425" rIns="91425" bIns="91425" anchor="t" anchorCtr="0">
            <a:noAutofit/>
          </a:bodyPr>
          <a:lstStyle/>
          <a:p>
            <a:pPr>
              <a:buSzPts val="2200"/>
            </a:pPr>
            <a:r>
              <a:rPr lang="en-IN" sz="2200" b="1" dirty="0">
                <a:solidFill>
                  <a:srgbClr val="FF0000"/>
                </a:solidFill>
                <a:latin typeface="Calibri" pitchFamily="34" charset="0"/>
              </a:rPr>
              <a:t>FARMERS  AND  HERDERS</a:t>
            </a:r>
            <a:endParaRPr lang="en-IN" sz="2200" dirty="0">
              <a:solidFill>
                <a:srgbClr val="FF0000"/>
              </a:solidFill>
              <a:latin typeface="Calibri" pitchFamily="34" charset="0"/>
              <a:ea typeface="Calibri"/>
              <a:cs typeface="Calibri"/>
              <a:sym typeface="Calibri"/>
            </a:endParaRPr>
          </a:p>
          <a:p>
            <a:pPr lvl="0">
              <a:buSzPts val="2200"/>
            </a:pPr>
            <a:r>
              <a:rPr lang="en-US" sz="1800" b="1" dirty="0">
                <a:solidFill>
                  <a:schemeClr val="tx1"/>
                </a:solidFill>
                <a:latin typeface="Calibri" pitchFamily="34" charset="0"/>
              </a:rPr>
              <a:t>DISCUSSION OF QUESTION &amp; ANSWERS</a:t>
            </a:r>
            <a:endParaRPr sz="1800" b="1" i="0" u="none" strike="noStrike" cap="none" dirty="0">
              <a:solidFill>
                <a:schemeClr val="tx1"/>
              </a:solidFill>
              <a:latin typeface="Calibri" pitchFamily="34" charset="0"/>
              <a:sym typeface="Arial"/>
            </a:endParaRPr>
          </a:p>
        </p:txBody>
      </p:sp>
      <p:sp>
        <p:nvSpPr>
          <p:cNvPr id="72" name="Google Shape;72;p15"/>
          <p:cNvSpPr txBox="1"/>
          <p:nvPr/>
        </p:nvSpPr>
        <p:spPr>
          <a:xfrm>
            <a:off x="272675" y="1156138"/>
            <a:ext cx="8688300" cy="3171162"/>
          </a:xfrm>
          <a:prstGeom prst="rect">
            <a:avLst/>
          </a:prstGeom>
          <a:noFill/>
          <a:ln>
            <a:noFill/>
          </a:ln>
        </p:spPr>
        <p:txBody>
          <a:bodyPr spcFirstLastPara="1" wrap="square" lIns="91425" tIns="91425" rIns="91425" bIns="91425" anchor="t" anchorCtr="0">
            <a:noAutofit/>
          </a:bodyPr>
          <a:lstStyle/>
          <a:p>
            <a:pPr lvl="1"/>
            <a:endParaRPr lang="en-IN" dirty="0">
              <a:latin typeface="Calibri" pitchFamily="34" charset="0"/>
            </a:endParaRPr>
          </a:p>
          <a:p>
            <a:pPr lvl="1"/>
            <a:endParaRPr lang="en-IN" dirty="0">
              <a:latin typeface="Calibri" pitchFamily="34" charset="0"/>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p:sp>
        <p:nvSpPr>
          <p:cNvPr id="5" name="Rectangle 4"/>
          <p:cNvSpPr/>
          <p:nvPr/>
        </p:nvSpPr>
        <p:spPr>
          <a:xfrm>
            <a:off x="357361" y="1240208"/>
            <a:ext cx="7062951" cy="3539430"/>
          </a:xfrm>
          <a:prstGeom prst="rect">
            <a:avLst/>
          </a:prstGeom>
        </p:spPr>
        <p:txBody>
          <a:bodyPr wrap="square">
            <a:spAutoFit/>
          </a:bodyPr>
          <a:lstStyle/>
          <a:p>
            <a:r>
              <a:rPr lang="en-US" dirty="0">
                <a:latin typeface="Calibri" pitchFamily="34" charset="0"/>
              </a:rPr>
              <a:t>Q3:- Describe the life of the Neolithic humans who lived in </a:t>
            </a:r>
            <a:r>
              <a:rPr lang="en-US" dirty="0" err="1">
                <a:latin typeface="Calibri" pitchFamily="34" charset="0"/>
              </a:rPr>
              <a:t>Mehrgarh</a:t>
            </a:r>
            <a:r>
              <a:rPr lang="en-US" dirty="0">
                <a:latin typeface="Calibri" pitchFamily="34" charset="0"/>
              </a:rPr>
              <a:t>.</a:t>
            </a:r>
          </a:p>
          <a:p>
            <a:endParaRPr lang="en-US" dirty="0">
              <a:latin typeface="Calibri" pitchFamily="34" charset="0"/>
            </a:endParaRPr>
          </a:p>
          <a:p>
            <a:r>
              <a:rPr lang="en-US" dirty="0" err="1">
                <a:latin typeface="Calibri" pitchFamily="34" charset="0"/>
              </a:rPr>
              <a:t>Ans</a:t>
            </a:r>
            <a:r>
              <a:rPr lang="en-US" dirty="0">
                <a:latin typeface="Calibri" pitchFamily="34" charset="0"/>
              </a:rPr>
              <a:t>:-   </a:t>
            </a:r>
            <a:r>
              <a:rPr lang="en-US" dirty="0" err="1">
                <a:latin typeface="Calibri" pitchFamily="34" charset="0"/>
              </a:rPr>
              <a:t>Mehrgarh</a:t>
            </a:r>
            <a:r>
              <a:rPr lang="en-US" dirty="0">
                <a:latin typeface="Calibri" pitchFamily="34" charset="0"/>
              </a:rPr>
              <a:t> region is considered to be the oldest region  where farming was done  mainly wheat and barley.</a:t>
            </a:r>
          </a:p>
          <a:p>
            <a:r>
              <a:rPr lang="en-US" dirty="0">
                <a:latin typeface="Calibri" pitchFamily="34" charset="0"/>
              </a:rPr>
              <a:t> They were living in mud brick houses and domesticated animals like  sheep ,goat and cattle. </a:t>
            </a:r>
          </a:p>
          <a:p>
            <a:r>
              <a:rPr lang="en-US" dirty="0">
                <a:latin typeface="Calibri" pitchFamily="34" charset="0"/>
              </a:rPr>
              <a:t>Some  pottery artifacts  and button like seals were found.</a:t>
            </a:r>
          </a:p>
          <a:p>
            <a:r>
              <a:rPr lang="en-US" dirty="0">
                <a:latin typeface="Calibri" pitchFamily="34" charset="0"/>
              </a:rPr>
              <a:t> The use of metal also began as copper items and ornaments were found.</a:t>
            </a:r>
          </a:p>
          <a:p>
            <a:endParaRPr lang="en-US" dirty="0">
              <a:latin typeface="Calibri" pitchFamily="34" charset="0"/>
            </a:endParaRPr>
          </a:p>
          <a:p>
            <a:r>
              <a:rPr lang="en-US" dirty="0">
                <a:latin typeface="Calibri" pitchFamily="34" charset="0"/>
              </a:rPr>
              <a:t> Q4:- What do you mean by “Pit dwellings”? Explain it.</a:t>
            </a:r>
          </a:p>
          <a:p>
            <a:endParaRPr lang="en-US" dirty="0">
              <a:latin typeface="Calibri" pitchFamily="34" charset="0"/>
            </a:endParaRPr>
          </a:p>
          <a:p>
            <a:r>
              <a:rPr lang="en-US" dirty="0" err="1">
                <a:latin typeface="Calibri" pitchFamily="34" charset="0"/>
              </a:rPr>
              <a:t>Ans</a:t>
            </a:r>
            <a:r>
              <a:rPr lang="en-US" dirty="0">
                <a:latin typeface="Calibri" pitchFamily="34" charset="0"/>
              </a:rPr>
              <a:t>:- The Pit dwellings are also known as pit houses found at </a:t>
            </a:r>
            <a:r>
              <a:rPr lang="en-US" dirty="0" err="1">
                <a:latin typeface="Calibri" pitchFamily="34" charset="0"/>
              </a:rPr>
              <a:t>Burzahom</a:t>
            </a:r>
            <a:r>
              <a:rPr lang="en-US" dirty="0">
                <a:latin typeface="Calibri" pitchFamily="34" charset="0"/>
              </a:rPr>
              <a:t>  (Neolithic site) which are below ground level.</a:t>
            </a:r>
          </a:p>
          <a:p>
            <a:r>
              <a:rPr lang="en-US" dirty="0">
                <a:latin typeface="Calibri" pitchFamily="34" charset="0"/>
              </a:rPr>
              <a:t>The people dug pits into the ground with the help of stone tools. Then they plastered the sides of the pit with mud.</a:t>
            </a:r>
          </a:p>
          <a:p>
            <a:r>
              <a:rPr lang="en-US" dirty="0">
                <a:latin typeface="Calibri" pitchFamily="34" charset="0"/>
              </a:rPr>
              <a:t>The pits were usually round or oval, a few were rectangular.</a:t>
            </a:r>
            <a:endParaRPr lang="en-IN" dirty="0">
              <a:latin typeface="Calibri" pitchFamily="34" charset="0"/>
            </a:endParaRPr>
          </a:p>
          <a:p>
            <a:pPr>
              <a:buNone/>
            </a:pPr>
            <a:endParaRPr lang="en-IN"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71" name="Google Shape;71;p15"/>
          <p:cNvSpPr txBox="1"/>
          <p:nvPr/>
        </p:nvSpPr>
        <p:spPr>
          <a:xfrm>
            <a:off x="272675" y="285050"/>
            <a:ext cx="8688300" cy="419143"/>
          </a:xfrm>
          <a:prstGeom prst="rect">
            <a:avLst/>
          </a:prstGeom>
          <a:noFill/>
          <a:ln>
            <a:noFill/>
          </a:ln>
        </p:spPr>
        <p:txBody>
          <a:bodyPr spcFirstLastPara="1" wrap="square" lIns="91425" tIns="91425" rIns="91425" bIns="91425" anchor="t" anchorCtr="0">
            <a:noAutofit/>
          </a:bodyPr>
          <a:lstStyle/>
          <a:p>
            <a:pPr>
              <a:buSzPts val="2200"/>
            </a:pPr>
            <a:r>
              <a:rPr lang="en-IN" sz="2200" b="1" dirty="0">
                <a:solidFill>
                  <a:srgbClr val="FF0000"/>
                </a:solidFill>
                <a:latin typeface="Calibri" pitchFamily="34" charset="0"/>
              </a:rPr>
              <a:t>FARMERS  AND  HERDERS</a:t>
            </a:r>
            <a:endParaRPr lang="en-IN" sz="2200" dirty="0">
              <a:solidFill>
                <a:srgbClr val="FF0000"/>
              </a:solidFill>
              <a:latin typeface="Calibri" pitchFamily="34" charset="0"/>
              <a:ea typeface="Calibri"/>
              <a:cs typeface="Calibri"/>
              <a:sym typeface="Calibri"/>
            </a:endParaRPr>
          </a:p>
          <a:p>
            <a:pPr lvl="0">
              <a:buSzPts val="2200"/>
            </a:pPr>
            <a:r>
              <a:rPr lang="en-US" sz="1800" b="1" dirty="0">
                <a:solidFill>
                  <a:schemeClr val="tx1"/>
                </a:solidFill>
                <a:latin typeface="Calibri" pitchFamily="34" charset="0"/>
              </a:rPr>
              <a:t>DISCUSSION OF QUESTION &amp; ANSWERS</a:t>
            </a:r>
            <a:endParaRPr sz="1800" b="1" i="0" u="none" strike="noStrike" cap="none" dirty="0">
              <a:solidFill>
                <a:schemeClr val="tx1"/>
              </a:solidFill>
              <a:latin typeface="Calibri" pitchFamily="34" charset="0"/>
              <a:sym typeface="Arial"/>
            </a:endParaRPr>
          </a:p>
        </p:txBody>
      </p:sp>
      <p:sp>
        <p:nvSpPr>
          <p:cNvPr id="72" name="Google Shape;72;p15"/>
          <p:cNvSpPr txBox="1"/>
          <p:nvPr/>
        </p:nvSpPr>
        <p:spPr>
          <a:xfrm>
            <a:off x="272675" y="1156138"/>
            <a:ext cx="8688300" cy="3171162"/>
          </a:xfrm>
          <a:prstGeom prst="rect">
            <a:avLst/>
          </a:prstGeom>
          <a:noFill/>
          <a:ln>
            <a:noFill/>
          </a:ln>
        </p:spPr>
        <p:txBody>
          <a:bodyPr spcFirstLastPara="1" wrap="square" lIns="91425" tIns="91425" rIns="91425" bIns="91425" anchor="t" anchorCtr="0">
            <a:noAutofit/>
          </a:bodyPr>
          <a:lstStyle/>
          <a:p>
            <a:pPr lvl="1"/>
            <a:endParaRPr lang="en-IN" dirty="0">
              <a:latin typeface="Calibri" pitchFamily="34" charset="0"/>
            </a:endParaRPr>
          </a:p>
          <a:p>
            <a:pPr lvl="1"/>
            <a:endParaRPr lang="en-IN" dirty="0">
              <a:latin typeface="Calibri" pitchFamily="34" charset="0"/>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p:sp>
        <p:nvSpPr>
          <p:cNvPr id="5" name="Rectangle 4"/>
          <p:cNvSpPr/>
          <p:nvPr/>
        </p:nvSpPr>
        <p:spPr>
          <a:xfrm>
            <a:off x="357361" y="1240208"/>
            <a:ext cx="7062951" cy="2862322"/>
          </a:xfrm>
          <a:prstGeom prst="rect">
            <a:avLst/>
          </a:prstGeom>
        </p:spPr>
        <p:txBody>
          <a:bodyPr wrap="square">
            <a:spAutoFit/>
          </a:bodyPr>
          <a:lstStyle/>
          <a:p>
            <a:pPr marL="457200" indent="-457200">
              <a:spcAft>
                <a:spcPts val="1200"/>
              </a:spcAft>
            </a:pPr>
            <a:r>
              <a:rPr lang="en-US" dirty="0">
                <a:latin typeface="Calibri" pitchFamily="34" charset="0"/>
              </a:rPr>
              <a:t>Q1: Write a note about agriculture during the Neolithic Age</a:t>
            </a:r>
          </a:p>
          <a:p>
            <a:pPr marL="457200" indent="-457200">
              <a:spcAft>
                <a:spcPts val="1200"/>
              </a:spcAft>
            </a:pPr>
            <a:r>
              <a:rPr lang="en-US" dirty="0" err="1">
                <a:latin typeface="Calibri" pitchFamily="34" charset="0"/>
              </a:rPr>
              <a:t>Ans</a:t>
            </a:r>
            <a:r>
              <a:rPr lang="en-US" dirty="0">
                <a:latin typeface="Calibri" pitchFamily="34" charset="0"/>
              </a:rPr>
              <a:t>:-  In the Neolithic age, the humans learnt to cultivate their own food which was the most important development and shows the remarkable change in their life.</a:t>
            </a:r>
          </a:p>
          <a:p>
            <a:pPr marL="457200" indent="-457200">
              <a:spcAft>
                <a:spcPts val="1200"/>
              </a:spcAft>
              <a:buFont typeface="Arial" pitchFamily="34" charset="0"/>
              <a:buChar char="•"/>
            </a:pPr>
            <a:r>
              <a:rPr lang="en-US" dirty="0">
                <a:latin typeface="Calibri" pitchFamily="34" charset="0"/>
              </a:rPr>
              <a:t>When they learnt to cultivate and to grow crops, they became food producers. They also learnt to select good qualities of seeds and started </a:t>
            </a:r>
            <a:r>
              <a:rPr lang="en-US" dirty="0" err="1">
                <a:latin typeface="Calibri" pitchFamily="34" charset="0"/>
              </a:rPr>
              <a:t>ploughing</a:t>
            </a:r>
            <a:r>
              <a:rPr lang="en-US" dirty="0">
                <a:latin typeface="Calibri" pitchFamily="34" charset="0"/>
              </a:rPr>
              <a:t> the fields for sowing the seeds.</a:t>
            </a:r>
          </a:p>
          <a:p>
            <a:pPr marL="457200" indent="-457200">
              <a:spcAft>
                <a:spcPts val="1200"/>
              </a:spcAft>
              <a:buFont typeface="Arial" pitchFamily="34" charset="0"/>
              <a:buChar char="•"/>
            </a:pPr>
            <a:r>
              <a:rPr lang="en-US" dirty="0">
                <a:latin typeface="Calibri" pitchFamily="34" charset="0"/>
              </a:rPr>
              <a:t>They grew Wheat, barley, millet , pulses and rice  at a number of places. More food could now be produced than was required for the people . This led to methods of saving  for future.</a:t>
            </a:r>
          </a:p>
          <a:p>
            <a:pPr marL="457200" indent="-457200">
              <a:spcAft>
                <a:spcPts val="1200"/>
              </a:spcAft>
              <a:buFont typeface="Arial" pitchFamily="34" charset="0"/>
              <a:buChar char="•"/>
            </a:pPr>
            <a:endParaRPr lang="en-US" dirty="0">
              <a:latin typeface="Calibri"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71" name="Google Shape;71;p15"/>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a:buSzPts val="2200"/>
            </a:pPr>
            <a:r>
              <a:rPr lang="en-IN" sz="2200" b="1" dirty="0">
                <a:solidFill>
                  <a:srgbClr val="FF0000"/>
                </a:solidFill>
                <a:latin typeface="Calibri" pitchFamily="34" charset="0"/>
              </a:rPr>
              <a:t>FARMERS  AND  HERDERS</a:t>
            </a:r>
            <a:endParaRPr lang="en-IN" sz="2200" dirty="0">
              <a:solidFill>
                <a:srgbClr val="FF0000"/>
              </a:solidFill>
              <a:latin typeface="Calibri" pitchFamily="34" charset="0"/>
              <a:ea typeface="Calibri"/>
              <a:cs typeface="Calibri"/>
              <a:sym typeface="Calibri"/>
            </a:endParaRPr>
          </a:p>
          <a:p>
            <a:pPr lvl="0">
              <a:buSzPts val="2200"/>
            </a:pPr>
            <a:r>
              <a:rPr lang="en-US" sz="1800" b="1" dirty="0">
                <a:solidFill>
                  <a:schemeClr val="tx1"/>
                </a:solidFill>
                <a:latin typeface="Calibri" pitchFamily="34" charset="0"/>
              </a:rPr>
              <a:t>NEOLITHIC AGE (8000-4000 BCE)</a:t>
            </a:r>
            <a:endParaRPr sz="1800" b="1" i="0" u="none" strike="noStrike" cap="none" dirty="0">
              <a:solidFill>
                <a:schemeClr val="tx1"/>
              </a:solidFill>
              <a:latin typeface="Calibri" pitchFamily="34" charset="0"/>
              <a:sym typeface="Arial"/>
            </a:endParaRPr>
          </a:p>
        </p:txBody>
      </p:sp>
      <p:sp>
        <p:nvSpPr>
          <p:cNvPr id="72" name="Google Shape;72;p15"/>
          <p:cNvSpPr txBox="1"/>
          <p:nvPr/>
        </p:nvSpPr>
        <p:spPr>
          <a:xfrm>
            <a:off x="262165" y="1208679"/>
            <a:ext cx="8688300" cy="3171162"/>
          </a:xfrm>
          <a:prstGeom prst="rect">
            <a:avLst/>
          </a:prstGeom>
          <a:noFill/>
          <a:ln>
            <a:noFill/>
          </a:ln>
        </p:spPr>
        <p:txBody>
          <a:bodyPr spcFirstLastPara="1" wrap="square" lIns="91425" tIns="91425" rIns="91425" bIns="91425" anchor="t" anchorCtr="0">
            <a:noAutofit/>
          </a:bodyPr>
          <a:lstStyle/>
          <a:p>
            <a:pPr marL="342900" indent="-342900">
              <a:lnSpc>
                <a:spcPct val="150000"/>
              </a:lnSpc>
              <a:buFont typeface="Arial" pitchFamily="34" charset="0"/>
              <a:buChar char="•"/>
            </a:pPr>
            <a:r>
              <a:rPr lang="en-US" dirty="0">
                <a:latin typeface="Calibri" pitchFamily="34" charset="0"/>
              </a:rPr>
              <a:t>Neolithic Age or New Stone Age</a:t>
            </a:r>
          </a:p>
          <a:p>
            <a:pPr marL="342900" indent="-342900">
              <a:lnSpc>
                <a:spcPct val="150000"/>
              </a:lnSpc>
              <a:buFont typeface="Arial" pitchFamily="34" charset="0"/>
              <a:buChar char="•"/>
            </a:pPr>
            <a:r>
              <a:rPr lang="en-US" dirty="0">
                <a:latin typeface="Calibri" pitchFamily="34" charset="0"/>
              </a:rPr>
              <a:t>The word neo means new in Greek , </a:t>
            </a:r>
            <a:r>
              <a:rPr lang="en-US" dirty="0" err="1">
                <a:latin typeface="Calibri" pitchFamily="34" charset="0"/>
              </a:rPr>
              <a:t>lithic</a:t>
            </a:r>
            <a:r>
              <a:rPr lang="en-US" dirty="0">
                <a:latin typeface="Calibri" pitchFamily="34" charset="0"/>
              </a:rPr>
              <a:t> means </a:t>
            </a:r>
            <a:r>
              <a:rPr lang="en-US" dirty="0" err="1">
                <a:latin typeface="Calibri" pitchFamily="34" charset="0"/>
              </a:rPr>
              <a:t>stone,the</a:t>
            </a:r>
            <a:r>
              <a:rPr lang="en-US" dirty="0">
                <a:latin typeface="Calibri" pitchFamily="34" charset="0"/>
              </a:rPr>
              <a:t> last period of the stone age</a:t>
            </a:r>
          </a:p>
          <a:p>
            <a:pPr marL="342900" indent="-342900">
              <a:lnSpc>
                <a:spcPct val="150000"/>
              </a:lnSpc>
              <a:buFont typeface="Arial" pitchFamily="34" charset="0"/>
              <a:buChar char="•"/>
            </a:pPr>
            <a:r>
              <a:rPr lang="en-US" dirty="0">
                <a:latin typeface="Calibri" pitchFamily="34" charset="0"/>
              </a:rPr>
              <a:t>Important period of the stone age.</a:t>
            </a:r>
          </a:p>
          <a:p>
            <a:pPr marL="342900" indent="-342900">
              <a:lnSpc>
                <a:spcPct val="150000"/>
              </a:lnSpc>
              <a:buFont typeface="Arial" pitchFamily="34" charset="0"/>
              <a:buChar char="•"/>
            </a:pPr>
            <a:r>
              <a:rPr lang="en-US" dirty="0">
                <a:latin typeface="Calibri" pitchFamily="34" charset="0"/>
              </a:rPr>
              <a:t>Humans changed from hunters and gatherers to farmers and herders</a:t>
            </a:r>
          </a:p>
          <a:p>
            <a:pPr lvl="1"/>
            <a:endParaRPr lang="en-IN" dirty="0">
              <a:latin typeface="Calibri" pitchFamily="34" charset="0"/>
            </a:endParaRPr>
          </a:p>
          <a:p>
            <a:pPr lvl="1"/>
            <a:endParaRPr lang="en-IN" dirty="0">
              <a:latin typeface="Calibri" pitchFamily="34" charset="0"/>
            </a:endParaRPr>
          </a:p>
          <a:p>
            <a:pPr lvl="1"/>
            <a:endParaRPr lang="en-IN" dirty="0">
              <a:latin typeface="Calibri" pitchFamily="34" charset="0"/>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p:pic>
        <p:nvPicPr>
          <p:cNvPr id="6" name="Picture 5" descr="da2ec8e5-5489-4368-97d4-716a810a1fd8.jpg"/>
          <p:cNvPicPr>
            <a:picLocks noChangeAspect="1"/>
          </p:cNvPicPr>
          <p:nvPr/>
        </p:nvPicPr>
        <p:blipFill>
          <a:blip r:embed="rId4" cstate="print">
            <a:lum contrast="-10000"/>
          </a:blip>
          <a:stretch>
            <a:fillRect/>
          </a:stretch>
        </p:blipFill>
        <p:spPr>
          <a:xfrm>
            <a:off x="136634" y="2636490"/>
            <a:ext cx="7525407" cy="130883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71" name="Google Shape;71;p15"/>
          <p:cNvSpPr txBox="1"/>
          <p:nvPr/>
        </p:nvSpPr>
        <p:spPr>
          <a:xfrm>
            <a:off x="272675" y="285050"/>
            <a:ext cx="8688300" cy="419143"/>
          </a:xfrm>
          <a:prstGeom prst="rect">
            <a:avLst/>
          </a:prstGeom>
          <a:noFill/>
          <a:ln>
            <a:noFill/>
          </a:ln>
        </p:spPr>
        <p:txBody>
          <a:bodyPr spcFirstLastPara="1" wrap="square" lIns="91425" tIns="91425" rIns="91425" bIns="91425" anchor="t" anchorCtr="0">
            <a:noAutofit/>
          </a:bodyPr>
          <a:lstStyle/>
          <a:p>
            <a:pPr>
              <a:buSzPts val="2200"/>
            </a:pPr>
            <a:r>
              <a:rPr lang="en-IN" sz="2200" b="1" dirty="0">
                <a:solidFill>
                  <a:srgbClr val="FF0000"/>
                </a:solidFill>
                <a:latin typeface="Calibri" pitchFamily="34" charset="0"/>
              </a:rPr>
              <a:t>FARMERS  AND  HERDERS</a:t>
            </a:r>
            <a:endParaRPr lang="en-IN" sz="2200" dirty="0">
              <a:solidFill>
                <a:srgbClr val="FF0000"/>
              </a:solidFill>
              <a:latin typeface="Calibri" pitchFamily="34" charset="0"/>
              <a:ea typeface="Calibri"/>
              <a:cs typeface="Calibri"/>
              <a:sym typeface="Calibri"/>
            </a:endParaRPr>
          </a:p>
          <a:p>
            <a:pPr lvl="0">
              <a:buSzPts val="2200"/>
            </a:pPr>
            <a:r>
              <a:rPr lang="en-US" sz="1800" b="1" dirty="0">
                <a:solidFill>
                  <a:schemeClr val="tx1"/>
                </a:solidFill>
                <a:latin typeface="Calibri" pitchFamily="34" charset="0"/>
              </a:rPr>
              <a:t>DISCUSSION OF QUESTION &amp; ANSWERS</a:t>
            </a:r>
            <a:endParaRPr sz="1800" b="1" i="0" u="none" strike="noStrike" cap="none" dirty="0">
              <a:solidFill>
                <a:schemeClr val="tx1"/>
              </a:solidFill>
              <a:latin typeface="Calibri" pitchFamily="34" charset="0"/>
              <a:sym typeface="Arial"/>
            </a:endParaRPr>
          </a:p>
        </p:txBody>
      </p:sp>
      <p:sp>
        <p:nvSpPr>
          <p:cNvPr id="72" name="Google Shape;72;p15"/>
          <p:cNvSpPr txBox="1"/>
          <p:nvPr/>
        </p:nvSpPr>
        <p:spPr>
          <a:xfrm>
            <a:off x="272675" y="1156138"/>
            <a:ext cx="8688300" cy="3171162"/>
          </a:xfrm>
          <a:prstGeom prst="rect">
            <a:avLst/>
          </a:prstGeom>
          <a:noFill/>
          <a:ln>
            <a:noFill/>
          </a:ln>
        </p:spPr>
        <p:txBody>
          <a:bodyPr spcFirstLastPara="1" wrap="square" lIns="91425" tIns="91425" rIns="91425" bIns="91425" anchor="t" anchorCtr="0">
            <a:noAutofit/>
          </a:bodyPr>
          <a:lstStyle/>
          <a:p>
            <a:pPr lvl="1"/>
            <a:endParaRPr lang="en-IN" dirty="0">
              <a:latin typeface="Calibri" pitchFamily="34" charset="0"/>
            </a:endParaRPr>
          </a:p>
          <a:p>
            <a:pPr lvl="1"/>
            <a:endParaRPr lang="en-IN" dirty="0">
              <a:latin typeface="Calibri" pitchFamily="34" charset="0"/>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p:sp>
        <p:nvSpPr>
          <p:cNvPr id="5" name="Rectangle 4"/>
          <p:cNvSpPr/>
          <p:nvPr/>
        </p:nvSpPr>
        <p:spPr>
          <a:xfrm>
            <a:off x="357361" y="1240208"/>
            <a:ext cx="7062951" cy="2862322"/>
          </a:xfrm>
          <a:prstGeom prst="rect">
            <a:avLst/>
          </a:prstGeom>
        </p:spPr>
        <p:txBody>
          <a:bodyPr wrap="square">
            <a:spAutoFit/>
          </a:bodyPr>
          <a:lstStyle/>
          <a:p>
            <a:pPr marL="457200" indent="-457200">
              <a:spcAft>
                <a:spcPts val="1200"/>
              </a:spcAft>
            </a:pPr>
            <a:r>
              <a:rPr lang="en-US" dirty="0">
                <a:latin typeface="Calibri" pitchFamily="34" charset="0"/>
              </a:rPr>
              <a:t>Q1: Write a note about agriculture during the Neolithic Age</a:t>
            </a:r>
          </a:p>
          <a:p>
            <a:pPr marL="457200" indent="-457200">
              <a:spcAft>
                <a:spcPts val="1200"/>
              </a:spcAft>
            </a:pPr>
            <a:r>
              <a:rPr lang="en-US" dirty="0" err="1">
                <a:latin typeface="Calibri" pitchFamily="34" charset="0"/>
              </a:rPr>
              <a:t>Ans</a:t>
            </a:r>
            <a:r>
              <a:rPr lang="en-US" dirty="0">
                <a:latin typeface="Calibri" pitchFamily="34" charset="0"/>
              </a:rPr>
              <a:t>:-  In the Neolithic age, the humans learnt to cultivate their own food which was the most important development and shows the remarkable change in their life.</a:t>
            </a:r>
          </a:p>
          <a:p>
            <a:pPr marL="457200" indent="-457200">
              <a:spcAft>
                <a:spcPts val="1200"/>
              </a:spcAft>
              <a:buFont typeface="Arial" pitchFamily="34" charset="0"/>
              <a:buChar char="•"/>
            </a:pPr>
            <a:r>
              <a:rPr lang="en-US" dirty="0">
                <a:latin typeface="Calibri" pitchFamily="34" charset="0"/>
              </a:rPr>
              <a:t>When they learnt to cultivate and to grow crops, they became food producers. They also learnt to select good qualities of seeds and started </a:t>
            </a:r>
            <a:r>
              <a:rPr lang="en-US" dirty="0" err="1">
                <a:latin typeface="Calibri" pitchFamily="34" charset="0"/>
              </a:rPr>
              <a:t>ploughing</a:t>
            </a:r>
            <a:r>
              <a:rPr lang="en-US" dirty="0">
                <a:latin typeface="Calibri" pitchFamily="34" charset="0"/>
              </a:rPr>
              <a:t> the fields for sowing the seeds.</a:t>
            </a:r>
          </a:p>
          <a:p>
            <a:pPr marL="457200" indent="-457200">
              <a:spcAft>
                <a:spcPts val="1200"/>
              </a:spcAft>
              <a:buFont typeface="Arial" pitchFamily="34" charset="0"/>
              <a:buChar char="•"/>
            </a:pPr>
            <a:r>
              <a:rPr lang="en-US" dirty="0">
                <a:latin typeface="Calibri" pitchFamily="34" charset="0"/>
              </a:rPr>
              <a:t>They grew Wheat, barley, millet , pulses and rice  at a number of places. More food could now be produced than was required for the people . This led to methods of saving  for future.</a:t>
            </a:r>
          </a:p>
          <a:p>
            <a:pPr marL="457200" indent="-457200">
              <a:spcAft>
                <a:spcPts val="1200"/>
              </a:spcAft>
              <a:buFont typeface="Arial" pitchFamily="34" charset="0"/>
              <a:buChar char="•"/>
            </a:pPr>
            <a:endParaRPr lang="en-US" dirty="0">
              <a:latin typeface="Calibri"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71" name="Google Shape;71;p15"/>
          <p:cNvSpPr txBox="1"/>
          <p:nvPr/>
        </p:nvSpPr>
        <p:spPr>
          <a:xfrm>
            <a:off x="272675" y="285050"/>
            <a:ext cx="8688300" cy="419143"/>
          </a:xfrm>
          <a:prstGeom prst="rect">
            <a:avLst/>
          </a:prstGeom>
          <a:noFill/>
          <a:ln>
            <a:noFill/>
          </a:ln>
        </p:spPr>
        <p:txBody>
          <a:bodyPr spcFirstLastPara="1" wrap="square" lIns="91425" tIns="91425" rIns="91425" bIns="91425" anchor="t" anchorCtr="0">
            <a:noAutofit/>
          </a:bodyPr>
          <a:lstStyle/>
          <a:p>
            <a:pPr>
              <a:buSzPts val="2200"/>
            </a:pPr>
            <a:r>
              <a:rPr lang="en-IN" sz="2200" b="1" dirty="0">
                <a:solidFill>
                  <a:srgbClr val="FF0000"/>
                </a:solidFill>
                <a:latin typeface="Calibri" pitchFamily="34" charset="0"/>
              </a:rPr>
              <a:t>FARMERS  AND  HERDERS</a:t>
            </a:r>
            <a:endParaRPr lang="en-IN" sz="2200" dirty="0">
              <a:solidFill>
                <a:srgbClr val="FF0000"/>
              </a:solidFill>
              <a:latin typeface="Calibri" pitchFamily="34" charset="0"/>
              <a:ea typeface="Calibri"/>
              <a:cs typeface="Calibri"/>
              <a:sym typeface="Calibri"/>
            </a:endParaRPr>
          </a:p>
          <a:p>
            <a:pPr lvl="0">
              <a:buSzPts val="2200"/>
            </a:pPr>
            <a:r>
              <a:rPr lang="en-US" sz="1800" b="1" dirty="0">
                <a:solidFill>
                  <a:schemeClr val="tx1"/>
                </a:solidFill>
                <a:latin typeface="Calibri" pitchFamily="34" charset="0"/>
              </a:rPr>
              <a:t>DISCUSSION OF QUESTION &amp; ANSWERS</a:t>
            </a:r>
            <a:endParaRPr sz="1800" b="1" i="0" u="none" strike="noStrike" cap="none" dirty="0">
              <a:solidFill>
                <a:schemeClr val="tx1"/>
              </a:solidFill>
              <a:latin typeface="Calibri" pitchFamily="34" charset="0"/>
              <a:sym typeface="Arial"/>
            </a:endParaRPr>
          </a:p>
        </p:txBody>
      </p:sp>
      <p:sp>
        <p:nvSpPr>
          <p:cNvPr id="72" name="Google Shape;72;p15"/>
          <p:cNvSpPr txBox="1"/>
          <p:nvPr/>
        </p:nvSpPr>
        <p:spPr>
          <a:xfrm>
            <a:off x="272675" y="1156138"/>
            <a:ext cx="8688300" cy="3171162"/>
          </a:xfrm>
          <a:prstGeom prst="rect">
            <a:avLst/>
          </a:prstGeom>
          <a:noFill/>
          <a:ln>
            <a:noFill/>
          </a:ln>
        </p:spPr>
        <p:txBody>
          <a:bodyPr spcFirstLastPara="1" wrap="square" lIns="91425" tIns="91425" rIns="91425" bIns="91425" anchor="t" anchorCtr="0">
            <a:noAutofit/>
          </a:bodyPr>
          <a:lstStyle/>
          <a:p>
            <a:pPr lvl="1"/>
            <a:endParaRPr lang="en-IN" dirty="0">
              <a:latin typeface="Calibri" pitchFamily="34" charset="0"/>
            </a:endParaRPr>
          </a:p>
          <a:p>
            <a:pPr lvl="1"/>
            <a:endParaRPr lang="en-IN" dirty="0">
              <a:latin typeface="Calibri" pitchFamily="34" charset="0"/>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p:sp>
        <p:nvSpPr>
          <p:cNvPr id="5" name="Rectangle 4"/>
          <p:cNvSpPr/>
          <p:nvPr/>
        </p:nvSpPr>
        <p:spPr>
          <a:xfrm>
            <a:off x="357361" y="1240208"/>
            <a:ext cx="7062951" cy="3262432"/>
          </a:xfrm>
          <a:prstGeom prst="rect">
            <a:avLst/>
          </a:prstGeom>
        </p:spPr>
        <p:txBody>
          <a:bodyPr wrap="square">
            <a:spAutoFit/>
          </a:bodyPr>
          <a:lstStyle/>
          <a:p>
            <a:pPr marL="457200" indent="-457200">
              <a:spcAft>
                <a:spcPts val="1200"/>
              </a:spcAft>
            </a:pPr>
            <a:r>
              <a:rPr lang="en-US" dirty="0">
                <a:latin typeface="Calibri" pitchFamily="34" charset="0"/>
              </a:rPr>
              <a:t>MCQ</a:t>
            </a:r>
          </a:p>
          <a:p>
            <a:pPr>
              <a:buNone/>
            </a:pPr>
            <a:r>
              <a:rPr lang="en-US" dirty="0">
                <a:latin typeface="Calibri" pitchFamily="34" charset="0"/>
              </a:rPr>
              <a:t>1. Neolithic Age lasted between   (</a:t>
            </a:r>
            <a:r>
              <a:rPr lang="en-US" dirty="0" err="1">
                <a:latin typeface="Calibri" pitchFamily="34" charset="0"/>
              </a:rPr>
              <a:t>i</a:t>
            </a:r>
            <a:r>
              <a:rPr lang="en-US" dirty="0">
                <a:latin typeface="Calibri" pitchFamily="34" charset="0"/>
              </a:rPr>
              <a:t>) 5,00,000 to 10,000 BCE</a:t>
            </a:r>
          </a:p>
          <a:p>
            <a:pPr>
              <a:buNone/>
            </a:pPr>
            <a:r>
              <a:rPr lang="en-US" dirty="0">
                <a:latin typeface="Calibri" pitchFamily="34" charset="0"/>
              </a:rPr>
              <a:t>(ii) 10,000 to 8,000 BCE (iii) 8,000 to 4,000 BCE (iv)4,000to 2,000</a:t>
            </a:r>
          </a:p>
          <a:p>
            <a:pPr>
              <a:buNone/>
            </a:pPr>
            <a:endParaRPr lang="en-US" dirty="0">
              <a:latin typeface="Calibri" pitchFamily="34" charset="0"/>
            </a:endParaRPr>
          </a:p>
          <a:p>
            <a:pPr>
              <a:buNone/>
            </a:pPr>
            <a:r>
              <a:rPr lang="en-US" dirty="0">
                <a:latin typeface="Calibri" pitchFamily="34" charset="0"/>
              </a:rPr>
              <a:t>2. Domestication of animals helped humans to get a regular supply of  (</a:t>
            </a:r>
            <a:r>
              <a:rPr lang="en-US" dirty="0" err="1">
                <a:latin typeface="Calibri" pitchFamily="34" charset="0"/>
              </a:rPr>
              <a:t>i</a:t>
            </a:r>
            <a:r>
              <a:rPr lang="en-US" dirty="0">
                <a:latin typeface="Calibri" pitchFamily="34" charset="0"/>
              </a:rPr>
              <a:t>) honey &amp; fruit  (ii) bread &amp; eggs (iii) milk &amp; meat</a:t>
            </a:r>
          </a:p>
          <a:p>
            <a:pPr>
              <a:buNone/>
            </a:pPr>
            <a:r>
              <a:rPr lang="en-US" dirty="0">
                <a:latin typeface="Calibri" pitchFamily="34" charset="0"/>
              </a:rPr>
              <a:t>   (iv) none of these</a:t>
            </a:r>
          </a:p>
          <a:p>
            <a:pPr>
              <a:buNone/>
            </a:pPr>
            <a:endParaRPr lang="en-US" dirty="0">
              <a:latin typeface="Calibri" pitchFamily="34" charset="0"/>
            </a:endParaRPr>
          </a:p>
          <a:p>
            <a:pPr>
              <a:buNone/>
            </a:pPr>
            <a:r>
              <a:rPr lang="en-US" dirty="0">
                <a:latin typeface="Calibri" pitchFamily="34" charset="0"/>
              </a:rPr>
              <a:t>3. Early humans used to store grains in (</a:t>
            </a:r>
            <a:r>
              <a:rPr lang="en-US" dirty="0" err="1">
                <a:latin typeface="Calibri" pitchFamily="34" charset="0"/>
              </a:rPr>
              <a:t>i</a:t>
            </a:r>
            <a:r>
              <a:rPr lang="en-US" dirty="0">
                <a:latin typeface="Calibri" pitchFamily="34" charset="0"/>
              </a:rPr>
              <a:t>) pots  (ii) pits  (iii)baskets   (iv) all of these</a:t>
            </a:r>
          </a:p>
          <a:p>
            <a:pPr>
              <a:buNone/>
            </a:pPr>
            <a:r>
              <a:rPr lang="en-US" dirty="0">
                <a:latin typeface="Calibri" pitchFamily="34" charset="0"/>
              </a:rPr>
              <a:t>4. Axe was used  (</a:t>
            </a:r>
            <a:r>
              <a:rPr lang="en-US" dirty="0" err="1">
                <a:latin typeface="Calibri" pitchFamily="34" charset="0"/>
              </a:rPr>
              <a:t>i</a:t>
            </a:r>
            <a:r>
              <a:rPr lang="en-US" dirty="0">
                <a:latin typeface="Calibri" pitchFamily="34" charset="0"/>
              </a:rPr>
              <a:t>) to dig the ground  (ii) for harvesting</a:t>
            </a:r>
          </a:p>
          <a:p>
            <a:pPr>
              <a:buNone/>
            </a:pPr>
            <a:r>
              <a:rPr lang="en-US" dirty="0">
                <a:latin typeface="Calibri" pitchFamily="34" charset="0"/>
              </a:rPr>
              <a:t>(iii) For grinding the grains   (iv) to clear the land for cultivation</a:t>
            </a:r>
          </a:p>
          <a:p>
            <a:pPr>
              <a:buNone/>
            </a:pPr>
            <a:r>
              <a:rPr lang="en-US" dirty="0">
                <a:latin typeface="Calibri" pitchFamily="34" charset="0"/>
              </a:rPr>
              <a:t>5. In the Neolithic Age humans used to live in (</a:t>
            </a:r>
            <a:r>
              <a:rPr lang="en-US" dirty="0" err="1">
                <a:latin typeface="Calibri" pitchFamily="34" charset="0"/>
              </a:rPr>
              <a:t>i</a:t>
            </a:r>
            <a:r>
              <a:rPr lang="en-US" dirty="0">
                <a:latin typeface="Calibri" pitchFamily="34" charset="0"/>
              </a:rPr>
              <a:t>) caves </a:t>
            </a:r>
          </a:p>
          <a:p>
            <a:pPr>
              <a:buNone/>
            </a:pPr>
            <a:r>
              <a:rPr lang="en-US" dirty="0">
                <a:latin typeface="Calibri" pitchFamily="34" charset="0"/>
              </a:rPr>
              <a:t>(ii)  thatched huts      (iv)  both (</a:t>
            </a:r>
            <a:r>
              <a:rPr lang="en-US" dirty="0" err="1">
                <a:latin typeface="Calibri" pitchFamily="34" charset="0"/>
              </a:rPr>
              <a:t>i</a:t>
            </a:r>
            <a:r>
              <a:rPr lang="en-US" dirty="0">
                <a:latin typeface="Calibri" pitchFamily="34" charset="0"/>
              </a:rPr>
              <a:t>) &amp; (ii)</a:t>
            </a:r>
            <a:endParaRPr lang="en-IN" dirty="0">
              <a:latin typeface="Calibri" pitchFamily="34" charset="0"/>
            </a:endParaRPr>
          </a:p>
          <a:p>
            <a:pPr marL="457200" indent="-457200">
              <a:spcAft>
                <a:spcPts val="1200"/>
              </a:spcAft>
            </a:pPr>
            <a:endParaRPr lang="en-US" dirty="0">
              <a:latin typeface="Calibri"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71" name="Google Shape;71;p15"/>
          <p:cNvSpPr txBox="1"/>
          <p:nvPr/>
        </p:nvSpPr>
        <p:spPr>
          <a:xfrm>
            <a:off x="272675" y="285050"/>
            <a:ext cx="8688300" cy="419143"/>
          </a:xfrm>
          <a:prstGeom prst="rect">
            <a:avLst/>
          </a:prstGeom>
          <a:noFill/>
          <a:ln>
            <a:noFill/>
          </a:ln>
        </p:spPr>
        <p:txBody>
          <a:bodyPr spcFirstLastPara="1" wrap="square" lIns="91425" tIns="91425" rIns="91425" bIns="91425" anchor="t" anchorCtr="0">
            <a:noAutofit/>
          </a:bodyPr>
          <a:lstStyle/>
          <a:p>
            <a:pPr>
              <a:buSzPts val="2200"/>
            </a:pPr>
            <a:r>
              <a:rPr lang="en-IN" sz="2200" b="1" dirty="0">
                <a:solidFill>
                  <a:srgbClr val="FF0000"/>
                </a:solidFill>
                <a:latin typeface="Calibri" pitchFamily="34" charset="0"/>
              </a:rPr>
              <a:t>FARMERS  AND  HERDERS</a:t>
            </a:r>
            <a:endParaRPr lang="en-IN" sz="2200" dirty="0">
              <a:solidFill>
                <a:srgbClr val="FF0000"/>
              </a:solidFill>
              <a:latin typeface="Calibri" pitchFamily="34" charset="0"/>
              <a:ea typeface="Calibri"/>
              <a:cs typeface="Calibri"/>
              <a:sym typeface="Calibri"/>
            </a:endParaRPr>
          </a:p>
          <a:p>
            <a:pPr lvl="0">
              <a:buSzPts val="2200"/>
            </a:pPr>
            <a:r>
              <a:rPr lang="en-US" sz="1800" b="1" dirty="0">
                <a:solidFill>
                  <a:schemeClr val="tx1"/>
                </a:solidFill>
                <a:latin typeface="Calibri" pitchFamily="34" charset="0"/>
              </a:rPr>
              <a:t>DISCUSSION OF QUESTION &amp; ANSWERS</a:t>
            </a:r>
            <a:endParaRPr sz="1800" b="1" i="0" u="none" strike="noStrike" cap="none" dirty="0">
              <a:solidFill>
                <a:schemeClr val="tx1"/>
              </a:solidFill>
              <a:latin typeface="Calibri" pitchFamily="34" charset="0"/>
              <a:sym typeface="Arial"/>
            </a:endParaRPr>
          </a:p>
        </p:txBody>
      </p:sp>
      <p:sp>
        <p:nvSpPr>
          <p:cNvPr id="72" name="Google Shape;72;p15"/>
          <p:cNvSpPr txBox="1"/>
          <p:nvPr/>
        </p:nvSpPr>
        <p:spPr>
          <a:xfrm>
            <a:off x="272675" y="1156138"/>
            <a:ext cx="8688300" cy="3171162"/>
          </a:xfrm>
          <a:prstGeom prst="rect">
            <a:avLst/>
          </a:prstGeom>
          <a:noFill/>
          <a:ln>
            <a:noFill/>
          </a:ln>
        </p:spPr>
        <p:txBody>
          <a:bodyPr spcFirstLastPara="1" wrap="square" lIns="91425" tIns="91425" rIns="91425" bIns="91425" anchor="t" anchorCtr="0">
            <a:noAutofit/>
          </a:bodyPr>
          <a:lstStyle/>
          <a:p>
            <a:pPr lvl="1"/>
            <a:endParaRPr lang="en-IN" dirty="0">
              <a:latin typeface="Calibri" pitchFamily="34" charset="0"/>
            </a:endParaRPr>
          </a:p>
          <a:p>
            <a:pPr lvl="1"/>
            <a:endParaRPr lang="en-IN" dirty="0">
              <a:latin typeface="Calibri" pitchFamily="34" charset="0"/>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p:sp>
        <p:nvSpPr>
          <p:cNvPr id="5" name="Rectangle 4"/>
          <p:cNvSpPr/>
          <p:nvPr/>
        </p:nvSpPr>
        <p:spPr>
          <a:xfrm>
            <a:off x="357361" y="1240208"/>
            <a:ext cx="7062951" cy="3046988"/>
          </a:xfrm>
          <a:prstGeom prst="rect">
            <a:avLst/>
          </a:prstGeom>
        </p:spPr>
        <p:txBody>
          <a:bodyPr wrap="square">
            <a:spAutoFit/>
          </a:bodyPr>
          <a:lstStyle/>
          <a:p>
            <a:pPr marL="457200" indent="-457200">
              <a:spcAft>
                <a:spcPts val="1200"/>
              </a:spcAft>
            </a:pPr>
            <a:r>
              <a:rPr lang="en-US" dirty="0">
                <a:latin typeface="Calibri" pitchFamily="34" charset="0"/>
              </a:rPr>
              <a:t>MCQ</a:t>
            </a:r>
          </a:p>
          <a:p>
            <a:pPr>
              <a:buFont typeface="Arial"/>
              <a:buNone/>
            </a:pPr>
            <a:r>
              <a:rPr lang="en-US" dirty="0">
                <a:latin typeface="Calibri" pitchFamily="34" charset="0"/>
              </a:rPr>
              <a:t>6. Early man painted on  (</a:t>
            </a:r>
            <a:r>
              <a:rPr lang="en-US" dirty="0" err="1">
                <a:latin typeface="Calibri" pitchFamily="34" charset="0"/>
              </a:rPr>
              <a:t>i</a:t>
            </a:r>
            <a:r>
              <a:rPr lang="en-US" dirty="0">
                <a:latin typeface="Calibri" pitchFamily="34" charset="0"/>
              </a:rPr>
              <a:t>) walls of caves   (ii) stones</a:t>
            </a:r>
          </a:p>
          <a:p>
            <a:pPr>
              <a:buFont typeface="Arial"/>
              <a:buNone/>
            </a:pPr>
            <a:r>
              <a:rPr lang="en-US" dirty="0">
                <a:latin typeface="Calibri" pitchFamily="34" charset="0"/>
              </a:rPr>
              <a:t>      (iii) trees      (iv) none of these</a:t>
            </a:r>
          </a:p>
          <a:p>
            <a:pPr>
              <a:buFont typeface="Arial"/>
              <a:buNone/>
            </a:pPr>
            <a:r>
              <a:rPr lang="en-US" dirty="0">
                <a:latin typeface="Calibri" pitchFamily="34" charset="0"/>
              </a:rPr>
              <a:t>7. During the </a:t>
            </a:r>
            <a:r>
              <a:rPr lang="en-US" dirty="0" err="1">
                <a:latin typeface="Calibri" pitchFamily="34" charset="0"/>
              </a:rPr>
              <a:t>Chalcolithic</a:t>
            </a:r>
            <a:r>
              <a:rPr lang="en-US" dirty="0">
                <a:latin typeface="Calibri" pitchFamily="34" charset="0"/>
              </a:rPr>
              <a:t> period humans started to use  </a:t>
            </a:r>
          </a:p>
          <a:p>
            <a:pPr>
              <a:buFont typeface="Arial"/>
              <a:buNone/>
            </a:pPr>
            <a:r>
              <a:rPr lang="en-US" dirty="0">
                <a:latin typeface="Calibri" pitchFamily="34" charset="0"/>
              </a:rPr>
              <a:t>      (</a:t>
            </a:r>
            <a:r>
              <a:rPr lang="en-US" dirty="0" err="1">
                <a:latin typeface="Calibri" pitchFamily="34" charset="0"/>
              </a:rPr>
              <a:t>i</a:t>
            </a:r>
            <a:r>
              <a:rPr lang="en-US" dirty="0">
                <a:latin typeface="Calibri" pitchFamily="34" charset="0"/>
              </a:rPr>
              <a:t>) Copper  (ii) iron  (iii) mica   (iv)  brass</a:t>
            </a:r>
          </a:p>
          <a:p>
            <a:pPr>
              <a:buFont typeface="Arial"/>
              <a:buNone/>
            </a:pPr>
            <a:r>
              <a:rPr lang="en-US" dirty="0">
                <a:latin typeface="Calibri" pitchFamily="34" charset="0"/>
              </a:rPr>
              <a:t>8. </a:t>
            </a:r>
            <a:r>
              <a:rPr lang="en-US" dirty="0" err="1">
                <a:latin typeface="Calibri" pitchFamily="34" charset="0"/>
              </a:rPr>
              <a:t>Mehrgarh</a:t>
            </a:r>
            <a:r>
              <a:rPr lang="en-US" dirty="0">
                <a:latin typeface="Calibri" pitchFamily="34" charset="0"/>
              </a:rPr>
              <a:t> is located  (</a:t>
            </a:r>
            <a:r>
              <a:rPr lang="en-US" dirty="0" err="1">
                <a:latin typeface="Calibri" pitchFamily="34" charset="0"/>
              </a:rPr>
              <a:t>i</a:t>
            </a:r>
            <a:r>
              <a:rPr lang="en-US" dirty="0">
                <a:latin typeface="Calibri" pitchFamily="34" charset="0"/>
              </a:rPr>
              <a:t>) to the west of Sutlej river</a:t>
            </a:r>
          </a:p>
          <a:p>
            <a:pPr>
              <a:buFont typeface="Arial"/>
              <a:buNone/>
            </a:pPr>
            <a:r>
              <a:rPr lang="en-US" dirty="0">
                <a:latin typeface="Calibri" pitchFamily="34" charset="0"/>
              </a:rPr>
              <a:t>   (ii) to the west of Indus river (iii)  to the east of Chenab river </a:t>
            </a:r>
          </a:p>
          <a:p>
            <a:pPr>
              <a:buFont typeface="Arial"/>
              <a:buNone/>
            </a:pPr>
            <a:r>
              <a:rPr lang="en-US" dirty="0">
                <a:latin typeface="Calibri" pitchFamily="34" charset="0"/>
              </a:rPr>
              <a:t>  (iv)to the east of Jhelum river </a:t>
            </a:r>
          </a:p>
          <a:p>
            <a:pPr>
              <a:buFont typeface="Arial"/>
              <a:buNone/>
            </a:pPr>
            <a:r>
              <a:rPr lang="en-US" dirty="0">
                <a:latin typeface="Calibri" pitchFamily="34" charset="0"/>
              </a:rPr>
              <a:t>9.Daojali </a:t>
            </a:r>
            <a:r>
              <a:rPr lang="en-US" dirty="0" err="1">
                <a:latin typeface="Calibri" pitchFamily="34" charset="0"/>
              </a:rPr>
              <a:t>Hading</a:t>
            </a:r>
            <a:r>
              <a:rPr lang="en-US" dirty="0">
                <a:latin typeface="Calibri" pitchFamily="34" charset="0"/>
              </a:rPr>
              <a:t> is located in  (</a:t>
            </a:r>
            <a:r>
              <a:rPr lang="en-US" dirty="0" err="1">
                <a:latin typeface="Calibri" pitchFamily="34" charset="0"/>
              </a:rPr>
              <a:t>i</a:t>
            </a:r>
            <a:r>
              <a:rPr lang="en-US" dirty="0">
                <a:latin typeface="Calibri" pitchFamily="34" charset="0"/>
              </a:rPr>
              <a:t>) Assam (ii) Mizoram </a:t>
            </a:r>
          </a:p>
          <a:p>
            <a:pPr>
              <a:buFont typeface="Arial"/>
              <a:buNone/>
            </a:pPr>
            <a:r>
              <a:rPr lang="en-US" dirty="0">
                <a:latin typeface="Calibri" pitchFamily="34" charset="0"/>
              </a:rPr>
              <a:t>    (iii) Bengal   (iv)   Kashmir</a:t>
            </a:r>
          </a:p>
          <a:p>
            <a:pPr>
              <a:buFont typeface="Arial"/>
              <a:buNone/>
            </a:pPr>
            <a:r>
              <a:rPr lang="en-US" dirty="0">
                <a:latin typeface="Calibri" pitchFamily="34" charset="0"/>
              </a:rPr>
              <a:t>10. Men became producer in  (</a:t>
            </a:r>
            <a:r>
              <a:rPr lang="en-US" dirty="0" err="1">
                <a:latin typeface="Calibri" pitchFamily="34" charset="0"/>
              </a:rPr>
              <a:t>i</a:t>
            </a:r>
            <a:r>
              <a:rPr lang="en-US" dirty="0">
                <a:latin typeface="Calibri" pitchFamily="34" charset="0"/>
              </a:rPr>
              <a:t>)   Paleolithic Age </a:t>
            </a:r>
          </a:p>
          <a:p>
            <a:pPr>
              <a:buFont typeface="Arial"/>
              <a:buNone/>
            </a:pPr>
            <a:r>
              <a:rPr lang="en-US" dirty="0">
                <a:latin typeface="Calibri" pitchFamily="34" charset="0"/>
              </a:rPr>
              <a:t> (ii) Mesolithic Age (iii) Neolithic Age (iv) </a:t>
            </a:r>
            <a:r>
              <a:rPr lang="en-US" dirty="0" err="1">
                <a:latin typeface="Calibri" pitchFamily="34" charset="0"/>
              </a:rPr>
              <a:t>Chalcolithic</a:t>
            </a:r>
            <a:r>
              <a:rPr lang="en-US" dirty="0">
                <a:latin typeface="Calibri" pitchFamily="34" charset="0"/>
              </a:rPr>
              <a:t>  Age</a:t>
            </a:r>
            <a:endParaRPr lang="en-IN" dirty="0">
              <a:latin typeface="Calibri" pitchFamily="34" charset="0"/>
            </a:endParaRPr>
          </a:p>
          <a:p>
            <a:pPr marL="457200" indent="-457200">
              <a:spcAft>
                <a:spcPts val="1200"/>
              </a:spcAft>
            </a:pPr>
            <a:endParaRPr lang="en-US" dirty="0">
              <a:latin typeface="Calibri"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Google Shape;77;p16"/>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78" name="Google Shape;78;p16"/>
          <p:cNvSpPr txBox="1"/>
          <p:nvPr/>
        </p:nvSpPr>
        <p:spPr>
          <a:xfrm>
            <a:off x="621425" y="743500"/>
            <a:ext cx="7801200" cy="3562200"/>
          </a:xfrm>
          <a:prstGeom prst="rect">
            <a:avLst/>
          </a:prstGeom>
          <a:noFill/>
          <a:ln>
            <a:noFill/>
          </a:ln>
        </p:spPr>
        <p:txBody>
          <a:bodyPr spcFirstLastPara="1" wrap="square" lIns="91425" tIns="91425" rIns="91425" bIns="91425" anchor="ctr" anchorCtr="0">
            <a:noAutofit/>
          </a:bodyPr>
          <a:lstStyle/>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000000"/>
                </a:solidFill>
                <a:latin typeface="Arial"/>
                <a:ea typeface="Arial"/>
                <a:cs typeface="Arial"/>
                <a:sym typeface="Arial"/>
              </a:rPr>
              <a:t>THANKING YOU</a:t>
            </a:r>
            <a:endParaRPr sz="4000" b="1" i="0" u="none" strike="noStrike" cap="none">
              <a:solidFill>
                <a:srgbClr val="000000"/>
              </a:solidFill>
              <a:latin typeface="Arial"/>
              <a:ea typeface="Arial"/>
              <a:cs typeface="Arial"/>
              <a:sym typeface="Arial"/>
            </a:endParaRPr>
          </a:p>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FF0000"/>
                </a:solidFill>
                <a:latin typeface="Arial"/>
                <a:ea typeface="Arial"/>
                <a:cs typeface="Arial"/>
                <a:sym typeface="Arial"/>
              </a:rPr>
              <a:t>ODM EDUCATIONAL GROUP</a:t>
            </a:r>
            <a:endParaRPr sz="4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a:stretch/>
        </p:blipFill>
        <p:spPr>
          <a:xfrm>
            <a:off x="0" y="3777640"/>
            <a:ext cx="9144000" cy="1365860"/>
          </a:xfrm>
          <a:prstGeom prst="rect">
            <a:avLst/>
          </a:prstGeom>
          <a:noFill/>
          <a:ln>
            <a:noFill/>
          </a:ln>
        </p:spPr>
      </p:pic>
      <p:pic>
        <p:nvPicPr>
          <p:cNvPr id="55" name="Google Shape;55;p13"/>
          <p:cNvPicPr preferRelativeResize="0"/>
          <p:nvPr/>
        </p:nvPicPr>
        <p:blipFill rotWithShape="1">
          <a:blip r:embed="rId4">
            <a:alphaModFix/>
          </a:blip>
          <a:srcRect/>
          <a:stretch/>
        </p:blipFill>
        <p:spPr>
          <a:xfrm>
            <a:off x="222675" y="214225"/>
            <a:ext cx="1578401" cy="783575"/>
          </a:xfrm>
          <a:prstGeom prst="rect">
            <a:avLst/>
          </a:prstGeom>
          <a:noFill/>
          <a:ln>
            <a:noFill/>
          </a:ln>
        </p:spPr>
      </p:pic>
      <p:sp>
        <p:nvSpPr>
          <p:cNvPr id="56" name="Google Shape;56;p13"/>
          <p:cNvSpPr txBox="1"/>
          <p:nvPr/>
        </p:nvSpPr>
        <p:spPr>
          <a:xfrm>
            <a:off x="222675" y="1606350"/>
            <a:ext cx="8763000" cy="1930800"/>
          </a:xfrm>
          <a:prstGeom prst="rect">
            <a:avLst/>
          </a:prstGeom>
          <a:noFill/>
          <a:ln>
            <a:noFill/>
          </a:ln>
        </p:spPr>
        <p:txBody>
          <a:bodyPr spcFirstLastPara="1" wrap="square" lIns="91425" tIns="91425" rIns="91425" bIns="91425" anchor="t" anchorCtr="0">
            <a:noAutofit/>
          </a:bodyPr>
          <a:lstStyle/>
          <a:p>
            <a:pPr lvl="0" algn="ctr">
              <a:buSzPts val="3100"/>
            </a:pPr>
            <a:r>
              <a:rPr lang="en-IN" sz="3200" b="1" dirty="0">
                <a:solidFill>
                  <a:srgbClr val="FF0000"/>
                </a:solidFill>
              </a:rPr>
              <a:t>FARMERS  AND  HERDERS</a:t>
            </a:r>
            <a:endParaRPr sz="2500" b="0" i="0" u="none" strike="noStrike" cap="none" dirty="0">
              <a:solidFill>
                <a:srgbClr val="FF0000"/>
              </a:solidFill>
              <a:latin typeface="Calibri"/>
              <a:ea typeface="Calibri"/>
              <a:cs typeface="Calibri"/>
              <a:sym typeface="Calibri"/>
            </a:endParaRPr>
          </a:p>
        </p:txBody>
      </p:sp>
      <p:sp>
        <p:nvSpPr>
          <p:cNvPr id="57" name="Google Shape;57;p13"/>
          <p:cNvSpPr txBox="1"/>
          <p:nvPr/>
        </p:nvSpPr>
        <p:spPr>
          <a:xfrm>
            <a:off x="5874275" y="98375"/>
            <a:ext cx="3176100" cy="126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13"/>
          <p:cNvSpPr txBox="1"/>
          <p:nvPr/>
        </p:nvSpPr>
        <p:spPr>
          <a:xfrm>
            <a:off x="1608084" y="2571736"/>
            <a:ext cx="5938344" cy="115943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t>SUBJECT : (HISTORY)</a:t>
            </a:r>
            <a:endParaRPr b="1" dirty="0"/>
          </a:p>
          <a:p>
            <a:pPr lvl="0"/>
            <a:r>
              <a:rPr lang="en" b="1" dirty="0"/>
              <a:t>CHAPTER NUMBER: 3 PERIOD-6</a:t>
            </a:r>
            <a:endParaRPr b="1" dirty="0"/>
          </a:p>
          <a:p>
            <a:pPr lvl="0"/>
            <a:r>
              <a:rPr lang="en" b="1" dirty="0"/>
              <a:t>CHAPTER NAME : </a:t>
            </a:r>
            <a:r>
              <a:rPr lang="en-IN" b="1" dirty="0"/>
              <a:t>FARMERS  AND  HERDERS</a:t>
            </a:r>
          </a:p>
          <a:p>
            <a:pPr lvl="0"/>
            <a:r>
              <a:rPr lang="en-US" b="1" dirty="0"/>
              <a:t>MAP SKILL</a:t>
            </a:r>
            <a:endParaRPr b="1"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167575" y="4368365"/>
            <a:ext cx="1232526" cy="611875"/>
          </a:xfrm>
          <a:prstGeom prst="rect">
            <a:avLst/>
          </a:prstGeom>
          <a:noFill/>
          <a:ln>
            <a:noFill/>
          </a:ln>
        </p:spPr>
      </p:pic>
      <p:sp>
        <p:nvSpPr>
          <p:cNvPr id="71" name="Google Shape;71;p15"/>
          <p:cNvSpPr txBox="1"/>
          <p:nvPr/>
        </p:nvSpPr>
        <p:spPr>
          <a:xfrm>
            <a:off x="272675" y="179947"/>
            <a:ext cx="8688300" cy="780900"/>
          </a:xfrm>
          <a:prstGeom prst="rect">
            <a:avLst/>
          </a:prstGeom>
          <a:noFill/>
          <a:ln>
            <a:noFill/>
          </a:ln>
        </p:spPr>
        <p:txBody>
          <a:bodyPr spcFirstLastPara="1" wrap="square" lIns="91425" tIns="91425" rIns="91425" bIns="91425" anchor="t" anchorCtr="0">
            <a:noAutofit/>
          </a:bodyPr>
          <a:lstStyle/>
          <a:p>
            <a:pPr>
              <a:buSzPts val="2200"/>
            </a:pPr>
            <a:r>
              <a:rPr lang="en-IN" sz="2200" b="1" dirty="0">
                <a:solidFill>
                  <a:srgbClr val="FF0000"/>
                </a:solidFill>
                <a:latin typeface="Calibri" pitchFamily="34" charset="0"/>
              </a:rPr>
              <a:t>FARMERS  AND  HERDERS</a:t>
            </a:r>
            <a:endParaRPr lang="en-IN" sz="2200" dirty="0">
              <a:solidFill>
                <a:srgbClr val="FF0000"/>
              </a:solidFill>
              <a:latin typeface="Calibri" pitchFamily="34" charset="0"/>
              <a:ea typeface="Calibri"/>
              <a:cs typeface="Calibri"/>
              <a:sym typeface="Calibri"/>
            </a:endParaRPr>
          </a:p>
          <a:p>
            <a:pPr lvl="0">
              <a:buSzPts val="2200"/>
            </a:pPr>
            <a:r>
              <a:rPr lang="en-US" sz="1800" b="1" dirty="0">
                <a:solidFill>
                  <a:schemeClr val="tx1"/>
                </a:solidFill>
                <a:latin typeface="Calibri" pitchFamily="34" charset="0"/>
              </a:rPr>
              <a:t>MAP SKILL- </a:t>
            </a:r>
          </a:p>
          <a:p>
            <a:pPr lvl="0">
              <a:buSzPts val="2200"/>
            </a:pPr>
            <a:r>
              <a:rPr lang="en-US" sz="1800" b="1" dirty="0">
                <a:solidFill>
                  <a:schemeClr val="tx1"/>
                </a:solidFill>
                <a:latin typeface="Calibri" pitchFamily="34" charset="0"/>
              </a:rPr>
              <a:t>PALEOLITHIC </a:t>
            </a:r>
            <a:r>
              <a:rPr lang="en-IN" sz="1800" b="1" dirty="0">
                <a:solidFill>
                  <a:schemeClr val="tx1"/>
                </a:solidFill>
                <a:latin typeface="Calibri" pitchFamily="34" charset="0"/>
              </a:rPr>
              <a:t>SITES OF INDIA</a:t>
            </a:r>
            <a:endParaRPr lang="en-US" sz="1800" b="1" dirty="0">
              <a:solidFill>
                <a:schemeClr val="tx1"/>
              </a:solidFill>
              <a:latin typeface="Calibri" pitchFamily="34" charset="0"/>
            </a:endParaRPr>
          </a:p>
        </p:txBody>
      </p:sp>
      <p:sp>
        <p:nvSpPr>
          <p:cNvPr id="72" name="Google Shape;72;p15"/>
          <p:cNvSpPr txBox="1"/>
          <p:nvPr/>
        </p:nvSpPr>
        <p:spPr>
          <a:xfrm>
            <a:off x="157653" y="998482"/>
            <a:ext cx="8681545" cy="3171162"/>
          </a:xfrm>
          <a:prstGeom prst="rect">
            <a:avLst/>
          </a:prstGeom>
          <a:noFill/>
          <a:ln>
            <a:noFill/>
          </a:ln>
        </p:spPr>
        <p:txBody>
          <a:bodyPr spcFirstLastPara="1" wrap="square" lIns="91425" tIns="91425" rIns="91425" bIns="91425" anchor="t" anchorCtr="0">
            <a:noAutofit/>
          </a:bodyPr>
          <a:lstStyle/>
          <a:p>
            <a:pPr lvl="0"/>
            <a:endParaRPr lang="en-IN" dirty="0">
              <a:latin typeface="Calibri" pitchFamily="34" charset="0"/>
            </a:endParaRPr>
          </a:p>
          <a:p>
            <a:endParaRPr lang="en-US" dirty="0">
              <a:latin typeface="Calibri" pitchFamily="34" charset="0"/>
            </a:endParaRPr>
          </a:p>
          <a:p>
            <a:pPr lvl="1"/>
            <a:endParaRPr lang="en-IN" dirty="0">
              <a:latin typeface="Calibri" pitchFamily="34" charset="0"/>
            </a:endParaRPr>
          </a:p>
          <a:p>
            <a:pPr lvl="1"/>
            <a:endParaRPr lang="en-IN" dirty="0">
              <a:latin typeface="Calibri" pitchFamily="34" charset="0"/>
            </a:endParaRPr>
          </a:p>
          <a:p>
            <a:pPr lvl="1"/>
            <a:endParaRPr lang="en-IN" dirty="0">
              <a:latin typeface="Calibri" pitchFamily="34" charset="0"/>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p:pic>
        <p:nvPicPr>
          <p:cNvPr id="5" name="Content Placeholder 5" descr="04fe0aaa-7362-4da1-897c-5793d0712704.jpg"/>
          <p:cNvPicPr>
            <a:picLocks noChangeAspect="1"/>
          </p:cNvPicPr>
          <p:nvPr/>
        </p:nvPicPr>
        <p:blipFill>
          <a:blip r:embed="rId4" cstate="print"/>
          <a:srcRect t="2410"/>
          <a:stretch>
            <a:fillRect/>
          </a:stretch>
        </p:blipFill>
        <p:spPr>
          <a:xfrm>
            <a:off x="3605048" y="126128"/>
            <a:ext cx="5160527" cy="4915974"/>
          </a:xfrm>
          <a:prstGeom prst="rect">
            <a:avLst/>
          </a:prstGeom>
          <a:noFill/>
          <a:ln>
            <a:noFill/>
          </a:ln>
        </p:spPr>
      </p:pic>
      <p:sp>
        <p:nvSpPr>
          <p:cNvPr id="6" name="TextBox 5"/>
          <p:cNvSpPr txBox="1"/>
          <p:nvPr/>
        </p:nvSpPr>
        <p:spPr>
          <a:xfrm>
            <a:off x="241739" y="1545021"/>
            <a:ext cx="2953406" cy="1169551"/>
          </a:xfrm>
          <a:prstGeom prst="rect">
            <a:avLst/>
          </a:prstGeom>
          <a:noFill/>
        </p:spPr>
        <p:txBody>
          <a:bodyPr wrap="square" rtlCol="0">
            <a:spAutoFit/>
          </a:bodyPr>
          <a:lstStyle/>
          <a:p>
            <a:r>
              <a:rPr lang="en-US" dirty="0">
                <a:latin typeface="Calibri" pitchFamily="34" charset="0"/>
              </a:rPr>
              <a:t>In an outline map of India locate the Paleolithic sites</a:t>
            </a:r>
          </a:p>
          <a:p>
            <a:pPr marL="342900" indent="-342900">
              <a:buAutoNum type="arabicPeriod"/>
            </a:pPr>
            <a:r>
              <a:rPr lang="en-US" dirty="0" err="1">
                <a:latin typeface="Calibri" pitchFamily="34" charset="0"/>
              </a:rPr>
              <a:t>Attirampakkam</a:t>
            </a:r>
            <a:r>
              <a:rPr lang="en-US" dirty="0">
                <a:latin typeface="Calibri" pitchFamily="34" charset="0"/>
              </a:rPr>
              <a:t> in Tamil Nadu</a:t>
            </a:r>
          </a:p>
          <a:p>
            <a:pPr marL="342900" indent="-342900">
              <a:buAutoNum type="arabicPeriod"/>
            </a:pPr>
            <a:r>
              <a:rPr lang="en-US" dirty="0" err="1">
                <a:latin typeface="Calibri" pitchFamily="34" charset="0"/>
              </a:rPr>
              <a:t>Baghor</a:t>
            </a:r>
            <a:r>
              <a:rPr lang="en-US" dirty="0">
                <a:latin typeface="Calibri" pitchFamily="34" charset="0"/>
              </a:rPr>
              <a:t> in Madhya Pradesh</a:t>
            </a:r>
          </a:p>
          <a:p>
            <a:pPr marL="342900" indent="-342900">
              <a:buAutoNum type="arabicPeriod"/>
            </a:pPr>
            <a:r>
              <a:rPr lang="en-US" dirty="0">
                <a:latin typeface="Calibri" pitchFamily="34" charset="0"/>
              </a:rPr>
              <a:t>Kurnool in Andhra Pradesh</a:t>
            </a:r>
            <a:endParaRPr lang="en-IN" dirty="0">
              <a:latin typeface="Calibri"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71" name="Google Shape;71;p15"/>
          <p:cNvSpPr txBox="1"/>
          <p:nvPr/>
        </p:nvSpPr>
        <p:spPr>
          <a:xfrm>
            <a:off x="272675" y="179947"/>
            <a:ext cx="8688300" cy="780900"/>
          </a:xfrm>
          <a:prstGeom prst="rect">
            <a:avLst/>
          </a:prstGeom>
          <a:noFill/>
          <a:ln>
            <a:noFill/>
          </a:ln>
        </p:spPr>
        <p:txBody>
          <a:bodyPr spcFirstLastPara="1" wrap="square" lIns="91425" tIns="91425" rIns="91425" bIns="91425" anchor="t" anchorCtr="0">
            <a:noAutofit/>
          </a:bodyPr>
          <a:lstStyle/>
          <a:p>
            <a:pPr>
              <a:buSzPts val="2200"/>
            </a:pPr>
            <a:r>
              <a:rPr lang="en-IN" sz="2200" b="1" dirty="0">
                <a:solidFill>
                  <a:srgbClr val="FF0000"/>
                </a:solidFill>
                <a:latin typeface="Calibri" pitchFamily="34" charset="0"/>
              </a:rPr>
              <a:t>FARMERS  AND  HERDERS</a:t>
            </a:r>
            <a:endParaRPr lang="en-IN" sz="2200" dirty="0">
              <a:solidFill>
                <a:srgbClr val="FF0000"/>
              </a:solidFill>
              <a:latin typeface="Calibri" pitchFamily="34" charset="0"/>
              <a:ea typeface="Calibri"/>
              <a:cs typeface="Calibri"/>
              <a:sym typeface="Calibri"/>
            </a:endParaRPr>
          </a:p>
          <a:p>
            <a:pPr>
              <a:buSzPts val="2200"/>
            </a:pPr>
            <a:r>
              <a:rPr lang="en-US" sz="1800" b="1" dirty="0">
                <a:solidFill>
                  <a:schemeClr val="tx1"/>
                </a:solidFill>
                <a:latin typeface="Calibri" pitchFamily="34" charset="0"/>
              </a:rPr>
              <a:t>MAP SKILL- NEOLITHIC SITES</a:t>
            </a:r>
          </a:p>
        </p:txBody>
      </p:sp>
      <p:sp>
        <p:nvSpPr>
          <p:cNvPr id="72" name="Google Shape;72;p15"/>
          <p:cNvSpPr txBox="1"/>
          <p:nvPr/>
        </p:nvSpPr>
        <p:spPr>
          <a:xfrm>
            <a:off x="168164" y="798786"/>
            <a:ext cx="8681545" cy="3171162"/>
          </a:xfrm>
          <a:prstGeom prst="rect">
            <a:avLst/>
          </a:prstGeom>
          <a:noFill/>
          <a:ln>
            <a:noFill/>
          </a:ln>
        </p:spPr>
        <p:txBody>
          <a:bodyPr spcFirstLastPara="1" wrap="square" lIns="91425" tIns="91425" rIns="91425" bIns="91425" anchor="t" anchorCtr="0">
            <a:noAutofit/>
          </a:bodyPr>
          <a:lstStyle/>
          <a:p>
            <a:pPr lvl="0"/>
            <a:endParaRPr lang="en-IN" dirty="0">
              <a:latin typeface="Calibri" pitchFamily="34" charset="0"/>
            </a:endParaRPr>
          </a:p>
          <a:p>
            <a:endParaRPr lang="en-US" dirty="0">
              <a:latin typeface="Calibri" pitchFamily="34" charset="0"/>
            </a:endParaRPr>
          </a:p>
          <a:p>
            <a:pPr lvl="1"/>
            <a:endParaRPr lang="en-IN" dirty="0">
              <a:latin typeface="Calibri" pitchFamily="34" charset="0"/>
            </a:endParaRPr>
          </a:p>
          <a:p>
            <a:pPr lvl="1"/>
            <a:endParaRPr lang="en-IN" dirty="0">
              <a:latin typeface="Calibri" pitchFamily="34" charset="0"/>
            </a:endParaRPr>
          </a:p>
          <a:p>
            <a:pPr lvl="1"/>
            <a:endParaRPr lang="en-IN" dirty="0">
              <a:latin typeface="Calibri" pitchFamily="34" charset="0"/>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p:pic>
        <p:nvPicPr>
          <p:cNvPr id="5" name="Content Placeholder 4" descr="25ba4e7b-9ba5-4dee-a3a8-2bc31978b383.jpg"/>
          <p:cNvPicPr>
            <a:picLocks noChangeAspect="1"/>
          </p:cNvPicPr>
          <p:nvPr/>
        </p:nvPicPr>
        <p:blipFill>
          <a:blip r:embed="rId4" cstate="print"/>
          <a:stretch>
            <a:fillRect/>
          </a:stretch>
        </p:blipFill>
        <p:spPr>
          <a:xfrm>
            <a:off x="3118092" y="609597"/>
            <a:ext cx="4082292" cy="4485265"/>
          </a:xfrm>
          <a:prstGeom prst="rect">
            <a:avLst/>
          </a:prstGeom>
          <a:noFill/>
          <a:ln>
            <a:noFill/>
          </a:ln>
        </p:spPr>
      </p:pic>
      <p:sp>
        <p:nvSpPr>
          <p:cNvPr id="6" name="TextBox 5"/>
          <p:cNvSpPr txBox="1"/>
          <p:nvPr/>
        </p:nvSpPr>
        <p:spPr>
          <a:xfrm>
            <a:off x="241739" y="1545021"/>
            <a:ext cx="2364828" cy="1169551"/>
          </a:xfrm>
          <a:prstGeom prst="rect">
            <a:avLst/>
          </a:prstGeom>
          <a:noFill/>
        </p:spPr>
        <p:txBody>
          <a:bodyPr wrap="square" rtlCol="0">
            <a:spAutoFit/>
          </a:bodyPr>
          <a:lstStyle/>
          <a:p>
            <a:r>
              <a:rPr lang="en-US" dirty="0">
                <a:latin typeface="Calibri" pitchFamily="34" charset="0"/>
              </a:rPr>
              <a:t>In an outline map of India locate the Neolithic sites</a:t>
            </a:r>
          </a:p>
          <a:p>
            <a:pPr marL="342900" indent="-342900">
              <a:buAutoNum type="arabicPeriod"/>
            </a:pPr>
            <a:r>
              <a:rPr lang="en-US" dirty="0" err="1">
                <a:latin typeface="Calibri" pitchFamily="34" charset="0"/>
              </a:rPr>
              <a:t>Sarutaru</a:t>
            </a:r>
            <a:r>
              <a:rPr lang="en-US" dirty="0">
                <a:latin typeface="Calibri" pitchFamily="34" charset="0"/>
              </a:rPr>
              <a:t> in Assam</a:t>
            </a:r>
          </a:p>
          <a:p>
            <a:pPr marL="342900" indent="-342900">
              <a:buAutoNum type="arabicPeriod"/>
            </a:pPr>
            <a:r>
              <a:rPr lang="en-US" dirty="0" err="1">
                <a:latin typeface="Calibri" pitchFamily="34" charset="0"/>
              </a:rPr>
              <a:t>Chirand</a:t>
            </a:r>
            <a:r>
              <a:rPr lang="en-US" dirty="0">
                <a:latin typeface="Calibri" pitchFamily="34" charset="0"/>
              </a:rPr>
              <a:t> in Bihar</a:t>
            </a:r>
          </a:p>
          <a:p>
            <a:pPr marL="342900" indent="-342900">
              <a:buAutoNum type="arabicPeriod"/>
            </a:pPr>
            <a:r>
              <a:rPr lang="en-US" dirty="0" err="1">
                <a:latin typeface="Calibri" pitchFamily="34" charset="0"/>
              </a:rPr>
              <a:t>Kuchai</a:t>
            </a:r>
            <a:r>
              <a:rPr lang="en-US" dirty="0">
                <a:latin typeface="Calibri" pitchFamily="34" charset="0"/>
              </a:rPr>
              <a:t> in </a:t>
            </a:r>
            <a:r>
              <a:rPr lang="en-US" dirty="0" err="1">
                <a:latin typeface="Calibri" pitchFamily="34" charset="0"/>
              </a:rPr>
              <a:t>Odisha</a:t>
            </a:r>
            <a:endParaRPr lang="en-IN" dirty="0">
              <a:latin typeface="Calibri"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Google Shape;77;p16"/>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78" name="Google Shape;78;p16"/>
          <p:cNvSpPr txBox="1"/>
          <p:nvPr/>
        </p:nvSpPr>
        <p:spPr>
          <a:xfrm>
            <a:off x="621425" y="743500"/>
            <a:ext cx="7801200" cy="3562200"/>
          </a:xfrm>
          <a:prstGeom prst="rect">
            <a:avLst/>
          </a:prstGeom>
          <a:noFill/>
          <a:ln>
            <a:noFill/>
          </a:ln>
        </p:spPr>
        <p:txBody>
          <a:bodyPr spcFirstLastPara="1" wrap="square" lIns="91425" tIns="91425" rIns="91425" bIns="91425" anchor="ctr" anchorCtr="0">
            <a:noAutofit/>
          </a:bodyPr>
          <a:lstStyle/>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000000"/>
                </a:solidFill>
                <a:latin typeface="Arial"/>
                <a:ea typeface="Arial"/>
                <a:cs typeface="Arial"/>
                <a:sym typeface="Arial"/>
              </a:rPr>
              <a:t>THANKING YOU</a:t>
            </a:r>
            <a:endParaRPr sz="4000" b="1" i="0" u="none" strike="noStrike" cap="none">
              <a:solidFill>
                <a:srgbClr val="000000"/>
              </a:solidFill>
              <a:latin typeface="Arial"/>
              <a:ea typeface="Arial"/>
              <a:cs typeface="Arial"/>
              <a:sym typeface="Arial"/>
            </a:endParaRPr>
          </a:p>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FF0000"/>
                </a:solidFill>
                <a:latin typeface="Arial"/>
                <a:ea typeface="Arial"/>
                <a:cs typeface="Arial"/>
                <a:sym typeface="Arial"/>
              </a:rPr>
              <a:t>ODM EDUCATIONAL GROUP</a:t>
            </a:r>
            <a:endParaRPr sz="4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71" name="Google Shape;71;p15"/>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a:buSzPts val="2200"/>
            </a:pPr>
            <a:r>
              <a:rPr lang="en-IN" sz="2200" b="1" dirty="0">
                <a:solidFill>
                  <a:srgbClr val="FF0000"/>
                </a:solidFill>
                <a:latin typeface="Calibri" pitchFamily="34" charset="0"/>
              </a:rPr>
              <a:t>FARMERS  AND  HERDERS</a:t>
            </a:r>
            <a:endParaRPr lang="en-IN" sz="2200" dirty="0">
              <a:solidFill>
                <a:srgbClr val="FF0000"/>
              </a:solidFill>
              <a:latin typeface="Calibri" pitchFamily="34" charset="0"/>
              <a:ea typeface="Calibri"/>
              <a:cs typeface="Calibri"/>
              <a:sym typeface="Calibri"/>
            </a:endParaRPr>
          </a:p>
          <a:p>
            <a:pPr lvl="0">
              <a:buSzPts val="2200"/>
            </a:pPr>
            <a:r>
              <a:rPr lang="en-US" sz="1800" b="1" dirty="0">
                <a:solidFill>
                  <a:schemeClr val="tx1"/>
                </a:solidFill>
                <a:latin typeface="Calibri" pitchFamily="34" charset="0"/>
              </a:rPr>
              <a:t>NEOLITHIC AGE (8000-4000 BCE)</a:t>
            </a:r>
            <a:endParaRPr sz="1800" b="1" i="0" u="none" strike="noStrike" cap="none" dirty="0">
              <a:solidFill>
                <a:schemeClr val="tx1"/>
              </a:solidFill>
              <a:latin typeface="Calibri" pitchFamily="34" charset="0"/>
              <a:sym typeface="Arial"/>
            </a:endParaRPr>
          </a:p>
        </p:txBody>
      </p:sp>
      <p:sp>
        <p:nvSpPr>
          <p:cNvPr id="72" name="Google Shape;72;p15"/>
          <p:cNvSpPr txBox="1"/>
          <p:nvPr/>
        </p:nvSpPr>
        <p:spPr>
          <a:xfrm>
            <a:off x="272675" y="1156138"/>
            <a:ext cx="8688300" cy="3171162"/>
          </a:xfrm>
          <a:prstGeom prst="rect">
            <a:avLst/>
          </a:prstGeom>
          <a:noFill/>
          <a:ln>
            <a:noFill/>
          </a:ln>
        </p:spPr>
        <p:txBody>
          <a:bodyPr spcFirstLastPara="1" wrap="square" lIns="91425" tIns="91425" rIns="91425" bIns="91425" anchor="t" anchorCtr="0">
            <a:noAutofit/>
          </a:bodyPr>
          <a:lstStyle/>
          <a:p>
            <a:pPr marL="342900" lvl="0" indent="-342900">
              <a:lnSpc>
                <a:spcPct val="200000"/>
              </a:lnSpc>
              <a:buFont typeface="Arial" pitchFamily="34" charset="0"/>
              <a:buChar char="•"/>
            </a:pPr>
            <a:r>
              <a:rPr lang="en-US" dirty="0">
                <a:latin typeface="Calibri" pitchFamily="34" charset="0"/>
              </a:rPr>
              <a:t>Towards the end of the Mesolithic Age certain changes had begun in the life of early humans.</a:t>
            </a:r>
          </a:p>
          <a:p>
            <a:pPr marL="342900" lvl="0" indent="-342900">
              <a:lnSpc>
                <a:spcPct val="200000"/>
              </a:lnSpc>
              <a:buFont typeface="Arial" pitchFamily="34" charset="0"/>
              <a:buChar char="•"/>
            </a:pPr>
            <a:r>
              <a:rPr lang="en-US" dirty="0">
                <a:latin typeface="Calibri" pitchFamily="34" charset="0"/>
              </a:rPr>
              <a:t>The beginning of Neolithic Age shows a remarkable change in the life of humans.</a:t>
            </a:r>
          </a:p>
          <a:p>
            <a:pPr marL="342900" lvl="0" indent="-342900">
              <a:lnSpc>
                <a:spcPct val="200000"/>
              </a:lnSpc>
              <a:buFont typeface="Arial" pitchFamily="34" charset="0"/>
              <a:buChar char="•"/>
            </a:pPr>
            <a:r>
              <a:rPr lang="en-US" dirty="0">
                <a:latin typeface="Calibri" pitchFamily="34" charset="0"/>
              </a:rPr>
              <a:t>This change was not a sudden radical change but a gradual change.</a:t>
            </a:r>
          </a:p>
          <a:p>
            <a:pPr marL="342900" lvl="0" indent="-342900">
              <a:lnSpc>
                <a:spcPct val="200000"/>
              </a:lnSpc>
              <a:buFont typeface="Arial" pitchFamily="34" charset="0"/>
              <a:buChar char="•"/>
            </a:pPr>
            <a:r>
              <a:rPr lang="en-US" dirty="0">
                <a:latin typeface="Calibri" pitchFamily="34" charset="0"/>
              </a:rPr>
              <a:t>They began by cultivating wheat, barely and rice at a number of places.</a:t>
            </a:r>
          </a:p>
          <a:p>
            <a:pPr marL="342900" lvl="0" indent="-342900">
              <a:lnSpc>
                <a:spcPct val="200000"/>
              </a:lnSpc>
              <a:buFont typeface="Arial" pitchFamily="34" charset="0"/>
              <a:buChar char="•"/>
            </a:pPr>
            <a:r>
              <a:rPr lang="en-US" dirty="0">
                <a:latin typeface="Calibri" pitchFamily="34" charset="0"/>
              </a:rPr>
              <a:t>Neolithic Settlements found in South Asia are, </a:t>
            </a:r>
            <a:r>
              <a:rPr lang="en-US" dirty="0" err="1">
                <a:latin typeface="Calibri" pitchFamily="34" charset="0"/>
              </a:rPr>
              <a:t>Mehrgarh</a:t>
            </a:r>
            <a:r>
              <a:rPr lang="en-US" dirty="0">
                <a:latin typeface="Calibri" pitchFamily="34" charset="0"/>
              </a:rPr>
              <a:t> in Pakistan, </a:t>
            </a:r>
            <a:r>
              <a:rPr lang="en-US" dirty="0" err="1">
                <a:latin typeface="Calibri" pitchFamily="34" charset="0"/>
              </a:rPr>
              <a:t>Burzahom</a:t>
            </a:r>
            <a:r>
              <a:rPr lang="en-US" dirty="0">
                <a:latin typeface="Calibri" pitchFamily="34" charset="0"/>
              </a:rPr>
              <a:t> in Kashmir, </a:t>
            </a:r>
            <a:r>
              <a:rPr lang="en-US" dirty="0" err="1">
                <a:latin typeface="Calibri" pitchFamily="34" charset="0"/>
              </a:rPr>
              <a:t>Daojali</a:t>
            </a:r>
            <a:r>
              <a:rPr lang="en-US" dirty="0">
                <a:latin typeface="Calibri" pitchFamily="34" charset="0"/>
              </a:rPr>
              <a:t> </a:t>
            </a:r>
            <a:r>
              <a:rPr lang="en-US" dirty="0" err="1">
                <a:latin typeface="Calibri" pitchFamily="34" charset="0"/>
              </a:rPr>
              <a:t>Hading</a:t>
            </a:r>
            <a:r>
              <a:rPr lang="en-US" dirty="0">
                <a:latin typeface="Calibri" pitchFamily="34" charset="0"/>
              </a:rPr>
              <a:t> and </a:t>
            </a:r>
            <a:r>
              <a:rPr lang="en-US" dirty="0" err="1">
                <a:latin typeface="Calibri" pitchFamily="34" charset="0"/>
              </a:rPr>
              <a:t>Sarutaru</a:t>
            </a:r>
            <a:r>
              <a:rPr lang="en-US" dirty="0">
                <a:latin typeface="Calibri" pitchFamily="34" charset="0"/>
              </a:rPr>
              <a:t> in Assam, </a:t>
            </a:r>
            <a:r>
              <a:rPr lang="en-US" dirty="0" err="1">
                <a:latin typeface="Calibri" pitchFamily="34" charset="0"/>
              </a:rPr>
              <a:t>Chirand</a:t>
            </a:r>
            <a:r>
              <a:rPr lang="en-US" dirty="0">
                <a:latin typeface="Calibri" pitchFamily="34" charset="0"/>
              </a:rPr>
              <a:t> in Bihar, </a:t>
            </a:r>
            <a:r>
              <a:rPr lang="en-US" dirty="0" err="1">
                <a:latin typeface="Calibri" pitchFamily="34" charset="0"/>
              </a:rPr>
              <a:t>Kuchai</a:t>
            </a:r>
            <a:r>
              <a:rPr lang="en-US" dirty="0">
                <a:latin typeface="Calibri" pitchFamily="34" charset="0"/>
              </a:rPr>
              <a:t> in </a:t>
            </a:r>
            <a:r>
              <a:rPr lang="en-US" dirty="0" err="1">
                <a:latin typeface="Calibri" pitchFamily="34" charset="0"/>
              </a:rPr>
              <a:t>Odisha</a:t>
            </a:r>
            <a:r>
              <a:rPr lang="en-US" dirty="0">
                <a:latin typeface="Calibri" pitchFamily="34" charset="0"/>
              </a:rPr>
              <a:t> etc.</a:t>
            </a:r>
            <a:endParaRPr lang="en-IN" dirty="0">
              <a:latin typeface="Calibri" pitchFamily="34" charset="0"/>
            </a:endParaRPr>
          </a:p>
          <a:p>
            <a:endParaRPr lang="en-US" dirty="0">
              <a:latin typeface="Calibri" pitchFamily="34" charset="0"/>
            </a:endParaRPr>
          </a:p>
          <a:p>
            <a:pPr lvl="1"/>
            <a:endParaRPr lang="en-IN" dirty="0">
              <a:latin typeface="Calibri" pitchFamily="34" charset="0"/>
            </a:endParaRPr>
          </a:p>
          <a:p>
            <a:pPr lvl="1"/>
            <a:endParaRPr lang="en-IN" dirty="0">
              <a:latin typeface="Calibri" pitchFamily="34" charset="0"/>
            </a:endParaRPr>
          </a:p>
          <a:p>
            <a:pPr lvl="1"/>
            <a:endParaRPr lang="en-IN" dirty="0">
              <a:latin typeface="Calibri" pitchFamily="34" charset="0"/>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71" name="Google Shape;71;p15"/>
          <p:cNvSpPr txBox="1"/>
          <p:nvPr/>
        </p:nvSpPr>
        <p:spPr>
          <a:xfrm>
            <a:off x="272675" y="243009"/>
            <a:ext cx="8688300" cy="780900"/>
          </a:xfrm>
          <a:prstGeom prst="rect">
            <a:avLst/>
          </a:prstGeom>
          <a:noFill/>
          <a:ln>
            <a:noFill/>
          </a:ln>
        </p:spPr>
        <p:txBody>
          <a:bodyPr spcFirstLastPara="1" wrap="square" lIns="91425" tIns="91425" rIns="91425" bIns="91425" anchor="t" anchorCtr="0">
            <a:noAutofit/>
          </a:bodyPr>
          <a:lstStyle/>
          <a:p>
            <a:pPr>
              <a:buSzPts val="2200"/>
            </a:pPr>
            <a:r>
              <a:rPr lang="en-IN" sz="2200" b="1" dirty="0">
                <a:solidFill>
                  <a:srgbClr val="FF0000"/>
                </a:solidFill>
                <a:latin typeface="Calibri" pitchFamily="34" charset="0"/>
              </a:rPr>
              <a:t>FARMERS  AND  HERDERS</a:t>
            </a:r>
            <a:endParaRPr lang="en-IN" sz="2200" dirty="0">
              <a:solidFill>
                <a:srgbClr val="FF0000"/>
              </a:solidFill>
              <a:latin typeface="Calibri" pitchFamily="34" charset="0"/>
              <a:ea typeface="Calibri"/>
              <a:cs typeface="Calibri"/>
              <a:sym typeface="Calibri"/>
            </a:endParaRPr>
          </a:p>
          <a:p>
            <a:pPr lvl="0">
              <a:buSzPts val="2200"/>
            </a:pPr>
            <a:r>
              <a:rPr lang="en-US" sz="1800" b="1" dirty="0">
                <a:solidFill>
                  <a:schemeClr val="tx1"/>
                </a:solidFill>
                <a:latin typeface="Calibri" pitchFamily="34" charset="0"/>
              </a:rPr>
              <a:t>AGRICULTURE</a:t>
            </a:r>
            <a:endParaRPr sz="1800" b="1" i="0" u="none" strike="noStrike" cap="none" dirty="0">
              <a:solidFill>
                <a:schemeClr val="tx1"/>
              </a:solidFill>
              <a:latin typeface="Calibri" pitchFamily="34" charset="0"/>
              <a:sym typeface="Arial"/>
            </a:endParaRPr>
          </a:p>
        </p:txBody>
      </p:sp>
      <p:sp>
        <p:nvSpPr>
          <p:cNvPr id="72" name="Google Shape;72;p15"/>
          <p:cNvSpPr txBox="1"/>
          <p:nvPr/>
        </p:nvSpPr>
        <p:spPr>
          <a:xfrm>
            <a:off x="455700" y="735725"/>
            <a:ext cx="8688300" cy="1597572"/>
          </a:xfrm>
          <a:prstGeom prst="rect">
            <a:avLst/>
          </a:prstGeom>
          <a:noFill/>
          <a:ln>
            <a:noFill/>
          </a:ln>
        </p:spPr>
        <p:txBody>
          <a:bodyPr spcFirstLastPara="1" wrap="square" lIns="91425" tIns="91425" rIns="91425" bIns="91425" anchor="t" anchorCtr="0">
            <a:noAutofit/>
          </a:bodyPr>
          <a:lstStyle/>
          <a:p>
            <a:pPr marL="342900" lvl="3" indent="-342900">
              <a:lnSpc>
                <a:spcPct val="150000"/>
              </a:lnSpc>
              <a:buFont typeface="Arial" pitchFamily="34" charset="0"/>
              <a:buChar char="•"/>
            </a:pPr>
            <a:r>
              <a:rPr lang="en-US" dirty="0">
                <a:latin typeface="Calibri" pitchFamily="34" charset="0"/>
              </a:rPr>
              <a:t>The most important development of this period was cultivation of their own food.</a:t>
            </a:r>
          </a:p>
          <a:p>
            <a:pPr marL="342900" indent="-342900">
              <a:lnSpc>
                <a:spcPct val="150000"/>
              </a:lnSpc>
              <a:buFont typeface="Arial" pitchFamily="34" charset="0"/>
              <a:buChar char="•"/>
            </a:pPr>
            <a:r>
              <a:rPr lang="en-US" dirty="0">
                <a:latin typeface="Calibri" pitchFamily="34" charset="0"/>
              </a:rPr>
              <a:t>It took over hundred of years for them to completely understand about agriculture.</a:t>
            </a:r>
          </a:p>
          <a:p>
            <a:pPr marL="342900" indent="-342900">
              <a:lnSpc>
                <a:spcPct val="150000"/>
              </a:lnSpc>
              <a:buFont typeface="Arial" pitchFamily="34" charset="0"/>
              <a:buChar char="•"/>
            </a:pPr>
            <a:r>
              <a:rPr lang="en-US" dirty="0">
                <a:latin typeface="Calibri" pitchFamily="34" charset="0"/>
              </a:rPr>
              <a:t>They learnt to select the best quality of seeds and also learnt to plough the lands before planting seeds.</a:t>
            </a:r>
          </a:p>
          <a:p>
            <a:pPr marL="342900" indent="-342900">
              <a:lnSpc>
                <a:spcPct val="150000"/>
              </a:lnSpc>
              <a:buFont typeface="Arial" pitchFamily="34" charset="0"/>
              <a:buChar char="•"/>
            </a:pPr>
            <a:r>
              <a:rPr lang="en-US" dirty="0">
                <a:latin typeface="Calibri" pitchFamily="34" charset="0"/>
              </a:rPr>
              <a:t>This agricultural revolution brought many changes and improvements in their way of life.</a:t>
            </a:r>
          </a:p>
          <a:p>
            <a:pPr lvl="0"/>
            <a:endParaRPr lang="en-IN" dirty="0">
              <a:latin typeface="Calibri" pitchFamily="34" charset="0"/>
            </a:endParaRPr>
          </a:p>
          <a:p>
            <a:endParaRPr lang="en-US" dirty="0">
              <a:latin typeface="Calibri" pitchFamily="34" charset="0"/>
            </a:endParaRPr>
          </a:p>
          <a:p>
            <a:pPr lvl="1"/>
            <a:endParaRPr lang="en-IN" dirty="0">
              <a:latin typeface="Calibri" pitchFamily="34" charset="0"/>
            </a:endParaRPr>
          </a:p>
          <a:p>
            <a:pPr lvl="1"/>
            <a:endParaRPr lang="en-IN" dirty="0">
              <a:latin typeface="Calibri" pitchFamily="34" charset="0"/>
            </a:endParaRPr>
          </a:p>
          <a:p>
            <a:pPr lvl="1"/>
            <a:endParaRPr lang="en-IN" dirty="0">
              <a:latin typeface="Calibri" pitchFamily="34" charset="0"/>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p:pic>
        <p:nvPicPr>
          <p:cNvPr id="5" name="Picture 4" descr="4bb476d43b225ab7f14613e0d7e5fe1d.jpg"/>
          <p:cNvPicPr>
            <a:picLocks noChangeAspect="1"/>
          </p:cNvPicPr>
          <p:nvPr/>
        </p:nvPicPr>
        <p:blipFill>
          <a:blip r:embed="rId4" cstate="print"/>
          <a:stretch>
            <a:fillRect/>
          </a:stretch>
        </p:blipFill>
        <p:spPr>
          <a:xfrm>
            <a:off x="798741" y="2469931"/>
            <a:ext cx="6502400" cy="267356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71" name="Google Shape;71;p15"/>
          <p:cNvSpPr txBox="1"/>
          <p:nvPr/>
        </p:nvSpPr>
        <p:spPr>
          <a:xfrm>
            <a:off x="293695" y="358622"/>
            <a:ext cx="8688300" cy="780900"/>
          </a:xfrm>
          <a:prstGeom prst="rect">
            <a:avLst/>
          </a:prstGeom>
          <a:noFill/>
          <a:ln>
            <a:noFill/>
          </a:ln>
        </p:spPr>
        <p:txBody>
          <a:bodyPr spcFirstLastPara="1" wrap="square" lIns="91425" tIns="91425" rIns="91425" bIns="91425" anchor="t" anchorCtr="0">
            <a:noAutofit/>
          </a:bodyPr>
          <a:lstStyle/>
          <a:p>
            <a:pPr>
              <a:buSzPts val="2200"/>
            </a:pPr>
            <a:r>
              <a:rPr lang="en-IN" sz="2200" b="1" dirty="0">
                <a:solidFill>
                  <a:srgbClr val="FF0000"/>
                </a:solidFill>
                <a:latin typeface="Calibri" pitchFamily="34" charset="0"/>
              </a:rPr>
              <a:t>FARMERS  AND  HERDERS</a:t>
            </a:r>
            <a:endParaRPr lang="en-IN" sz="2200" dirty="0">
              <a:solidFill>
                <a:srgbClr val="FF0000"/>
              </a:solidFill>
              <a:latin typeface="Calibri" pitchFamily="34" charset="0"/>
              <a:ea typeface="Calibri"/>
              <a:cs typeface="Calibri"/>
              <a:sym typeface="Calibri"/>
            </a:endParaRPr>
          </a:p>
          <a:p>
            <a:pPr lvl="0">
              <a:buSzPts val="2200"/>
            </a:pPr>
            <a:r>
              <a:rPr lang="en-US" sz="1800" b="1" dirty="0">
                <a:solidFill>
                  <a:schemeClr val="tx1"/>
                </a:solidFill>
                <a:latin typeface="Calibri" pitchFamily="34" charset="0"/>
              </a:rPr>
              <a:t>AGRICULTURE</a:t>
            </a:r>
            <a:endParaRPr sz="1800" b="1" i="0" u="none" strike="noStrike" cap="none" dirty="0">
              <a:solidFill>
                <a:schemeClr val="tx1"/>
              </a:solidFill>
              <a:latin typeface="Calibri" pitchFamily="34" charset="0"/>
              <a:sym typeface="Arial"/>
            </a:endParaRPr>
          </a:p>
        </p:txBody>
      </p:sp>
      <p:sp>
        <p:nvSpPr>
          <p:cNvPr id="72" name="Google Shape;72;p15"/>
          <p:cNvSpPr txBox="1"/>
          <p:nvPr/>
        </p:nvSpPr>
        <p:spPr>
          <a:xfrm>
            <a:off x="3924708" y="1124606"/>
            <a:ext cx="5040615" cy="3171162"/>
          </a:xfrm>
          <a:prstGeom prst="rect">
            <a:avLst/>
          </a:prstGeom>
          <a:noFill/>
          <a:ln>
            <a:noFill/>
          </a:ln>
        </p:spPr>
        <p:txBody>
          <a:bodyPr spcFirstLastPara="1" wrap="square" lIns="91425" tIns="91425" rIns="91425" bIns="91425" anchor="t" anchorCtr="0">
            <a:noAutofit/>
          </a:bodyPr>
          <a:lstStyle/>
          <a:p>
            <a:pPr>
              <a:lnSpc>
                <a:spcPct val="200000"/>
              </a:lnSpc>
              <a:buFont typeface="Arial" pitchFamily="34" charset="0"/>
              <a:buChar char="•"/>
            </a:pPr>
            <a:r>
              <a:rPr lang="en-US" dirty="0">
                <a:latin typeface="Calibri" pitchFamily="34" charset="0"/>
              </a:rPr>
              <a:t>The improvements in agricultural practices brought changes in the life style of the Neolithic people.</a:t>
            </a:r>
          </a:p>
          <a:p>
            <a:pPr>
              <a:buFont typeface="Arial" pitchFamily="34" charset="0"/>
              <a:buChar char="•"/>
            </a:pPr>
            <a:r>
              <a:rPr lang="en-US" dirty="0">
                <a:latin typeface="Calibri" pitchFamily="34" charset="0"/>
              </a:rPr>
              <a:t>More food could now be produced than was required for the people.</a:t>
            </a:r>
          </a:p>
          <a:p>
            <a:pPr>
              <a:lnSpc>
                <a:spcPct val="200000"/>
              </a:lnSpc>
              <a:buFont typeface="Arial" pitchFamily="34" charset="0"/>
              <a:buChar char="•"/>
            </a:pPr>
            <a:r>
              <a:rPr lang="en-US" dirty="0">
                <a:latin typeface="Calibri" pitchFamily="34" charset="0"/>
              </a:rPr>
              <a:t>This led to the methods of saving for the future.</a:t>
            </a:r>
          </a:p>
          <a:p>
            <a:pPr>
              <a:lnSpc>
                <a:spcPct val="200000"/>
              </a:lnSpc>
              <a:buFont typeface="Arial" pitchFamily="34" charset="0"/>
              <a:buChar char="•"/>
            </a:pPr>
            <a:r>
              <a:rPr lang="en-US" dirty="0">
                <a:latin typeface="Calibri" pitchFamily="34" charset="0"/>
              </a:rPr>
              <a:t>With this, dependence on hunting reduced as agriculture provided them with a good supply of food.</a:t>
            </a:r>
          </a:p>
          <a:p>
            <a:pPr>
              <a:lnSpc>
                <a:spcPct val="115000"/>
              </a:lnSpc>
              <a:spcAft>
                <a:spcPts val="1000"/>
              </a:spcAft>
            </a:pPr>
            <a:r>
              <a:rPr lang="en-IN"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https://www.youtube.com/watch?v=</a:t>
            </a:r>
            <a:r>
              <a:rPr lang="en-IN" sz="1800" u="sng">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WBrkYxf4798</a:t>
            </a:r>
            <a:r>
              <a:rPr lang="en-IN" sz="1800">
                <a:effectLst/>
                <a:latin typeface="Calibri" panose="020F0502020204030204" pitchFamily="34" charset="0"/>
                <a:ea typeface="Calibri" panose="020F0502020204030204" pitchFamily="34" charset="0"/>
                <a:cs typeface="Times New Roman" panose="02020603050405020304" pitchFamily="18" charset="0"/>
              </a:rPr>
              <a: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200000"/>
              </a:lnSpc>
              <a:buFont typeface="Arial" pitchFamily="34" charset="0"/>
              <a:buChar char="•"/>
            </a:pPr>
            <a:endParaRPr lang="en-US" dirty="0">
              <a:latin typeface="Calibri" pitchFamily="34" charset="0"/>
            </a:endParaRPr>
          </a:p>
          <a:p>
            <a:pPr>
              <a:lnSpc>
                <a:spcPct val="200000"/>
              </a:lnSpc>
              <a:buFont typeface="Arial" pitchFamily="34" charset="0"/>
              <a:buChar char="•"/>
            </a:pPr>
            <a:endParaRPr lang="en-US" dirty="0">
              <a:latin typeface="Calibri" pitchFamily="34" charset="0"/>
            </a:endParaRPr>
          </a:p>
          <a:p>
            <a:pPr>
              <a:lnSpc>
                <a:spcPct val="200000"/>
              </a:lnSpc>
              <a:buFont typeface="Arial" pitchFamily="34" charset="0"/>
              <a:buChar char="•"/>
            </a:pPr>
            <a:endParaRPr lang="en-US" dirty="0">
              <a:latin typeface="Calibri" pitchFamily="34" charset="0"/>
            </a:endParaRPr>
          </a:p>
          <a:p>
            <a:endParaRPr lang="en-US" dirty="0">
              <a:latin typeface="Calibri" pitchFamily="34" charset="0"/>
            </a:endParaRPr>
          </a:p>
          <a:p>
            <a:pPr lvl="0"/>
            <a:endParaRPr lang="en-IN" dirty="0">
              <a:latin typeface="Calibri" pitchFamily="34" charset="0"/>
            </a:endParaRPr>
          </a:p>
          <a:p>
            <a:endParaRPr lang="en-US" dirty="0">
              <a:latin typeface="Calibri" pitchFamily="34" charset="0"/>
            </a:endParaRPr>
          </a:p>
          <a:p>
            <a:pPr lvl="1"/>
            <a:endParaRPr lang="en-IN" dirty="0">
              <a:latin typeface="Calibri" pitchFamily="34" charset="0"/>
            </a:endParaRPr>
          </a:p>
          <a:p>
            <a:pPr lvl="1"/>
            <a:endParaRPr lang="en-IN" dirty="0">
              <a:latin typeface="Calibri" pitchFamily="34" charset="0"/>
            </a:endParaRPr>
          </a:p>
          <a:p>
            <a:pPr lvl="1"/>
            <a:endParaRPr lang="en-IN" dirty="0">
              <a:latin typeface="Calibri" pitchFamily="34" charset="0"/>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p:pic>
        <p:nvPicPr>
          <p:cNvPr id="6" name="Picture 5" descr="download.jpg"/>
          <p:cNvPicPr>
            <a:picLocks noChangeAspect="1"/>
          </p:cNvPicPr>
          <p:nvPr/>
        </p:nvPicPr>
        <p:blipFill>
          <a:blip r:embed="rId5"/>
          <a:stretch>
            <a:fillRect/>
          </a:stretch>
        </p:blipFill>
        <p:spPr>
          <a:xfrm>
            <a:off x="0" y="1334919"/>
            <a:ext cx="3752193" cy="312279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71" name="Google Shape;71;p15"/>
          <p:cNvSpPr txBox="1"/>
          <p:nvPr/>
        </p:nvSpPr>
        <p:spPr>
          <a:xfrm>
            <a:off x="293695" y="358622"/>
            <a:ext cx="8688300" cy="780900"/>
          </a:xfrm>
          <a:prstGeom prst="rect">
            <a:avLst/>
          </a:prstGeom>
          <a:noFill/>
          <a:ln>
            <a:noFill/>
          </a:ln>
        </p:spPr>
        <p:txBody>
          <a:bodyPr spcFirstLastPara="1" wrap="square" lIns="91425" tIns="91425" rIns="91425" bIns="91425" anchor="t" anchorCtr="0">
            <a:noAutofit/>
          </a:bodyPr>
          <a:lstStyle/>
          <a:p>
            <a:pPr>
              <a:buSzPts val="2200"/>
            </a:pPr>
            <a:r>
              <a:rPr lang="en-IN" sz="2200" b="1" dirty="0">
                <a:solidFill>
                  <a:srgbClr val="FF0000"/>
                </a:solidFill>
                <a:latin typeface="Calibri" pitchFamily="34" charset="0"/>
              </a:rPr>
              <a:t>FARMERS  AND  HERDERS</a:t>
            </a:r>
            <a:endParaRPr lang="en-IN" sz="2200" dirty="0">
              <a:solidFill>
                <a:srgbClr val="FF0000"/>
              </a:solidFill>
              <a:latin typeface="Calibri" pitchFamily="34" charset="0"/>
              <a:ea typeface="Calibri"/>
              <a:cs typeface="Calibri"/>
              <a:sym typeface="Calibri"/>
            </a:endParaRPr>
          </a:p>
          <a:p>
            <a:pPr lvl="0">
              <a:buSzPts val="2200"/>
            </a:pPr>
            <a:r>
              <a:rPr lang="en-US" sz="1800" b="1" dirty="0">
                <a:solidFill>
                  <a:schemeClr val="tx1"/>
                </a:solidFill>
                <a:latin typeface="Calibri" pitchFamily="34" charset="0"/>
              </a:rPr>
              <a:t>QUESTIONS</a:t>
            </a:r>
            <a:endParaRPr sz="1800" b="1" i="0" u="none" strike="noStrike" cap="none" dirty="0">
              <a:solidFill>
                <a:schemeClr val="tx1"/>
              </a:solidFill>
              <a:latin typeface="Calibri" pitchFamily="34" charset="0"/>
              <a:sym typeface="Arial"/>
            </a:endParaRPr>
          </a:p>
        </p:txBody>
      </p:sp>
      <p:sp>
        <p:nvSpPr>
          <p:cNvPr id="72" name="Google Shape;72;p15"/>
          <p:cNvSpPr txBox="1"/>
          <p:nvPr/>
        </p:nvSpPr>
        <p:spPr>
          <a:xfrm>
            <a:off x="381000" y="1124606"/>
            <a:ext cx="8584323" cy="3171162"/>
          </a:xfrm>
          <a:prstGeom prst="rect">
            <a:avLst/>
          </a:prstGeom>
          <a:noFill/>
          <a:ln>
            <a:noFill/>
          </a:ln>
        </p:spPr>
        <p:txBody>
          <a:bodyPr spcFirstLastPara="1" wrap="square" lIns="91425" tIns="91425" rIns="91425" bIns="91425" anchor="t" anchorCtr="0">
            <a:noAutofit/>
          </a:bodyPr>
          <a:lstStyle/>
          <a:p>
            <a:pPr marL="228600" indent="-228600">
              <a:lnSpc>
                <a:spcPct val="115000"/>
              </a:lnSpc>
              <a:buAutoNum type="arabicPeriod"/>
            </a:pPr>
            <a:r>
              <a:rPr lang="en-US" sz="1200" dirty="0">
                <a:solidFill>
                  <a:srgbClr val="000000"/>
                </a:solidFill>
                <a:effectLst/>
                <a:latin typeface="Roboto" panose="02000000000000000000" pitchFamily="2" charset="0"/>
                <a:ea typeface="Roboto" panose="02000000000000000000" pitchFamily="2" charset="0"/>
                <a:cs typeface="Roboto" panose="02000000000000000000" pitchFamily="2" charset="0"/>
              </a:rPr>
              <a:t>Name four Neolithic sites found in India.</a:t>
            </a:r>
          </a:p>
          <a:p>
            <a:pPr marL="228600" indent="-228600">
              <a:lnSpc>
                <a:spcPct val="115000"/>
              </a:lnSpc>
              <a:buAutoNum type="arabicPeriod"/>
            </a:pPr>
            <a:endParaRPr lang="en-IN" sz="1200" dirty="0">
              <a:effectLst/>
              <a:latin typeface="Arial" panose="020B0604020202020204" pitchFamily="34" charset="0"/>
              <a:ea typeface="Arial" panose="020B0604020202020204" pitchFamily="34" charset="0"/>
            </a:endParaRPr>
          </a:p>
          <a:p>
            <a:pPr>
              <a:lnSpc>
                <a:spcPct val="115000"/>
              </a:lnSpc>
            </a:pPr>
            <a:r>
              <a:rPr lang="en-US" sz="1200" dirty="0">
                <a:solidFill>
                  <a:srgbClr val="000000"/>
                </a:solidFill>
                <a:effectLst/>
                <a:latin typeface="Roboto" panose="02000000000000000000" pitchFamily="2" charset="0"/>
                <a:ea typeface="Roboto" panose="02000000000000000000" pitchFamily="2" charset="0"/>
                <a:cs typeface="Roboto" panose="02000000000000000000" pitchFamily="2" charset="0"/>
              </a:rPr>
              <a:t> 2.  Write a note about agriculture during the Neolithic Age.</a:t>
            </a:r>
          </a:p>
          <a:p>
            <a:pPr>
              <a:lnSpc>
                <a:spcPct val="115000"/>
              </a:lnSpc>
            </a:pPr>
            <a:endParaRPr lang="en-IN" sz="1200" dirty="0">
              <a:effectLst/>
              <a:latin typeface="Arial" panose="020B0604020202020204" pitchFamily="34" charset="0"/>
              <a:ea typeface="Arial" panose="020B0604020202020204" pitchFamily="34" charset="0"/>
            </a:endParaRPr>
          </a:p>
          <a:p>
            <a:pPr>
              <a:lnSpc>
                <a:spcPct val="115000"/>
              </a:lnSpc>
            </a:pPr>
            <a:r>
              <a:rPr lang="en-US" sz="1200" dirty="0">
                <a:solidFill>
                  <a:srgbClr val="000000"/>
                </a:solidFill>
                <a:effectLst/>
                <a:latin typeface="Roboto" panose="02000000000000000000" pitchFamily="2" charset="0"/>
                <a:ea typeface="Roboto" panose="02000000000000000000" pitchFamily="2" charset="0"/>
                <a:cs typeface="Roboto" panose="02000000000000000000" pitchFamily="2" charset="0"/>
              </a:rPr>
              <a:t>  3. What type of houses built by the Neolithic people?</a:t>
            </a:r>
          </a:p>
          <a:p>
            <a:pPr>
              <a:lnSpc>
                <a:spcPct val="115000"/>
              </a:lnSpc>
            </a:pPr>
            <a:endParaRPr lang="en-US" sz="1200" dirty="0">
              <a:latin typeface="Roboto" panose="02000000000000000000" pitchFamily="2" charset="0"/>
              <a:ea typeface="Roboto" panose="02000000000000000000" pitchFamily="2" charset="0"/>
              <a:cs typeface="Roboto" panose="02000000000000000000" pitchFamily="2" charset="0"/>
            </a:endParaRPr>
          </a:p>
          <a:p>
            <a:pPr>
              <a:lnSpc>
                <a:spcPct val="115000"/>
              </a:lnSpc>
            </a:pPr>
            <a:r>
              <a:rPr lang="en-US" sz="1200" dirty="0">
                <a:latin typeface="Roboto" panose="02000000000000000000" pitchFamily="2" charset="0"/>
                <a:ea typeface="Roboto" panose="02000000000000000000" pitchFamily="2" charset="0"/>
                <a:cs typeface="Roboto" panose="02000000000000000000" pitchFamily="2" charset="0"/>
              </a:rPr>
              <a:t>4. Why was the Neolithic period important than other stone ages?</a:t>
            </a:r>
          </a:p>
          <a:p>
            <a:pPr>
              <a:lnSpc>
                <a:spcPct val="115000"/>
              </a:lnSpc>
            </a:pPr>
            <a:endParaRPr lang="en-US" sz="1200" dirty="0">
              <a:latin typeface="Roboto" panose="02000000000000000000" pitchFamily="2" charset="0"/>
              <a:ea typeface="Roboto" panose="02000000000000000000" pitchFamily="2" charset="0"/>
              <a:cs typeface="Roboto" panose="02000000000000000000" pitchFamily="2" charset="0"/>
            </a:endParaRPr>
          </a:p>
          <a:p>
            <a:pPr>
              <a:lnSpc>
                <a:spcPct val="115000"/>
              </a:lnSpc>
            </a:pPr>
            <a:r>
              <a:rPr lang="en-US" sz="1200" dirty="0">
                <a:latin typeface="Roboto" panose="02000000000000000000" pitchFamily="2" charset="0"/>
                <a:ea typeface="Roboto" panose="02000000000000000000" pitchFamily="2" charset="0"/>
                <a:cs typeface="Roboto" panose="02000000000000000000" pitchFamily="2" charset="0"/>
              </a:rPr>
              <a:t>5. Name the crops grown by the Neolithic people.</a:t>
            </a:r>
          </a:p>
          <a:p>
            <a:pPr>
              <a:lnSpc>
                <a:spcPct val="115000"/>
              </a:lnSpc>
            </a:pPr>
            <a:endParaRPr lang="en-US" sz="120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a:lnSpc>
                <a:spcPct val="115000"/>
              </a:lnSpc>
            </a:pPr>
            <a:endParaRPr lang="en-IN" sz="1200" dirty="0">
              <a:effectLst/>
              <a:latin typeface="Arial" panose="020B0604020202020204" pitchFamily="34" charset="0"/>
              <a:ea typeface="Arial" panose="020B0604020202020204" pitchFamily="34" charset="0"/>
            </a:endParaRPr>
          </a:p>
          <a:p>
            <a:pPr>
              <a:lnSpc>
                <a:spcPct val="200000"/>
              </a:lnSpc>
              <a:buFont typeface="Arial" pitchFamily="34" charset="0"/>
              <a:buChar char="•"/>
            </a:pPr>
            <a:endParaRPr lang="en-US" sz="1200" dirty="0">
              <a:latin typeface="Calibri" pitchFamily="34" charset="0"/>
            </a:endParaRPr>
          </a:p>
          <a:p>
            <a:pPr lvl="0"/>
            <a:endParaRPr lang="en-IN" dirty="0">
              <a:latin typeface="Calibri" pitchFamily="34" charset="0"/>
            </a:endParaRPr>
          </a:p>
          <a:p>
            <a:endParaRPr lang="en-US" dirty="0">
              <a:latin typeface="Calibri" pitchFamily="34" charset="0"/>
            </a:endParaRPr>
          </a:p>
          <a:p>
            <a:pPr lvl="1"/>
            <a:endParaRPr lang="en-IN" dirty="0">
              <a:latin typeface="Calibri" pitchFamily="34" charset="0"/>
            </a:endParaRPr>
          </a:p>
          <a:p>
            <a:pPr lvl="1"/>
            <a:endParaRPr lang="en-IN" dirty="0">
              <a:latin typeface="Calibri" pitchFamily="34" charset="0"/>
            </a:endParaRPr>
          </a:p>
          <a:p>
            <a:pPr lvl="1"/>
            <a:endParaRPr lang="en-IN" dirty="0">
              <a:latin typeface="Calibri" pitchFamily="34" charset="0"/>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04807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Google Shape;77;p16"/>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78" name="Google Shape;78;p16"/>
          <p:cNvSpPr txBox="1"/>
          <p:nvPr/>
        </p:nvSpPr>
        <p:spPr>
          <a:xfrm>
            <a:off x="621425" y="743500"/>
            <a:ext cx="7801200" cy="3562200"/>
          </a:xfrm>
          <a:prstGeom prst="rect">
            <a:avLst/>
          </a:prstGeom>
          <a:noFill/>
          <a:ln>
            <a:noFill/>
          </a:ln>
        </p:spPr>
        <p:txBody>
          <a:bodyPr spcFirstLastPara="1" wrap="square" lIns="91425" tIns="91425" rIns="91425" bIns="91425" anchor="ctr" anchorCtr="0">
            <a:noAutofit/>
          </a:bodyPr>
          <a:lstStyle/>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000000"/>
                </a:solidFill>
                <a:latin typeface="Arial"/>
                <a:ea typeface="Arial"/>
                <a:cs typeface="Arial"/>
                <a:sym typeface="Arial"/>
              </a:rPr>
              <a:t>THANKING YOU</a:t>
            </a:r>
            <a:endParaRPr sz="4000" b="1" i="0" u="none" strike="noStrike" cap="none">
              <a:solidFill>
                <a:srgbClr val="000000"/>
              </a:solidFill>
              <a:latin typeface="Arial"/>
              <a:ea typeface="Arial"/>
              <a:cs typeface="Arial"/>
              <a:sym typeface="Arial"/>
            </a:endParaRPr>
          </a:p>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FF0000"/>
                </a:solidFill>
                <a:latin typeface="Arial"/>
                <a:ea typeface="Arial"/>
                <a:cs typeface="Arial"/>
                <a:sym typeface="Arial"/>
              </a:rPr>
              <a:t>ODM EDUCATIONAL GROUP</a:t>
            </a:r>
            <a:endParaRPr sz="4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401</TotalTime>
  <Words>2671</Words>
  <Application>Microsoft Office PowerPoint</Application>
  <PresentationFormat>On-screen Show (16:9)</PresentationFormat>
  <Paragraphs>430</Paragraphs>
  <Slides>47</Slides>
  <Notes>47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Arial</vt:lpstr>
      <vt:lpstr>Calibri</vt:lpstr>
      <vt:lpstr>Roboto</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Sujata</dc:creator>
  <cp:lastModifiedBy>Kakali Pal</cp:lastModifiedBy>
  <cp:revision>67</cp:revision>
  <dcterms:modified xsi:type="dcterms:W3CDTF">2021-06-21T03:17:49Z</dcterms:modified>
</cp:coreProperties>
</file>