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256" r:id="rId2"/>
    <p:sldId id="258" r:id="rId3"/>
    <p:sldId id="319" r:id="rId4"/>
    <p:sldId id="260" r:id="rId5"/>
    <p:sldId id="261" r:id="rId6"/>
    <p:sldId id="262" r:id="rId7"/>
    <p:sldId id="326" r:id="rId8"/>
    <p:sldId id="320" r:id="rId9"/>
    <p:sldId id="321" r:id="rId10"/>
    <p:sldId id="307" r:id="rId11"/>
    <p:sldId id="308" r:id="rId12"/>
    <p:sldId id="322" r:id="rId13"/>
    <p:sldId id="325" r:id="rId14"/>
    <p:sldId id="327" r:id="rId15"/>
    <p:sldId id="280" r:id="rId16"/>
    <p:sldId id="281" r:id="rId17"/>
    <p:sldId id="282" r:id="rId18"/>
    <p:sldId id="263" r:id="rId19"/>
    <p:sldId id="309" r:id="rId20"/>
    <p:sldId id="328" r:id="rId21"/>
    <p:sldId id="283" r:id="rId22"/>
    <p:sldId id="284" r:id="rId23"/>
    <p:sldId id="285" r:id="rId24"/>
    <p:sldId id="265" r:id="rId25"/>
    <p:sldId id="329" r:id="rId26"/>
    <p:sldId id="323" r:id="rId27"/>
    <p:sldId id="311" r:id="rId28"/>
    <p:sldId id="324" r:id="rId29"/>
    <p:sldId id="276" r:id="rId30"/>
    <p:sldId id="275" r:id="rId31"/>
    <p:sldId id="330" r:id="rId32"/>
    <p:sldId id="313"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29" autoAdjust="0"/>
  </p:normalViewPr>
  <p:slideViewPr>
    <p:cSldViewPr snapToGrid="0">
      <p:cViewPr varScale="1">
        <p:scale>
          <a:sx n="89" d="100"/>
          <a:sy n="89" d="100"/>
        </p:scale>
        <p:origin x="620" y="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407274" y="9837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200" b="1" dirty="0">
                <a:solidFill>
                  <a:srgbClr val="FF0000"/>
                </a:solidFill>
              </a:rPr>
              <a:t>EARLY HUMANS- HUNTERS AND GATHERERS</a:t>
            </a:r>
            <a:endParaRPr sz="2500" b="0"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1608084" y="2571736"/>
            <a:ext cx="5938344" cy="11594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marL="0" lvl="0" indent="0" algn="l" rtl="0">
              <a:spcBef>
                <a:spcPts val="0"/>
              </a:spcBef>
              <a:spcAft>
                <a:spcPts val="0"/>
              </a:spcAft>
              <a:buNone/>
            </a:pPr>
            <a:r>
              <a:rPr lang="en" b="1" dirty="0"/>
              <a:t>CHAPTER NUMBER: 2 PERIOD-1</a:t>
            </a:r>
            <a:endParaRPr b="1" dirty="0"/>
          </a:p>
          <a:p>
            <a:pPr lvl="0"/>
            <a:r>
              <a:rPr lang="en" b="1" dirty="0"/>
              <a:t>CHAPTER NAME: EARLY HUMANS – HUNTERS AND GATHERERS</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49469" y="191966"/>
            <a:ext cx="1232526" cy="611875"/>
          </a:xfrm>
          <a:prstGeom prst="rect">
            <a:avLst/>
          </a:prstGeom>
          <a:noFill/>
          <a:ln>
            <a:noFill/>
          </a:ln>
        </p:spPr>
      </p:pic>
      <p:sp>
        <p:nvSpPr>
          <p:cNvPr id="71" name="Google Shape;71;p15"/>
          <p:cNvSpPr txBox="1"/>
          <p:nvPr/>
        </p:nvSpPr>
        <p:spPr>
          <a:xfrm>
            <a:off x="293695" y="358622"/>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HUNTERS AND GATHERERS  </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THE OLD STONE AGE (AROUND 500,000 – 10,000 BCE)</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3924708" y="1124606"/>
            <a:ext cx="5040615" cy="3171162"/>
          </a:xfrm>
          <a:prstGeom prst="rect">
            <a:avLst/>
          </a:prstGeom>
          <a:noFill/>
          <a:ln>
            <a:noFill/>
          </a:ln>
        </p:spPr>
        <p:txBody>
          <a:bodyPr spcFirstLastPara="1" wrap="square" lIns="91425" tIns="91425" rIns="91425" bIns="91425" anchor="t" anchorCtr="0">
            <a:noAutofit/>
          </a:bodyPr>
          <a:lstStyle/>
          <a:p>
            <a:pPr>
              <a:lnSpc>
                <a:spcPct val="200000"/>
              </a:lnSpc>
            </a:pPr>
            <a:endParaRPr lang="en-US" dirty="0">
              <a:latin typeface="Calibri" pitchFamily="34" charset="0"/>
            </a:endParaRPr>
          </a:p>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354331" y="1234438"/>
            <a:ext cx="4091940" cy="3508653"/>
          </a:xfrm>
          <a:prstGeom prst="rect">
            <a:avLst/>
          </a:prstGeom>
        </p:spPr>
        <p:txBody>
          <a:bodyPr wrap="square">
            <a:spAutoFit/>
          </a:bodyPr>
          <a:lstStyle/>
          <a:p>
            <a:pPr lvl="0">
              <a:buFont typeface="Arial" pitchFamily="34" charset="0"/>
              <a:buChar char="•"/>
            </a:pPr>
            <a:r>
              <a:rPr lang="en-IN" dirty="0"/>
              <a:t>The word  Palaeolithic is taken from the Greek word </a:t>
            </a:r>
            <a:r>
              <a:rPr lang="en-IN" dirty="0" err="1"/>
              <a:t>Palaeo</a:t>
            </a:r>
            <a:r>
              <a:rPr lang="en-IN" dirty="0"/>
              <a:t> means ‘old’ and </a:t>
            </a:r>
            <a:r>
              <a:rPr lang="en-IN" dirty="0" err="1"/>
              <a:t>lithos</a:t>
            </a:r>
            <a:r>
              <a:rPr lang="en-IN" dirty="0"/>
              <a:t> means ‘stone’ . So it is also  called as Old Stone Age.</a:t>
            </a:r>
          </a:p>
          <a:p>
            <a:pPr lvl="0"/>
            <a:endParaRPr lang="en-IN" dirty="0"/>
          </a:p>
          <a:p>
            <a:pPr>
              <a:buFont typeface="Wingdings" pitchFamily="2" charset="2"/>
              <a:buChar char="Ø"/>
            </a:pPr>
            <a:r>
              <a:rPr lang="en-IN" dirty="0"/>
              <a:t> In this age humans were nomads and food gatherers.</a:t>
            </a:r>
          </a:p>
          <a:p>
            <a:pPr>
              <a:buFont typeface="Wingdings" pitchFamily="2" charset="2"/>
              <a:buChar char="Ø"/>
            </a:pPr>
            <a:endParaRPr lang="en-IN" dirty="0"/>
          </a:p>
          <a:p>
            <a:pPr>
              <a:buFont typeface="Wingdings" pitchFamily="2" charset="2"/>
              <a:buChar char="Ø"/>
            </a:pPr>
            <a:r>
              <a:rPr lang="en-IN" dirty="0"/>
              <a:t> Shelter and clothing:-  Man in the old stone age lived in natural caves or in trees.  The caves protected from cold weather.</a:t>
            </a:r>
          </a:p>
          <a:p>
            <a:pPr>
              <a:buFont typeface="Wingdings" pitchFamily="2" charset="2"/>
              <a:buChar char="Ø"/>
            </a:pPr>
            <a:r>
              <a:rPr lang="en-IN" dirty="0"/>
              <a:t> They used  animal skins, barks of trees and leaves to make their clothes.</a:t>
            </a:r>
          </a:p>
          <a:p>
            <a:pPr>
              <a:buFont typeface="Wingdings" pitchFamily="2" charset="2"/>
              <a:buChar char="Ø"/>
            </a:pPr>
            <a:r>
              <a:rPr lang="en-US" dirty="0"/>
              <a:t>During the old stone age , human beings were mainly nomads that means wanderers or people without a permanent home.</a:t>
            </a:r>
            <a:endParaRPr lang="en-IN" dirty="0"/>
          </a:p>
          <a:p>
            <a:endParaRPr lang="en-IN" sz="1200" dirty="0">
              <a:latin typeface="Calibri" pitchFamily="34" charset="0"/>
              <a:cs typeface="Calibri" pitchFamily="34" charset="0"/>
            </a:endParaRPr>
          </a:p>
        </p:txBody>
      </p:sp>
      <p:pic>
        <p:nvPicPr>
          <p:cNvPr id="1026" name="Picture 2" descr="C:\Users\DELL\Desktop\download.jfif"/>
          <p:cNvPicPr>
            <a:picLocks noChangeAspect="1" noChangeArrowheads="1"/>
          </p:cNvPicPr>
          <p:nvPr/>
        </p:nvPicPr>
        <p:blipFill>
          <a:blip r:embed="rId4"/>
          <a:srcRect/>
          <a:stretch>
            <a:fillRect/>
          </a:stretch>
        </p:blipFill>
        <p:spPr bwMode="auto">
          <a:xfrm>
            <a:off x="6330314" y="1234438"/>
            <a:ext cx="2466975" cy="1847850"/>
          </a:xfrm>
          <a:prstGeom prst="rect">
            <a:avLst/>
          </a:prstGeom>
          <a:noFill/>
        </p:spPr>
      </p:pic>
      <p:pic>
        <p:nvPicPr>
          <p:cNvPr id="1028" name="Picture 4" descr="C:\Users\DELL\Desktop\download.jfif"/>
          <p:cNvPicPr>
            <a:picLocks noChangeAspect="1" noChangeArrowheads="1"/>
          </p:cNvPicPr>
          <p:nvPr/>
        </p:nvPicPr>
        <p:blipFill>
          <a:blip r:embed="rId5"/>
          <a:srcRect/>
          <a:stretch>
            <a:fillRect/>
          </a:stretch>
        </p:blipFill>
        <p:spPr bwMode="auto">
          <a:xfrm>
            <a:off x="6314995" y="3267399"/>
            <a:ext cx="2667000" cy="1714500"/>
          </a:xfrm>
          <a:prstGeom prst="rect">
            <a:avLst/>
          </a:prstGeom>
          <a:noFill/>
        </p:spPr>
      </p:pic>
      <p:pic>
        <p:nvPicPr>
          <p:cNvPr id="1029" name="Picture 5" descr="C:\Users\DELL\Desktop\images.jfif"/>
          <p:cNvPicPr>
            <a:picLocks noChangeAspect="1" noChangeArrowheads="1"/>
          </p:cNvPicPr>
          <p:nvPr/>
        </p:nvPicPr>
        <p:blipFill>
          <a:blip r:embed="rId6"/>
          <a:srcRect/>
          <a:stretch>
            <a:fillRect/>
          </a:stretch>
        </p:blipFill>
        <p:spPr bwMode="auto">
          <a:xfrm>
            <a:off x="4674870" y="1127760"/>
            <a:ext cx="1426845" cy="3581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49469" y="22944"/>
            <a:ext cx="1232526" cy="611875"/>
          </a:xfrm>
          <a:prstGeom prst="rect">
            <a:avLst/>
          </a:prstGeom>
          <a:noFill/>
          <a:ln>
            <a:noFill/>
          </a:ln>
        </p:spPr>
      </p:pic>
      <p:sp>
        <p:nvSpPr>
          <p:cNvPr id="71" name="Google Shape;71;p15"/>
          <p:cNvSpPr txBox="1"/>
          <p:nvPr/>
        </p:nvSpPr>
        <p:spPr>
          <a:xfrm>
            <a:off x="293695" y="358622"/>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 HUNTERS AND GATHERERS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OLD STONE AGE</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3924708" y="1124606"/>
            <a:ext cx="5040615" cy="3171162"/>
          </a:xfrm>
          <a:prstGeom prst="rect">
            <a:avLst/>
          </a:prstGeom>
          <a:noFill/>
          <a:ln>
            <a:noFill/>
          </a:ln>
        </p:spPr>
        <p:txBody>
          <a:bodyPr spcFirstLastPara="1" wrap="square" lIns="91425" tIns="91425" rIns="91425" bIns="91425" anchor="t" anchorCtr="0">
            <a:noAutofit/>
          </a:bodyPr>
          <a:lstStyle/>
          <a:p>
            <a:pPr>
              <a:lnSpc>
                <a:spcPct val="200000"/>
              </a:lnSpc>
            </a:pPr>
            <a:endParaRPr lang="en-US" dirty="0">
              <a:latin typeface="Calibri" pitchFamily="34" charset="0"/>
            </a:endParaRPr>
          </a:p>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605928" y="1101687"/>
            <a:ext cx="7050795" cy="307777"/>
          </a:xfrm>
          <a:prstGeom prst="rect">
            <a:avLst/>
          </a:prstGeom>
        </p:spPr>
        <p:txBody>
          <a:bodyPr wrap="square">
            <a:spAutoFit/>
          </a:bodyPr>
          <a:lstStyle/>
          <a:p>
            <a:endParaRPr lang="en-IN" dirty="0"/>
          </a:p>
        </p:txBody>
      </p:sp>
      <p:sp>
        <p:nvSpPr>
          <p:cNvPr id="6" name="TextBox 5"/>
          <p:cNvSpPr txBox="1"/>
          <p:nvPr/>
        </p:nvSpPr>
        <p:spPr>
          <a:xfrm>
            <a:off x="407625" y="1101686"/>
            <a:ext cx="4244386" cy="2400657"/>
          </a:xfrm>
          <a:prstGeom prst="rect">
            <a:avLst/>
          </a:prstGeom>
          <a:noFill/>
        </p:spPr>
        <p:txBody>
          <a:bodyPr wrap="square" rtlCol="0">
            <a:spAutoFit/>
          </a:bodyPr>
          <a:lstStyle/>
          <a:p>
            <a:pPr>
              <a:buFont typeface="Arial" pitchFamily="34" charset="0"/>
              <a:buChar char="•"/>
            </a:pPr>
            <a:r>
              <a:rPr lang="en-IN" dirty="0"/>
              <a:t>Tools and Weapons:-They made simple &amp;  crude stone tools. </a:t>
            </a:r>
          </a:p>
          <a:p>
            <a:pPr>
              <a:buFont typeface="Arial" pitchFamily="34" charset="0"/>
              <a:buChar char="•"/>
            </a:pPr>
            <a:endParaRPr lang="en-IN" dirty="0"/>
          </a:p>
          <a:p>
            <a:pPr>
              <a:buFont typeface="Arial" pitchFamily="34" charset="0"/>
              <a:buChar char="•"/>
            </a:pPr>
            <a:r>
              <a:rPr lang="en-IN" dirty="0"/>
              <a:t>Various kinds of implements  like Knives, axes, spears, stone hammers, scrappers and digging tools have been found.</a:t>
            </a:r>
          </a:p>
          <a:p>
            <a:pPr>
              <a:buFont typeface="Arial" pitchFamily="34" charset="0"/>
              <a:buChar char="•"/>
            </a:pPr>
            <a:endParaRPr lang="en-IN" dirty="0"/>
          </a:p>
          <a:p>
            <a:r>
              <a:rPr lang="en-IN" dirty="0"/>
              <a:t>Most of the stone tools were made of Flint as it chips easily  and is convenient to make.</a:t>
            </a:r>
          </a:p>
          <a:p>
            <a:endParaRPr lang="en-US" sz="1200" dirty="0">
              <a:latin typeface="Calibri" pitchFamily="34" charset="0"/>
              <a:cs typeface="Calibri" pitchFamily="34" charset="0"/>
            </a:endParaRPr>
          </a:p>
          <a:p>
            <a:endParaRPr lang="en-US" sz="1200" dirty="0">
              <a:latin typeface="Calibri" pitchFamily="34" charset="0"/>
              <a:cs typeface="Calibri" pitchFamily="34" charset="0"/>
            </a:endParaRPr>
          </a:p>
        </p:txBody>
      </p:sp>
      <p:pic>
        <p:nvPicPr>
          <p:cNvPr id="8" name="Picture 7" descr="download.jpg"/>
          <p:cNvPicPr>
            <a:picLocks noChangeAspect="1"/>
          </p:cNvPicPr>
          <p:nvPr/>
        </p:nvPicPr>
        <p:blipFill>
          <a:blip r:embed="rId4" cstate="print"/>
          <a:srcRect b="11874"/>
          <a:stretch>
            <a:fillRect/>
          </a:stretch>
        </p:blipFill>
        <p:spPr>
          <a:xfrm>
            <a:off x="4742334" y="994400"/>
            <a:ext cx="4065845" cy="259228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p15"/>
          <p:cNvSpPr txBox="1"/>
          <p:nvPr/>
        </p:nvSpPr>
        <p:spPr>
          <a:xfrm>
            <a:off x="293695" y="358622"/>
            <a:ext cx="5892793"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 HUNTERS AND GATHERERS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OLD STONE AGE/ </a:t>
            </a:r>
            <a:r>
              <a:rPr lang="en-IN" sz="1800" b="1" dirty="0">
                <a:solidFill>
                  <a:schemeClr val="tx1"/>
                </a:solidFill>
              </a:rPr>
              <a:t>TOOL MAKING TECHNIQUES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3454164" y="-1454287"/>
            <a:ext cx="5040615" cy="3171162"/>
          </a:xfrm>
          <a:prstGeom prst="rect">
            <a:avLst/>
          </a:prstGeom>
          <a:noFill/>
          <a:ln>
            <a:noFill/>
          </a:ln>
        </p:spPr>
        <p:txBody>
          <a:bodyPr spcFirstLastPara="1" wrap="square" lIns="91425" tIns="91425" rIns="91425" bIns="91425" anchor="t" anchorCtr="0">
            <a:noAutofit/>
          </a:bodyPr>
          <a:lstStyle/>
          <a:p>
            <a:pPr>
              <a:lnSpc>
                <a:spcPct val="200000"/>
              </a:lnSpc>
            </a:pPr>
            <a:endParaRPr lang="en-US" dirty="0">
              <a:latin typeface="Calibri" pitchFamily="34" charset="0"/>
            </a:endParaRPr>
          </a:p>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605928" y="1101687"/>
            <a:ext cx="7050795" cy="307777"/>
          </a:xfrm>
          <a:prstGeom prst="rect">
            <a:avLst/>
          </a:prstGeom>
        </p:spPr>
        <p:txBody>
          <a:bodyPr wrap="square">
            <a:spAutoFit/>
          </a:bodyPr>
          <a:lstStyle/>
          <a:p>
            <a:endParaRPr lang="en-IN" dirty="0"/>
          </a:p>
        </p:txBody>
      </p:sp>
      <p:sp>
        <p:nvSpPr>
          <p:cNvPr id="6" name="TextBox 5"/>
          <p:cNvSpPr txBox="1"/>
          <p:nvPr/>
        </p:nvSpPr>
        <p:spPr>
          <a:xfrm>
            <a:off x="407624" y="1348740"/>
            <a:ext cx="4907325" cy="2400657"/>
          </a:xfrm>
          <a:prstGeom prst="rect">
            <a:avLst/>
          </a:prstGeom>
          <a:noFill/>
        </p:spPr>
        <p:txBody>
          <a:bodyPr wrap="square" rtlCol="0">
            <a:spAutoFit/>
          </a:bodyPr>
          <a:lstStyle/>
          <a:p>
            <a:r>
              <a:rPr lang="en-IN" dirty="0">
                <a:solidFill>
                  <a:schemeClr val="tx1"/>
                </a:solidFill>
              </a:rPr>
              <a:t>Stone on stones:- </a:t>
            </a:r>
            <a:r>
              <a:rPr lang="en-IN" dirty="0"/>
              <a:t>`The pebble from which the tool  was to be made was held in one hand. Another stone was used as a hammer was held other hand.  The second stone was used to strike off flakes  from the first, till the required shape was obtained.</a:t>
            </a:r>
          </a:p>
          <a:p>
            <a:endParaRPr lang="en-IN" dirty="0"/>
          </a:p>
          <a:p>
            <a:r>
              <a:rPr lang="en-IN" dirty="0">
                <a:solidFill>
                  <a:schemeClr val="tx1"/>
                </a:solidFill>
              </a:rPr>
              <a:t>Pressure flaking:-    </a:t>
            </a:r>
            <a:r>
              <a:rPr lang="en-IN" dirty="0"/>
              <a:t>It is a trimming method the edge of a stone tool by removing small stony flakes by pressing on the stone rather than striking it.</a:t>
            </a:r>
          </a:p>
          <a:p>
            <a:pPr>
              <a:buFont typeface="Arial" pitchFamily="34" charset="0"/>
              <a:buChar char="•"/>
            </a:pPr>
            <a:endParaRPr lang="en-US" sz="1200" b="1" dirty="0">
              <a:latin typeface="Calibri" pitchFamily="34" charset="0"/>
              <a:cs typeface="Calibri" pitchFamily="34" charset="0"/>
            </a:endParaRPr>
          </a:p>
          <a:p>
            <a:endParaRPr lang="en-US" sz="1200" dirty="0">
              <a:latin typeface="Calibri" pitchFamily="34" charset="0"/>
              <a:cs typeface="Calibri" pitchFamily="34" charset="0"/>
            </a:endParaRPr>
          </a:p>
        </p:txBody>
      </p:sp>
      <p:pic>
        <p:nvPicPr>
          <p:cNvPr id="9" name="Picture 8" descr="download (3).jpg"/>
          <p:cNvPicPr>
            <a:picLocks noChangeAspect="1"/>
          </p:cNvPicPr>
          <p:nvPr/>
        </p:nvPicPr>
        <p:blipFill>
          <a:blip r:embed="rId3" cstate="print"/>
          <a:stretch>
            <a:fillRect/>
          </a:stretch>
        </p:blipFill>
        <p:spPr>
          <a:xfrm>
            <a:off x="5803267" y="860928"/>
            <a:ext cx="2558222" cy="3744416"/>
          </a:xfrm>
          <a:prstGeom prst="rect">
            <a:avLst/>
          </a:prstGeom>
        </p:spPr>
      </p:pic>
      <p:pic>
        <p:nvPicPr>
          <p:cNvPr id="8" name="Google Shape;70;p15">
            <a:extLst>
              <a:ext uri="{FF2B5EF4-FFF2-40B4-BE49-F238E27FC236}">
                <a16:creationId xmlns:a16="http://schemas.microsoft.com/office/drawing/2014/main" id="{0EB4B441-6774-4774-92A0-16598AF8097B}"/>
              </a:ext>
            </a:extLst>
          </p:cNvPr>
          <p:cNvPicPr preferRelativeResize="0"/>
          <p:nvPr/>
        </p:nvPicPr>
        <p:blipFill rotWithShape="1">
          <a:blip r:embed="rId4">
            <a:alphaModFix/>
          </a:blip>
          <a:srcRect/>
          <a:stretch/>
        </p:blipFill>
        <p:spPr>
          <a:xfrm>
            <a:off x="7776924" y="131294"/>
            <a:ext cx="1232526" cy="611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49469" y="118279"/>
            <a:ext cx="1232526" cy="611875"/>
          </a:xfrm>
          <a:prstGeom prst="rect">
            <a:avLst/>
          </a:prstGeom>
          <a:noFill/>
          <a:ln>
            <a:noFill/>
          </a:ln>
        </p:spPr>
      </p:pic>
      <p:sp>
        <p:nvSpPr>
          <p:cNvPr id="71" name="Google Shape;71;p15"/>
          <p:cNvSpPr txBox="1"/>
          <p:nvPr/>
        </p:nvSpPr>
        <p:spPr>
          <a:xfrm>
            <a:off x="293695" y="358622"/>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 HUNTERS AND GATHERERS</a:t>
            </a:r>
            <a:endParaRPr lang="en-IN" sz="2200" dirty="0">
              <a:solidFill>
                <a:srgbClr val="FF0000"/>
              </a:solidFill>
              <a:latin typeface="Calibri" pitchFamily="34" charset="0"/>
              <a:ea typeface="Calibri"/>
              <a:cs typeface="Calibri"/>
              <a:sym typeface="Calibri"/>
            </a:endParaRPr>
          </a:p>
          <a:p>
            <a:pPr lvl="0">
              <a:buSzPts val="2200"/>
            </a:pPr>
            <a:r>
              <a:rPr lang="en-IN" sz="1800" b="1" i="0" u="none" strike="noStrike" cap="none" dirty="0">
                <a:solidFill>
                  <a:schemeClr val="tx1"/>
                </a:solidFill>
                <a:latin typeface="Calibri" pitchFamily="34" charset="0"/>
                <a:sym typeface="Arial"/>
              </a:rPr>
              <a:t>PALAEOLITHIC SITES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3924708" y="1124606"/>
            <a:ext cx="5040615" cy="3171162"/>
          </a:xfrm>
          <a:prstGeom prst="rect">
            <a:avLst/>
          </a:prstGeom>
          <a:noFill/>
          <a:ln>
            <a:noFill/>
          </a:ln>
        </p:spPr>
        <p:txBody>
          <a:bodyPr spcFirstLastPara="1" wrap="square" lIns="91425" tIns="91425" rIns="91425" bIns="91425" anchor="t" anchorCtr="0">
            <a:noAutofit/>
          </a:bodyPr>
          <a:lstStyle/>
          <a:p>
            <a:pPr>
              <a:lnSpc>
                <a:spcPct val="200000"/>
              </a:lnSpc>
            </a:pPr>
            <a:endParaRPr lang="en-US" dirty="0">
              <a:latin typeface="Calibri" pitchFamily="34" charset="0"/>
            </a:endParaRPr>
          </a:p>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605928" y="1101687"/>
            <a:ext cx="7050795" cy="307777"/>
          </a:xfrm>
          <a:prstGeom prst="rect">
            <a:avLst/>
          </a:prstGeom>
        </p:spPr>
        <p:txBody>
          <a:bodyPr wrap="square">
            <a:spAutoFit/>
          </a:bodyPr>
          <a:lstStyle/>
          <a:p>
            <a:endParaRPr lang="en-IN" dirty="0"/>
          </a:p>
        </p:txBody>
      </p:sp>
      <p:pic>
        <p:nvPicPr>
          <p:cNvPr id="8" name="Content Placeholder 5" descr="04fe0aaa-7362-4da1-897c-5793d0712704.jpg"/>
          <p:cNvPicPr>
            <a:picLocks noChangeAspect="1"/>
          </p:cNvPicPr>
          <p:nvPr/>
        </p:nvPicPr>
        <p:blipFill>
          <a:blip r:embed="rId4" cstate="print"/>
          <a:stretch>
            <a:fillRect/>
          </a:stretch>
        </p:blipFill>
        <p:spPr>
          <a:xfrm>
            <a:off x="2987749" y="876760"/>
            <a:ext cx="4072271" cy="419339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830437" y="88680"/>
            <a:ext cx="1232526" cy="611875"/>
          </a:xfrm>
          <a:prstGeom prst="rect">
            <a:avLst/>
          </a:prstGeom>
          <a:noFill/>
          <a:ln>
            <a:noFill/>
          </a:ln>
        </p:spPr>
      </p:pic>
      <p:sp>
        <p:nvSpPr>
          <p:cNvPr id="71" name="Google Shape;71;p15"/>
          <p:cNvSpPr txBox="1"/>
          <p:nvPr/>
        </p:nvSpPr>
        <p:spPr>
          <a:xfrm>
            <a:off x="293695" y="358622"/>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 HUNTERS AND GATHERERS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QUESTIONS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3924708" y="1124606"/>
            <a:ext cx="5040615" cy="3171162"/>
          </a:xfrm>
          <a:prstGeom prst="rect">
            <a:avLst/>
          </a:prstGeom>
          <a:noFill/>
          <a:ln>
            <a:noFill/>
          </a:ln>
        </p:spPr>
        <p:txBody>
          <a:bodyPr spcFirstLastPara="1" wrap="square" lIns="91425" tIns="91425" rIns="91425" bIns="91425" anchor="t" anchorCtr="0">
            <a:noAutofit/>
          </a:bodyPr>
          <a:lstStyle/>
          <a:p>
            <a:pPr>
              <a:lnSpc>
                <a:spcPct val="200000"/>
              </a:lnSpc>
            </a:pPr>
            <a:endParaRPr lang="en-US" dirty="0">
              <a:latin typeface="Calibri" pitchFamily="34" charset="0"/>
            </a:endParaRPr>
          </a:p>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605928" y="1101687"/>
            <a:ext cx="7050795" cy="307777"/>
          </a:xfrm>
          <a:prstGeom prst="rect">
            <a:avLst/>
          </a:prstGeom>
        </p:spPr>
        <p:txBody>
          <a:bodyPr wrap="square">
            <a:spAutoFit/>
          </a:bodyPr>
          <a:lstStyle/>
          <a:p>
            <a:endParaRPr lang="en-IN" dirty="0"/>
          </a:p>
        </p:txBody>
      </p:sp>
      <p:sp>
        <p:nvSpPr>
          <p:cNvPr id="6" name="TextBox 5"/>
          <p:cNvSpPr txBox="1"/>
          <p:nvPr/>
        </p:nvSpPr>
        <p:spPr>
          <a:xfrm>
            <a:off x="407624" y="1348740"/>
            <a:ext cx="4907325" cy="2554545"/>
          </a:xfrm>
          <a:prstGeom prst="rect">
            <a:avLst/>
          </a:prstGeom>
          <a:noFill/>
        </p:spPr>
        <p:txBody>
          <a:bodyPr wrap="square" rtlCol="0">
            <a:spAutoFit/>
          </a:bodyPr>
          <a:lstStyle/>
          <a:p>
            <a:pPr marL="342900" indent="-342900">
              <a:buAutoNum type="arabicPeriod"/>
            </a:pPr>
            <a:r>
              <a:rPr lang="en-US" dirty="0"/>
              <a:t>What is the other name of Old Stone Age?</a:t>
            </a:r>
          </a:p>
          <a:p>
            <a:pPr marL="342900" indent="-342900">
              <a:buAutoNum type="arabicPeriod"/>
            </a:pPr>
            <a:endParaRPr lang="en-US" dirty="0"/>
          </a:p>
          <a:p>
            <a:r>
              <a:rPr lang="en-US" dirty="0"/>
              <a:t>2. What are specific tools and weapons of old stone age?</a:t>
            </a:r>
          </a:p>
          <a:p>
            <a:r>
              <a:rPr lang="en-US" dirty="0"/>
              <a:t>  </a:t>
            </a:r>
          </a:p>
          <a:p>
            <a:r>
              <a:rPr lang="en-US" dirty="0"/>
              <a:t>3. Why is the Stone Age called so?  </a:t>
            </a:r>
          </a:p>
          <a:p>
            <a:r>
              <a:rPr lang="en-US" dirty="0"/>
              <a:t> </a:t>
            </a:r>
          </a:p>
          <a:p>
            <a:r>
              <a:rPr lang="en-US" dirty="0"/>
              <a:t>4. Give example of cave paintings?</a:t>
            </a:r>
          </a:p>
          <a:p>
            <a:endParaRPr lang="en-IN" dirty="0">
              <a:solidFill>
                <a:schemeClr val="tx1"/>
              </a:solidFill>
            </a:endParaRPr>
          </a:p>
          <a:p>
            <a:r>
              <a:rPr lang="en-US" sz="1200" dirty="0"/>
              <a:t>5. What do you know about tools and weapons of the </a:t>
            </a:r>
            <a:r>
              <a:rPr lang="en-US" sz="1200" dirty="0" err="1"/>
              <a:t>Palaeolithic</a:t>
            </a:r>
            <a:r>
              <a:rPr lang="en-US" sz="1200" dirty="0"/>
              <a:t> age?</a:t>
            </a:r>
          </a:p>
          <a:p>
            <a:endParaRPr lang="en-US" sz="1200" b="1" dirty="0">
              <a:latin typeface="Calibri" pitchFamily="34" charset="0"/>
              <a:cs typeface="Calibri" pitchFamily="34" charset="0"/>
            </a:endParaRPr>
          </a:p>
          <a:p>
            <a:endParaRPr lang="en-US" sz="1200" dirty="0">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806362" y="85481"/>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471974" y="9837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200" b="1" dirty="0">
                <a:solidFill>
                  <a:srgbClr val="FF0000"/>
                </a:solidFill>
              </a:rPr>
              <a:t>EARLY HUMANS-HUNTERS AND GATHERES</a:t>
            </a:r>
            <a:endParaRPr sz="2500" b="0"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1608084" y="2571736"/>
            <a:ext cx="5938344" cy="11594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lvl="0"/>
            <a:r>
              <a:rPr lang="en" b="1" dirty="0"/>
              <a:t>CHAPTER NUMBER: 2 PERIOD-3</a:t>
            </a:r>
            <a:endParaRPr b="1" dirty="0"/>
          </a:p>
          <a:p>
            <a:pPr lvl="0"/>
            <a:r>
              <a:rPr lang="en" b="1" dirty="0"/>
              <a:t>CHAPTER NAME : EARLY HUMANS- HUNTERS AND GATHERERS  </a:t>
            </a: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821605" y="67878"/>
            <a:ext cx="1232526" cy="611875"/>
          </a:xfrm>
          <a:prstGeom prst="rect">
            <a:avLst/>
          </a:prstGeom>
          <a:noFill/>
          <a:ln>
            <a:noFill/>
          </a:ln>
        </p:spPr>
      </p:pic>
      <p:sp>
        <p:nvSpPr>
          <p:cNvPr id="71" name="Google Shape;71;p15"/>
          <p:cNvSpPr txBox="1"/>
          <p:nvPr/>
        </p:nvSpPr>
        <p:spPr>
          <a:xfrm>
            <a:off x="272675" y="0"/>
            <a:ext cx="8688300" cy="84582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HUMANS-HUNTERS AND GATHERERS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OLD STONE AGE/ DISCOVERY OF FIRE</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856569" y="1013552"/>
            <a:ext cx="8688300" cy="3556119"/>
          </a:xfrm>
          <a:prstGeom prst="rect">
            <a:avLst/>
          </a:prstGeom>
          <a:noFill/>
          <a:ln>
            <a:noFill/>
          </a:ln>
        </p:spPr>
        <p:txBody>
          <a:bodyPr spcFirstLastPara="1" wrap="square" lIns="91425" tIns="91425" rIns="91425" bIns="91425" anchor="t" anchorCtr="0">
            <a:noAutofit/>
          </a:bodyPr>
          <a:lstStyle/>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8" name="TextBox 7"/>
          <p:cNvSpPr txBox="1"/>
          <p:nvPr/>
        </p:nvSpPr>
        <p:spPr>
          <a:xfrm>
            <a:off x="400050" y="822960"/>
            <a:ext cx="4629150" cy="2246769"/>
          </a:xfrm>
          <a:prstGeom prst="rect">
            <a:avLst/>
          </a:prstGeom>
          <a:noFill/>
        </p:spPr>
        <p:txBody>
          <a:bodyPr wrap="square" rtlCol="0">
            <a:spAutoFit/>
          </a:bodyPr>
          <a:lstStyle/>
          <a:p>
            <a:r>
              <a:rPr lang="en-IN" dirty="0"/>
              <a:t>It was one of the most important discovery by the early man. It is assumed that fire must have been discovered by accident.</a:t>
            </a:r>
          </a:p>
          <a:p>
            <a:pPr lvl="0"/>
            <a:r>
              <a:rPr lang="en-IN" dirty="0"/>
              <a:t>Man noticed that  a hard stone struck with another stone produced sparks which lighted fire. </a:t>
            </a:r>
          </a:p>
          <a:p>
            <a:pPr lvl="0"/>
            <a:r>
              <a:rPr lang="en-IN" dirty="0"/>
              <a:t>Ash has been found in one caves at Kurnool, Andhra Pradesh.</a:t>
            </a:r>
          </a:p>
          <a:p>
            <a:pPr lvl="0"/>
            <a:r>
              <a:rPr lang="en-IN" dirty="0"/>
              <a:t>Some of the ways in which early humans used fire:-</a:t>
            </a:r>
            <a:r>
              <a:rPr lang="en-IN" dirty="0" err="1"/>
              <a:t>i</a:t>
            </a:r>
            <a:r>
              <a:rPr lang="en-IN" dirty="0"/>
              <a:t>) as a source of light ii)to cook meat or nuts iii)  To scare away animals.</a:t>
            </a:r>
          </a:p>
        </p:txBody>
      </p:sp>
      <p:pic>
        <p:nvPicPr>
          <p:cNvPr id="9" name="Picture 8" descr="maxresdefault.jpg"/>
          <p:cNvPicPr>
            <a:picLocks noChangeAspect="1"/>
          </p:cNvPicPr>
          <p:nvPr/>
        </p:nvPicPr>
        <p:blipFill>
          <a:blip r:embed="rId4" cstate="print"/>
          <a:stretch>
            <a:fillRect/>
          </a:stretch>
        </p:blipFill>
        <p:spPr>
          <a:xfrm>
            <a:off x="2594610" y="2911252"/>
            <a:ext cx="3634740" cy="1992218"/>
          </a:xfrm>
          <a:prstGeom prst="rect">
            <a:avLst/>
          </a:prstGeom>
        </p:spPr>
      </p:pic>
      <p:pic>
        <p:nvPicPr>
          <p:cNvPr id="11" name="Picture 10" descr="download (2).jpg"/>
          <p:cNvPicPr>
            <a:picLocks noChangeAspect="1"/>
          </p:cNvPicPr>
          <p:nvPr/>
        </p:nvPicPr>
        <p:blipFill>
          <a:blip r:embed="rId5" cstate="print"/>
          <a:stretch>
            <a:fillRect/>
          </a:stretch>
        </p:blipFill>
        <p:spPr>
          <a:xfrm>
            <a:off x="6514429" y="1364221"/>
            <a:ext cx="2539702" cy="25431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98524" y="115086"/>
            <a:ext cx="1232526" cy="611875"/>
          </a:xfrm>
          <a:prstGeom prst="rect">
            <a:avLst/>
          </a:prstGeom>
          <a:noFill/>
          <a:ln>
            <a:noFill/>
          </a:ln>
        </p:spPr>
      </p:pic>
      <p:sp>
        <p:nvSpPr>
          <p:cNvPr id="71" name="Google Shape;71;p15"/>
          <p:cNvSpPr txBox="1"/>
          <p:nvPr/>
        </p:nvSpPr>
        <p:spPr>
          <a:xfrm>
            <a:off x="272675" y="285049"/>
            <a:ext cx="8688300" cy="802345"/>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HUMANS-HUNTERS AND GATHERERS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OLD STONE AGE/ART</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94289" y="756744"/>
            <a:ext cx="8219516" cy="3171162"/>
          </a:xfrm>
          <a:prstGeom prst="rect">
            <a:avLst/>
          </a:prstGeom>
          <a:noFill/>
          <a:ln>
            <a:noFill/>
          </a:ln>
        </p:spPr>
        <p:txBody>
          <a:bodyPr spcFirstLastPara="1" wrap="square" lIns="91425" tIns="91425" rIns="91425" bIns="91425" anchor="t" anchorCtr="0">
            <a:noAutofit/>
          </a:bodyPr>
          <a:lstStyle/>
          <a:p>
            <a:pPr marL="355600" lvl="1" indent="-342900">
              <a:spcBef>
                <a:spcPts val="770"/>
              </a:spcBef>
            </a:pPr>
            <a:endParaRPr lang="en-US" dirty="0">
              <a:latin typeface="Calibri" pitchFamily="34" charset="0"/>
            </a:endParaRPr>
          </a:p>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7" name="Rectangle 6"/>
          <p:cNvSpPr/>
          <p:nvPr/>
        </p:nvSpPr>
        <p:spPr>
          <a:xfrm>
            <a:off x="148591" y="1278788"/>
            <a:ext cx="3417569" cy="2646878"/>
          </a:xfrm>
          <a:prstGeom prst="rect">
            <a:avLst/>
          </a:prstGeom>
        </p:spPr>
        <p:txBody>
          <a:bodyPr wrap="square">
            <a:spAutoFit/>
          </a:bodyPr>
          <a:lstStyle/>
          <a:p>
            <a:pPr lvl="0">
              <a:buFont typeface="Arial" pitchFamily="34" charset="0"/>
              <a:buChar char="•"/>
            </a:pPr>
            <a:r>
              <a:rPr lang="en-US" dirty="0"/>
              <a:t>  </a:t>
            </a:r>
            <a:r>
              <a:rPr lang="en-IN" dirty="0"/>
              <a:t>Early humans  painted on the walls caves. Such paintings have been found inside caves in </a:t>
            </a:r>
            <a:r>
              <a:rPr lang="en-IN" dirty="0" err="1"/>
              <a:t>Bhimbetka</a:t>
            </a:r>
            <a:r>
              <a:rPr lang="en-IN" dirty="0"/>
              <a:t> in Madhya Pradesh and Uttar Pradesh. </a:t>
            </a:r>
          </a:p>
          <a:p>
            <a:pPr lvl="0">
              <a:buFont typeface="Arial" pitchFamily="34" charset="0"/>
              <a:buChar char="•"/>
            </a:pPr>
            <a:endParaRPr lang="en-IN" dirty="0"/>
          </a:p>
          <a:p>
            <a:pPr lvl="0">
              <a:buFont typeface="Arial" pitchFamily="34" charset="0"/>
              <a:buChar char="•"/>
            </a:pPr>
            <a:r>
              <a:rPr lang="en-IN" dirty="0"/>
              <a:t> These paintings show wild animals and about the life of early humans. They were drawn with accuracy and skill.</a:t>
            </a:r>
          </a:p>
          <a:p>
            <a:pPr lvl="0">
              <a:buFont typeface="Arial" pitchFamily="34" charset="0"/>
              <a:buChar char="•"/>
            </a:pPr>
            <a:endParaRPr lang="en-IN" dirty="0"/>
          </a:p>
          <a:p>
            <a:pPr lvl="0">
              <a:buFont typeface="Arial" pitchFamily="34" charset="0"/>
              <a:buChar char="•"/>
            </a:pPr>
            <a:r>
              <a:rPr lang="en-IN" dirty="0"/>
              <a:t> The colours used are mainly white and red at certain places green and yellow.</a:t>
            </a:r>
          </a:p>
          <a:p>
            <a:pPr algn="just">
              <a:buFont typeface="Arial" pitchFamily="34" charset="0"/>
              <a:buChar char="•"/>
            </a:pPr>
            <a:endParaRPr lang="en-IN" sz="1200" dirty="0">
              <a:latin typeface="Calibri" pitchFamily="34" charset="0"/>
              <a:cs typeface="Calibri" pitchFamily="34" charset="0"/>
            </a:endParaRPr>
          </a:p>
        </p:txBody>
      </p:sp>
      <p:pic>
        <p:nvPicPr>
          <p:cNvPr id="8" name="Picture 7" descr="download (4).jpg"/>
          <p:cNvPicPr>
            <a:picLocks noChangeAspect="1"/>
          </p:cNvPicPr>
          <p:nvPr/>
        </p:nvPicPr>
        <p:blipFill>
          <a:blip r:embed="rId4" cstate="print"/>
          <a:stretch>
            <a:fillRect/>
          </a:stretch>
        </p:blipFill>
        <p:spPr>
          <a:xfrm>
            <a:off x="5307806" y="992515"/>
            <a:ext cx="3205999" cy="2000250"/>
          </a:xfrm>
          <a:prstGeom prst="rect">
            <a:avLst/>
          </a:prstGeom>
        </p:spPr>
      </p:pic>
      <p:pic>
        <p:nvPicPr>
          <p:cNvPr id="9" name="Picture 8" descr="14705805_1289280901118797_2009017140702834244_n.jpg"/>
          <p:cNvPicPr>
            <a:picLocks noChangeAspect="1"/>
          </p:cNvPicPr>
          <p:nvPr/>
        </p:nvPicPr>
        <p:blipFill>
          <a:blip r:embed="rId5" cstate="print"/>
          <a:stretch>
            <a:fillRect/>
          </a:stretch>
        </p:blipFill>
        <p:spPr>
          <a:xfrm>
            <a:off x="5226500" y="3150860"/>
            <a:ext cx="3308919" cy="187755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501825" y="144869"/>
            <a:ext cx="1232526" cy="611875"/>
          </a:xfrm>
          <a:prstGeom prst="rect">
            <a:avLst/>
          </a:prstGeom>
          <a:noFill/>
          <a:ln>
            <a:noFill/>
          </a:ln>
        </p:spPr>
      </p:pic>
      <p:sp>
        <p:nvSpPr>
          <p:cNvPr id="71" name="Google Shape;71;p15"/>
          <p:cNvSpPr txBox="1"/>
          <p:nvPr/>
        </p:nvSpPr>
        <p:spPr>
          <a:xfrm>
            <a:off x="207169" y="144869"/>
            <a:ext cx="6300787" cy="933355"/>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HUNTERS AND GATHERERS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OLD STONE AGE/ INVENTION OF WHEEL</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94289" y="756744"/>
            <a:ext cx="8219516" cy="3171162"/>
          </a:xfrm>
          <a:prstGeom prst="rect">
            <a:avLst/>
          </a:prstGeom>
          <a:noFill/>
          <a:ln>
            <a:noFill/>
          </a:ln>
        </p:spPr>
        <p:txBody>
          <a:bodyPr spcFirstLastPara="1" wrap="square" lIns="91425" tIns="91425" rIns="91425" bIns="91425" anchor="t" anchorCtr="0">
            <a:noAutofit/>
          </a:bodyPr>
          <a:lstStyle/>
          <a:p>
            <a:pPr marL="355600" lvl="1" indent="-342900">
              <a:spcBef>
                <a:spcPts val="770"/>
              </a:spcBef>
            </a:pPr>
            <a:endParaRPr lang="en-US" dirty="0">
              <a:latin typeface="Calibri" pitchFamily="34" charset="0"/>
            </a:endParaRPr>
          </a:p>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7" name="Rectangle 6"/>
          <p:cNvSpPr/>
          <p:nvPr/>
        </p:nvSpPr>
        <p:spPr>
          <a:xfrm>
            <a:off x="485360" y="1148316"/>
            <a:ext cx="3725133" cy="2431435"/>
          </a:xfrm>
          <a:prstGeom prst="rect">
            <a:avLst/>
          </a:prstGeom>
        </p:spPr>
        <p:txBody>
          <a:bodyPr wrap="square">
            <a:spAutoFit/>
          </a:bodyPr>
          <a:lstStyle/>
          <a:p>
            <a:pPr lvl="0">
              <a:buFont typeface="Arial" pitchFamily="34" charset="0"/>
              <a:buChar char="•"/>
            </a:pPr>
            <a:r>
              <a:rPr lang="en-US" b="1" u="sng" dirty="0">
                <a:latin typeface="Calibri" pitchFamily="34" charset="0"/>
                <a:cs typeface="Calibri" pitchFamily="34" charset="0"/>
              </a:rPr>
              <a:t> </a:t>
            </a:r>
            <a:r>
              <a:rPr lang="en-US" dirty="0"/>
              <a:t>It is one of the most important invention during Old Stone Age.</a:t>
            </a:r>
          </a:p>
          <a:p>
            <a:pPr lvl="0">
              <a:buFont typeface="Arial" pitchFamily="34" charset="0"/>
              <a:buChar char="•"/>
            </a:pPr>
            <a:endParaRPr lang="en-US" dirty="0"/>
          </a:p>
          <a:p>
            <a:pPr lvl="0">
              <a:buFont typeface="Arial" pitchFamily="34" charset="0"/>
              <a:buChar char="•"/>
            </a:pPr>
            <a:r>
              <a:rPr lang="en-US" dirty="0"/>
              <a:t> Early wheels were not like the smoothly rounded ones used today.</a:t>
            </a:r>
          </a:p>
          <a:p>
            <a:pPr lvl="0"/>
            <a:endParaRPr lang="en-US" dirty="0"/>
          </a:p>
          <a:p>
            <a:pPr lvl="0">
              <a:buFont typeface="Arial" pitchFamily="34" charset="0"/>
              <a:buChar char="•"/>
            </a:pPr>
            <a:r>
              <a:rPr lang="en-US" dirty="0"/>
              <a:t> They were much more uneven in shape with rough edges.</a:t>
            </a:r>
          </a:p>
          <a:p>
            <a:pPr lvl="0"/>
            <a:endParaRPr lang="en-US" dirty="0"/>
          </a:p>
          <a:p>
            <a:pPr lvl="0">
              <a:buFont typeface="Arial" pitchFamily="34" charset="0"/>
              <a:buChar char="•"/>
            </a:pPr>
            <a:r>
              <a:rPr lang="en-US" dirty="0"/>
              <a:t> It was cut out of tree trunks.</a:t>
            </a:r>
            <a:endParaRPr lang="en-IN" dirty="0"/>
          </a:p>
          <a:p>
            <a:pPr algn="just">
              <a:buFont typeface="Arial" pitchFamily="34" charset="0"/>
              <a:buChar char="•"/>
            </a:pPr>
            <a:endParaRPr lang="en-IN" sz="1200" dirty="0">
              <a:latin typeface="Calibri" pitchFamily="34" charset="0"/>
              <a:cs typeface="Calibri" pitchFamily="34" charset="0"/>
            </a:endParaRPr>
          </a:p>
        </p:txBody>
      </p:sp>
      <p:pic>
        <p:nvPicPr>
          <p:cNvPr id="8" name="Picture 7" descr="images.jpg"/>
          <p:cNvPicPr>
            <a:picLocks noChangeAspect="1"/>
          </p:cNvPicPr>
          <p:nvPr/>
        </p:nvPicPr>
        <p:blipFill>
          <a:blip r:embed="rId4" cstate="print"/>
          <a:stretch>
            <a:fillRect/>
          </a:stretch>
        </p:blipFill>
        <p:spPr>
          <a:xfrm>
            <a:off x="5864850" y="951767"/>
            <a:ext cx="2814363" cy="2151132"/>
          </a:xfrm>
          <a:prstGeom prst="rect">
            <a:avLst/>
          </a:prstGeom>
        </p:spPr>
      </p:pic>
      <p:pic>
        <p:nvPicPr>
          <p:cNvPr id="9" name="Picture 8" descr="images (1).jpg"/>
          <p:cNvPicPr>
            <a:picLocks noChangeAspect="1"/>
          </p:cNvPicPr>
          <p:nvPr/>
        </p:nvPicPr>
        <p:blipFill>
          <a:blip r:embed="rId5" cstate="print"/>
          <a:stretch>
            <a:fillRect/>
          </a:stretch>
        </p:blipFill>
        <p:spPr>
          <a:xfrm>
            <a:off x="3601361" y="2556306"/>
            <a:ext cx="2664296" cy="2743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189357"/>
            <a:ext cx="1232526" cy="611875"/>
          </a:xfrm>
          <a:prstGeom prst="rect">
            <a:avLst/>
          </a:prstGeom>
          <a:noFill/>
          <a:ln>
            <a:noFill/>
          </a:ln>
        </p:spPr>
      </p:pic>
      <p:sp>
        <p:nvSpPr>
          <p:cNvPr id="71" name="Google Shape;71;p15"/>
          <p:cNvSpPr txBox="1"/>
          <p:nvPr/>
        </p:nvSpPr>
        <p:spPr>
          <a:xfrm>
            <a:off x="272675" y="189357"/>
            <a:ext cx="8688300" cy="684434"/>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HUNTERS AND GATHERERS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MINDMAP</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56138"/>
            <a:ext cx="8688300" cy="3171162"/>
          </a:xfrm>
          <a:prstGeom prst="rect">
            <a:avLst/>
          </a:prstGeom>
          <a:noFill/>
          <a:ln>
            <a:noFill/>
          </a:ln>
        </p:spPr>
        <p:txBody>
          <a:bodyPr spcFirstLastPara="1" wrap="square" lIns="91425" tIns="91425" rIns="91425" bIns="91425" anchor="t" anchorCtr="0">
            <a:noAutofit/>
          </a:bodyPr>
          <a:lstStyle/>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357361" y="1240208"/>
            <a:ext cx="7062951" cy="461665"/>
          </a:xfrm>
          <a:prstGeom prst="rect">
            <a:avLst/>
          </a:prstGeom>
        </p:spPr>
        <p:txBody>
          <a:bodyPr wrap="square">
            <a:spAutoFit/>
          </a:bodyPr>
          <a:lstStyle/>
          <a:p>
            <a:pPr marL="457200" indent="-457200">
              <a:spcAft>
                <a:spcPts val="1200"/>
              </a:spcAft>
              <a:buFont typeface="Arial" pitchFamily="34" charset="0"/>
              <a:buChar char="•"/>
            </a:pPr>
            <a:endParaRPr lang="en-US" sz="2400" dirty="0">
              <a:latin typeface="Calibri" pitchFamily="34" charset="0"/>
            </a:endParaRPr>
          </a:p>
        </p:txBody>
      </p:sp>
      <p:pic>
        <p:nvPicPr>
          <p:cNvPr id="7" name="Content Placeholder 5" descr="e763696d-2d39-4033-8b77-6d1074840270.jpg"/>
          <p:cNvPicPr>
            <a:picLocks noChangeAspect="1"/>
          </p:cNvPicPr>
          <p:nvPr/>
        </p:nvPicPr>
        <p:blipFill>
          <a:blip r:embed="rId4" cstate="print"/>
          <a:srcRect l="14371" r="9359"/>
          <a:stretch>
            <a:fillRect/>
          </a:stretch>
        </p:blipFill>
        <p:spPr>
          <a:xfrm rot="16200000">
            <a:off x="1935126" y="-595426"/>
            <a:ext cx="3997843" cy="718761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50063" y="144869"/>
            <a:ext cx="1232526" cy="611875"/>
          </a:xfrm>
          <a:prstGeom prst="rect">
            <a:avLst/>
          </a:prstGeom>
          <a:noFill/>
          <a:ln>
            <a:noFill/>
          </a:ln>
        </p:spPr>
      </p:pic>
      <p:sp>
        <p:nvSpPr>
          <p:cNvPr id="71" name="Google Shape;71;p15"/>
          <p:cNvSpPr txBox="1"/>
          <p:nvPr/>
        </p:nvSpPr>
        <p:spPr>
          <a:xfrm>
            <a:off x="240777" y="242518"/>
            <a:ext cx="8688300" cy="802345"/>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HUNTERS AND GATHERERS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QUESTIONS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94289" y="756744"/>
            <a:ext cx="8219516" cy="3171162"/>
          </a:xfrm>
          <a:prstGeom prst="rect">
            <a:avLst/>
          </a:prstGeom>
          <a:noFill/>
          <a:ln>
            <a:noFill/>
          </a:ln>
        </p:spPr>
        <p:txBody>
          <a:bodyPr spcFirstLastPara="1" wrap="square" lIns="91425" tIns="91425" rIns="91425" bIns="91425" anchor="t" anchorCtr="0">
            <a:noAutofit/>
          </a:bodyPr>
          <a:lstStyle/>
          <a:p>
            <a:pPr marL="355600" lvl="1" indent="-342900">
              <a:spcBef>
                <a:spcPts val="770"/>
              </a:spcBef>
            </a:pPr>
            <a:endParaRPr lang="en-US" dirty="0">
              <a:latin typeface="Calibri" pitchFamily="34" charset="0"/>
            </a:endParaRPr>
          </a:p>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7" name="Rectangle 6"/>
          <p:cNvSpPr/>
          <p:nvPr/>
        </p:nvSpPr>
        <p:spPr>
          <a:xfrm>
            <a:off x="485360" y="1148316"/>
            <a:ext cx="6011133" cy="2431435"/>
          </a:xfrm>
          <a:prstGeom prst="rect">
            <a:avLst/>
          </a:prstGeom>
        </p:spPr>
        <p:txBody>
          <a:bodyPr wrap="square">
            <a:spAutoFit/>
          </a:bodyPr>
          <a:lstStyle/>
          <a:p>
            <a:r>
              <a:rPr lang="en-US" dirty="0"/>
              <a:t>1. What are importance of fire discovery?</a:t>
            </a:r>
          </a:p>
          <a:p>
            <a:endParaRPr lang="en-US" dirty="0"/>
          </a:p>
          <a:p>
            <a:r>
              <a:rPr lang="en-US" dirty="0"/>
              <a:t> 2. When was wheel invented?</a:t>
            </a:r>
          </a:p>
          <a:p>
            <a:r>
              <a:rPr lang="en-US" dirty="0"/>
              <a:t>  </a:t>
            </a:r>
          </a:p>
          <a:p>
            <a:r>
              <a:rPr lang="en-US" dirty="0"/>
              <a:t> 3. What do you mean by </a:t>
            </a:r>
            <a:r>
              <a:rPr lang="en-US" dirty="0" err="1"/>
              <a:t>Palaeolithic</a:t>
            </a:r>
            <a:r>
              <a:rPr lang="en-US" dirty="0"/>
              <a:t> Age?</a:t>
            </a:r>
          </a:p>
          <a:p>
            <a:r>
              <a:rPr lang="en-US" dirty="0"/>
              <a:t>   </a:t>
            </a:r>
          </a:p>
          <a:p>
            <a:r>
              <a:rPr lang="en-US" dirty="0"/>
              <a:t> 4. Name two </a:t>
            </a:r>
            <a:r>
              <a:rPr lang="en-US" dirty="0" err="1"/>
              <a:t>Palaeolithic</a:t>
            </a:r>
            <a:r>
              <a:rPr lang="en-US" dirty="0"/>
              <a:t> sites of India?</a:t>
            </a:r>
          </a:p>
          <a:p>
            <a:endParaRPr lang="en-US" dirty="0"/>
          </a:p>
          <a:p>
            <a:r>
              <a:rPr lang="en-US" dirty="0"/>
              <a:t>5. What is the significance of discovery of fire and agriculture?</a:t>
            </a:r>
          </a:p>
          <a:p>
            <a:r>
              <a:rPr lang="en-US" dirty="0"/>
              <a:t> </a:t>
            </a:r>
            <a:endParaRPr lang="en-IN" dirty="0"/>
          </a:p>
          <a:p>
            <a:pPr algn="just">
              <a:buFont typeface="Arial" pitchFamily="34" charset="0"/>
              <a:buChar char="•"/>
            </a:pPr>
            <a:endParaRPr lang="en-IN" sz="1200" dirty="0">
              <a:latin typeface="Calibri" pitchFamily="34" charset="0"/>
              <a:cs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16137" y="13162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407274" y="190491"/>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200" b="1" dirty="0">
                <a:solidFill>
                  <a:srgbClr val="FF0000"/>
                </a:solidFill>
              </a:rPr>
              <a:t>EARLY HUMANS-HUNTERS AND GATHERERS</a:t>
            </a:r>
            <a:endParaRPr sz="2500" b="0"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1608084" y="2571736"/>
            <a:ext cx="5938344" cy="11594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lvl="0"/>
            <a:r>
              <a:rPr lang="en" b="1" dirty="0"/>
              <a:t>CHAPTER NUMBER: 2 PERIOD- 4</a:t>
            </a:r>
            <a:endParaRPr b="1" dirty="0"/>
          </a:p>
          <a:p>
            <a:pPr lvl="0"/>
            <a:r>
              <a:rPr lang="en" b="1" dirty="0"/>
              <a:t>CHAPTER NAME : EARLY HUMANS-HUNTERS AND GATHERERS</a:t>
            </a:r>
            <a:endParaRPr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21697" y="88575"/>
            <a:ext cx="1232526" cy="611875"/>
          </a:xfrm>
          <a:prstGeom prst="rect">
            <a:avLst/>
          </a:prstGeom>
          <a:noFill/>
          <a:ln>
            <a:noFill/>
          </a:ln>
        </p:spPr>
      </p:pic>
      <p:sp>
        <p:nvSpPr>
          <p:cNvPr id="71" name="Google Shape;71;p15"/>
          <p:cNvSpPr txBox="1"/>
          <p:nvPr/>
        </p:nvSpPr>
        <p:spPr>
          <a:xfrm>
            <a:off x="272675" y="285050"/>
            <a:ext cx="8688300" cy="789988"/>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HUMANS-HUNTERS AND GATHERERS </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MIDDLE STONE AGE/MESOLITHIC AGE (10,000-8000 BCE)</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56138"/>
            <a:ext cx="8688300" cy="3171162"/>
          </a:xfrm>
          <a:prstGeom prst="rect">
            <a:avLst/>
          </a:prstGeom>
          <a:noFill/>
          <a:ln>
            <a:noFill/>
          </a:ln>
        </p:spPr>
        <p:txBody>
          <a:bodyPr spcFirstLastPara="1" wrap="square" lIns="91425" tIns="91425" rIns="91425" bIns="91425" anchor="t" anchorCtr="0">
            <a:noAutofit/>
          </a:bodyPr>
          <a:lstStyle/>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7" name="TextBox 6"/>
          <p:cNvSpPr txBox="1"/>
          <p:nvPr/>
        </p:nvSpPr>
        <p:spPr>
          <a:xfrm>
            <a:off x="435935" y="1092857"/>
            <a:ext cx="4221125" cy="3539430"/>
          </a:xfrm>
          <a:prstGeom prst="rect">
            <a:avLst/>
          </a:prstGeom>
          <a:noFill/>
        </p:spPr>
        <p:txBody>
          <a:bodyPr wrap="square" rtlCol="0">
            <a:spAutoFit/>
          </a:bodyPr>
          <a:lstStyle/>
          <a:p>
            <a:pPr lvl="0">
              <a:buFont typeface="Arial" pitchFamily="34" charset="0"/>
              <a:buChar char="•"/>
            </a:pPr>
            <a:r>
              <a:rPr lang="en-US" sz="1200" b="1" u="sng" dirty="0">
                <a:latin typeface="Calibri" pitchFamily="34" charset="0"/>
                <a:cs typeface="Calibri" pitchFamily="34" charset="0"/>
              </a:rPr>
              <a:t> </a:t>
            </a:r>
            <a:r>
              <a:rPr lang="en-IN" sz="1200" dirty="0"/>
              <a:t>In Greek the word </a:t>
            </a:r>
            <a:r>
              <a:rPr lang="en-IN" sz="1200" dirty="0" err="1"/>
              <a:t>meso</a:t>
            </a:r>
            <a:r>
              <a:rPr lang="en-IN" sz="1200" dirty="0"/>
              <a:t>  means Middle thus this is the Middle Stone Age. This was the period between the Palaeolithic  and Neolithic period.</a:t>
            </a:r>
          </a:p>
          <a:p>
            <a:pPr lvl="0">
              <a:buFont typeface="Arial" pitchFamily="34" charset="0"/>
              <a:buChar char="•"/>
            </a:pPr>
            <a:endParaRPr lang="en-IN" sz="1200" dirty="0"/>
          </a:p>
          <a:p>
            <a:pPr lvl="0">
              <a:buFont typeface="Arial" pitchFamily="34" charset="0"/>
              <a:buChar char="•"/>
            </a:pPr>
            <a:r>
              <a:rPr lang="en-IN" sz="1200" dirty="0"/>
              <a:t> Sources are tools, cave , rock paintings and burial sites.</a:t>
            </a:r>
          </a:p>
          <a:p>
            <a:pPr lvl="0"/>
            <a:r>
              <a:rPr lang="en-IN" sz="1200" dirty="0"/>
              <a:t>Changing life styles:- The climate changed and it became warm and dry. The climate changes made possible for human beings to move to new areas.</a:t>
            </a:r>
          </a:p>
          <a:p>
            <a:pPr lvl="0">
              <a:buNone/>
            </a:pPr>
            <a:endParaRPr lang="en-IN" sz="1200" dirty="0"/>
          </a:p>
          <a:p>
            <a:pPr lvl="0">
              <a:buFont typeface="Arial" pitchFamily="34" charset="0"/>
              <a:buChar char="•"/>
            </a:pPr>
            <a:r>
              <a:rPr lang="en-IN" sz="1200" dirty="0"/>
              <a:t> Learnt to grow crops and tame animals. The dog was the first animal to be tamed.</a:t>
            </a:r>
          </a:p>
          <a:p>
            <a:pPr lvl="0">
              <a:buFont typeface="Arial" pitchFamily="34" charset="0"/>
              <a:buChar char="•"/>
            </a:pPr>
            <a:endParaRPr lang="en-IN" sz="1200" dirty="0"/>
          </a:p>
          <a:p>
            <a:pPr lvl="0">
              <a:buFont typeface="Arial" pitchFamily="34" charset="0"/>
              <a:buChar char="•"/>
            </a:pPr>
            <a:r>
              <a:rPr lang="en-IN" sz="1200" dirty="0"/>
              <a:t> Learnt to build houses with the help of sticks, twigs and mud.</a:t>
            </a:r>
          </a:p>
          <a:p>
            <a:pPr>
              <a:spcAft>
                <a:spcPts val="1200"/>
              </a:spcAft>
            </a:pPr>
            <a:r>
              <a:rPr lang="en-US" sz="1200" b="1" u="sng" dirty="0">
                <a:latin typeface="Calibri" pitchFamily="34" charset="0"/>
                <a:cs typeface="Calibri" pitchFamily="34" charset="0"/>
              </a:rPr>
              <a:t> </a:t>
            </a:r>
            <a:r>
              <a:rPr lang="en-US" sz="1200" dirty="0">
                <a:latin typeface="Calibri" pitchFamily="34" charset="0"/>
                <a:cs typeface="Calibri" pitchFamily="34" charset="0"/>
              </a:rPr>
              <a:t> </a:t>
            </a:r>
            <a:endParaRPr lang="en-IN" sz="1200" dirty="0">
              <a:latin typeface="Calibri" pitchFamily="34" charset="0"/>
              <a:cs typeface="Calibri" pitchFamily="34" charset="0"/>
            </a:endParaRPr>
          </a:p>
          <a:p>
            <a:pPr algn="just">
              <a:spcAft>
                <a:spcPts val="1200"/>
              </a:spcAft>
              <a:buFont typeface="Arial" pitchFamily="34" charset="0"/>
              <a:buChar char="•"/>
            </a:pPr>
            <a:endParaRPr lang="en-IN" sz="1200" dirty="0">
              <a:latin typeface="Calibri" pitchFamily="34" charset="0"/>
              <a:cs typeface="Calibri" pitchFamily="34" charset="0"/>
            </a:endParaRPr>
          </a:p>
          <a:p>
            <a:pPr>
              <a:spcAft>
                <a:spcPts val="1200"/>
              </a:spcAft>
            </a:pPr>
            <a:endParaRPr lang="en-US" sz="1200" dirty="0">
              <a:latin typeface="Calibri" pitchFamily="34" charset="0"/>
              <a:cs typeface="Calibri" pitchFamily="34" charset="0"/>
            </a:endParaRPr>
          </a:p>
        </p:txBody>
      </p:sp>
      <p:pic>
        <p:nvPicPr>
          <p:cNvPr id="1026" name="Picture 2" descr="C:\Users\DELL\Desktop\images.jfif"/>
          <p:cNvPicPr>
            <a:picLocks noChangeAspect="1" noChangeArrowheads="1"/>
          </p:cNvPicPr>
          <p:nvPr/>
        </p:nvPicPr>
        <p:blipFill>
          <a:blip r:embed="rId4"/>
          <a:srcRect/>
          <a:stretch>
            <a:fillRect/>
          </a:stretch>
        </p:blipFill>
        <p:spPr bwMode="auto">
          <a:xfrm>
            <a:off x="6107566" y="1036744"/>
            <a:ext cx="2676525" cy="1704975"/>
          </a:xfrm>
          <a:prstGeom prst="rect">
            <a:avLst/>
          </a:prstGeom>
          <a:noFill/>
        </p:spPr>
      </p:pic>
      <p:pic>
        <p:nvPicPr>
          <p:cNvPr id="1027" name="Picture 3" descr="C:\Users\DELL\Desktop\download (1).jfif"/>
          <p:cNvPicPr>
            <a:picLocks noChangeAspect="1" noChangeArrowheads="1"/>
          </p:cNvPicPr>
          <p:nvPr/>
        </p:nvPicPr>
        <p:blipFill>
          <a:blip r:embed="rId5"/>
          <a:srcRect/>
          <a:stretch>
            <a:fillRect/>
          </a:stretch>
        </p:blipFill>
        <p:spPr bwMode="auto">
          <a:xfrm>
            <a:off x="4855028" y="2974937"/>
            <a:ext cx="2505075" cy="1828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963381" y="67803"/>
            <a:ext cx="1232526" cy="611875"/>
          </a:xfrm>
          <a:prstGeom prst="rect">
            <a:avLst/>
          </a:prstGeom>
          <a:noFill/>
          <a:ln>
            <a:noFill/>
          </a:ln>
        </p:spPr>
      </p:pic>
      <p:sp>
        <p:nvSpPr>
          <p:cNvPr id="71" name="Google Shape;71;p15"/>
          <p:cNvSpPr txBox="1"/>
          <p:nvPr/>
        </p:nvSpPr>
        <p:spPr>
          <a:xfrm>
            <a:off x="273269" y="189186"/>
            <a:ext cx="8870731" cy="792682"/>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HUNTERS AND GATHERERS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MIDDLE STONE AGE/MESOLITHIC AGE (10,000-8000 BCE)</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10206" y="1036243"/>
            <a:ext cx="4648873" cy="3174249"/>
          </a:xfrm>
          <a:prstGeom prst="rect">
            <a:avLst/>
          </a:prstGeom>
          <a:noFill/>
          <a:ln>
            <a:noFill/>
          </a:ln>
        </p:spPr>
        <p:txBody>
          <a:bodyPr spcFirstLastPara="1" wrap="square" lIns="91425" tIns="91425" rIns="91425" bIns="91425" anchor="t" anchorCtr="0">
            <a:noAutofit/>
          </a:bodyPr>
          <a:lstStyle/>
          <a:p>
            <a:pPr>
              <a:buFont typeface="Arial" pitchFamily="34" charset="0"/>
              <a:buChar char="•"/>
            </a:pPr>
            <a:r>
              <a:rPr lang="en-US" sz="1200" dirty="0">
                <a:latin typeface="Calibri" pitchFamily="34" charset="0"/>
                <a:cs typeface="Calibri" pitchFamily="34" charset="0"/>
              </a:rPr>
              <a:t>  </a:t>
            </a:r>
            <a:r>
              <a:rPr lang="en-IN" dirty="0" err="1"/>
              <a:t>Microliths</a:t>
            </a:r>
            <a:r>
              <a:rPr lang="en-IN" dirty="0"/>
              <a:t>:- The smaller and sharper tools found at Mesolithic sites. It had sharp edges  and were less than 3cm in size. They were flint blades were used to provide the tips of arrows.</a:t>
            </a:r>
          </a:p>
          <a:p>
            <a:pPr>
              <a:buFont typeface="Arial" pitchFamily="34" charset="0"/>
              <a:buChar char="•"/>
            </a:pPr>
            <a:endParaRPr lang="en-IN" dirty="0"/>
          </a:p>
          <a:p>
            <a:pPr>
              <a:buFont typeface="Arial" pitchFamily="34" charset="0"/>
              <a:buChar char="•"/>
            </a:pPr>
            <a:r>
              <a:rPr lang="en-IN" dirty="0"/>
              <a:t> Tools made up of bone, wood or the tusks and horns of animals.</a:t>
            </a:r>
          </a:p>
          <a:p>
            <a:pPr>
              <a:buFont typeface="Arial" pitchFamily="34" charset="0"/>
              <a:buChar char="•"/>
            </a:pPr>
            <a:endParaRPr lang="en-IN" dirty="0"/>
          </a:p>
          <a:p>
            <a:pPr>
              <a:buFont typeface="Arial" pitchFamily="34" charset="0"/>
              <a:buChar char="•"/>
            </a:pPr>
            <a:r>
              <a:rPr lang="en-IN" dirty="0"/>
              <a:t>  Mesolithic Sites found in India</a:t>
            </a:r>
          </a:p>
          <a:p>
            <a:endParaRPr lang="en-IN" dirty="0"/>
          </a:p>
          <a:p>
            <a:r>
              <a:rPr lang="en-IN" dirty="0"/>
              <a:t>* Rajasthan, Uttar Pradesh, north- eastern India,  Andhra Pradesh,  Madhya Pradesh and Karnataka.</a:t>
            </a:r>
          </a:p>
          <a:p>
            <a:pPr lvl="0" algn="just">
              <a:buFont typeface="Arial" pitchFamily="34" charset="0"/>
              <a:buChar char="•"/>
            </a:pPr>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050" name="Picture 2" descr="C:\Users\DELL\Desktop\download.jfif"/>
          <p:cNvPicPr>
            <a:picLocks noChangeAspect="1" noChangeArrowheads="1"/>
          </p:cNvPicPr>
          <p:nvPr/>
        </p:nvPicPr>
        <p:blipFill>
          <a:blip r:embed="rId4"/>
          <a:srcRect/>
          <a:stretch>
            <a:fillRect/>
          </a:stretch>
        </p:blipFill>
        <p:spPr bwMode="auto">
          <a:xfrm>
            <a:off x="5786438" y="1016422"/>
            <a:ext cx="2857500" cy="1600200"/>
          </a:xfrm>
          <a:prstGeom prst="rect">
            <a:avLst/>
          </a:prstGeom>
          <a:noFill/>
        </p:spPr>
      </p:pic>
      <p:pic>
        <p:nvPicPr>
          <p:cNvPr id="2051" name="Picture 3" descr="C:\Users\DELL\Desktop\download (2).jfif"/>
          <p:cNvPicPr>
            <a:picLocks noChangeAspect="1" noChangeArrowheads="1"/>
          </p:cNvPicPr>
          <p:nvPr/>
        </p:nvPicPr>
        <p:blipFill>
          <a:blip r:embed="rId5"/>
          <a:srcRect/>
          <a:stretch>
            <a:fillRect/>
          </a:stretch>
        </p:blipFill>
        <p:spPr bwMode="auto">
          <a:xfrm>
            <a:off x="5591515" y="2969712"/>
            <a:ext cx="2988129" cy="202610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51856" y="91243"/>
            <a:ext cx="1232526" cy="611875"/>
          </a:xfrm>
          <a:prstGeom prst="rect">
            <a:avLst/>
          </a:prstGeom>
          <a:noFill/>
          <a:ln>
            <a:noFill/>
          </a:ln>
        </p:spPr>
      </p:pic>
      <p:sp>
        <p:nvSpPr>
          <p:cNvPr id="71" name="Google Shape;71;p15"/>
          <p:cNvSpPr txBox="1"/>
          <p:nvPr/>
        </p:nvSpPr>
        <p:spPr>
          <a:xfrm>
            <a:off x="273269" y="189186"/>
            <a:ext cx="8870731" cy="792682"/>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HUNTERS AND GATHERERS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QUESTIONS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10206" y="1036243"/>
            <a:ext cx="6796650" cy="3174249"/>
          </a:xfrm>
          <a:prstGeom prst="rect">
            <a:avLst/>
          </a:prstGeom>
          <a:noFill/>
          <a:ln>
            <a:noFill/>
          </a:ln>
        </p:spPr>
        <p:txBody>
          <a:bodyPr spcFirstLastPara="1" wrap="square" lIns="91425" tIns="91425" rIns="91425" bIns="91425" anchor="t" anchorCtr="0">
            <a:noAutofit/>
          </a:bodyPr>
          <a:lstStyle/>
          <a:p>
            <a:pPr marL="228600" indent="-228600">
              <a:buAutoNum type="arabicPeriod"/>
            </a:pPr>
            <a:r>
              <a:rPr lang="en-US" sz="1200" dirty="0"/>
              <a:t>During which period people started to build houses with sticks, twigs and mud?</a:t>
            </a:r>
          </a:p>
          <a:p>
            <a:pPr marL="228600" indent="-228600">
              <a:buAutoNum type="arabicPeriod"/>
            </a:pPr>
            <a:endParaRPr lang="en-US" sz="1200" dirty="0"/>
          </a:p>
          <a:p>
            <a:r>
              <a:rPr lang="en-US" sz="1200" dirty="0"/>
              <a:t>2. What are the natural changes that occurred around 9000BCE</a:t>
            </a:r>
          </a:p>
          <a:p>
            <a:r>
              <a:rPr lang="en-US" sz="1200" dirty="0"/>
              <a:t>  </a:t>
            </a:r>
          </a:p>
          <a:p>
            <a:r>
              <a:rPr lang="en-US" sz="1200" dirty="0"/>
              <a:t> 3. Name the areas where rock paintings from the Mesolithic period have been found?</a:t>
            </a:r>
          </a:p>
          <a:p>
            <a:r>
              <a:rPr lang="en-US" sz="1200" dirty="0"/>
              <a:t>   </a:t>
            </a:r>
          </a:p>
          <a:p>
            <a:r>
              <a:rPr lang="en-US" sz="1200" dirty="0"/>
              <a:t> 4. Name  two  </a:t>
            </a:r>
            <a:r>
              <a:rPr lang="en-US" sz="1200" dirty="0" err="1"/>
              <a:t>Mesoliothic</a:t>
            </a:r>
            <a:r>
              <a:rPr lang="en-US" sz="1200" dirty="0"/>
              <a:t>  sites of India? </a:t>
            </a:r>
            <a:r>
              <a:rPr lang="en-US" sz="1200" dirty="0">
                <a:latin typeface="Calibri" pitchFamily="34" charset="0"/>
                <a:cs typeface="Calibri" pitchFamily="34" charset="0"/>
              </a:rPr>
              <a:t>  </a:t>
            </a:r>
            <a:endParaRPr lang="en-IN" sz="1200" dirty="0">
              <a:latin typeface="Calibri" pitchFamily="34" charset="0"/>
              <a:cs typeface="Calibri" pitchFamily="34" charset="0"/>
            </a:endParaRPr>
          </a:p>
          <a:p>
            <a:endParaRPr lang="en-IN" sz="1200" dirty="0">
              <a:latin typeface="Calibri" pitchFamily="34" charset="0"/>
              <a:cs typeface="Calibri" pitchFamily="34" charset="0"/>
            </a:endParaRPr>
          </a:p>
          <a:p>
            <a:pPr marL="228600" lvl="0" indent="-228600">
              <a:buAutoNum type="arabicPeriod" startAt="5"/>
            </a:pPr>
            <a:r>
              <a:rPr lang="en-US" sz="1200" dirty="0"/>
              <a:t>What are microliths?</a:t>
            </a:r>
          </a:p>
          <a:p>
            <a:pPr lvl="0"/>
            <a:r>
              <a:rPr lang="en-US" sz="1200" b="1" u="sng" dirty="0"/>
              <a:t>Answer in Brief</a:t>
            </a:r>
            <a:r>
              <a:rPr lang="en-US" sz="1200" b="1" dirty="0"/>
              <a:t>:</a:t>
            </a:r>
          </a:p>
          <a:p>
            <a:pPr marL="228600" lvl="0" indent="-228600">
              <a:buAutoNum type="arabicPeriod" startAt="5"/>
            </a:pPr>
            <a:r>
              <a:rPr lang="en-US" sz="1200" dirty="0"/>
              <a:t>What are the natural changes that occurred around 9000BCE? How did it help the humans who lived then?</a:t>
            </a:r>
          </a:p>
          <a:p>
            <a:pPr lvl="0"/>
            <a:r>
              <a:rPr lang="en-US" sz="1200" dirty="0"/>
              <a:t>Ans: By around 9000 BCE, the climate became warmer and drier.</a:t>
            </a:r>
          </a:p>
          <a:p>
            <a:pPr marL="171450" lvl="0" indent="-171450">
              <a:buFont typeface="Arial" panose="020B0604020202020204" pitchFamily="34" charset="0"/>
              <a:buChar char="•"/>
            </a:pPr>
            <a:r>
              <a:rPr lang="en-US" sz="1200" dirty="0"/>
              <a:t> Due to climatic changes variety of plants and animals became available, so both hunting and gathering became easier.</a:t>
            </a:r>
          </a:p>
          <a:p>
            <a:pPr marL="171450" lvl="0" indent="-171450">
              <a:buFont typeface="Arial" panose="020B0604020202020204" pitchFamily="34" charset="0"/>
              <a:buChar char="•"/>
            </a:pPr>
            <a:r>
              <a:rPr lang="en-US" sz="1200" dirty="0"/>
              <a:t>Humans learnt to grow crops and tame animals during Mesolithic period. </a:t>
            </a:r>
          </a:p>
          <a:p>
            <a:pPr marL="228600" lvl="0" indent="-228600">
              <a:buAutoNum type="arabicPeriod" startAt="5"/>
            </a:pPr>
            <a:endParaRPr lang="en-US" sz="1200" dirty="0"/>
          </a:p>
          <a:p>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37569" y="13162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546428" y="213747"/>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200" b="1" dirty="0">
                <a:solidFill>
                  <a:srgbClr val="FF0000"/>
                </a:solidFill>
              </a:rPr>
              <a:t>EARLY HUMAN-HUNTERS AND GATHERERS</a:t>
            </a:r>
            <a:endParaRPr sz="2500" b="0"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1608084" y="2571736"/>
            <a:ext cx="5938344" cy="11594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lvl="0"/>
            <a:r>
              <a:rPr lang="en" b="1" dirty="0"/>
              <a:t>CHAPTER NUMBER: 2 PERIOD- 5</a:t>
            </a:r>
            <a:endParaRPr b="1" dirty="0"/>
          </a:p>
          <a:p>
            <a:pPr lvl="0"/>
            <a:r>
              <a:rPr lang="en" b="1" dirty="0"/>
              <a:t>CHAPTER NAME : EARLY HUMANS- HUNTERS AND GATHERERS</a:t>
            </a:r>
            <a:endParaRPr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28449" y="6362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HUMANS-HUNTERS AND GATHERERS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NEOLITHIC AND CHALCOLITHIC AGE  </a:t>
            </a:r>
            <a:endParaRPr sz="1800" b="1" i="0" u="none" strike="noStrike" cap="none" dirty="0">
              <a:solidFill>
                <a:schemeClr val="tx1"/>
              </a:solidFill>
              <a:latin typeface="Calibri" pitchFamily="34" charset="0"/>
              <a:sym typeface="Arial"/>
            </a:endParaRPr>
          </a:p>
        </p:txBody>
      </p:sp>
      <p:sp>
        <p:nvSpPr>
          <p:cNvPr id="6" name="TextBox 5"/>
          <p:cNvSpPr txBox="1"/>
          <p:nvPr/>
        </p:nvSpPr>
        <p:spPr>
          <a:xfrm>
            <a:off x="434340" y="982980"/>
            <a:ext cx="3773329" cy="3108543"/>
          </a:xfrm>
          <a:prstGeom prst="rect">
            <a:avLst/>
          </a:prstGeom>
          <a:noFill/>
        </p:spPr>
        <p:txBody>
          <a:bodyPr wrap="square" rtlCol="0">
            <a:spAutoFit/>
          </a:bodyPr>
          <a:lstStyle/>
          <a:p>
            <a:r>
              <a:rPr lang="en-US" dirty="0"/>
              <a:t>Neolithic Age or New Stone Age</a:t>
            </a:r>
          </a:p>
          <a:p>
            <a:r>
              <a:rPr lang="en-US" dirty="0"/>
              <a:t>The word neo means new in Greek ,the last period of the stone age</a:t>
            </a:r>
          </a:p>
          <a:p>
            <a:r>
              <a:rPr lang="en-US" dirty="0"/>
              <a:t>Important period of the stone age.</a:t>
            </a:r>
          </a:p>
          <a:p>
            <a:r>
              <a:rPr lang="en-US" dirty="0"/>
              <a:t>Humans changed from hunters and gatherers to farmers and herders</a:t>
            </a:r>
          </a:p>
          <a:p>
            <a:endParaRPr lang="en-IN" dirty="0"/>
          </a:p>
          <a:p>
            <a:endParaRPr lang="en-US" dirty="0"/>
          </a:p>
          <a:p>
            <a:r>
              <a:rPr lang="en-US" dirty="0" err="1"/>
              <a:t>Chalkos</a:t>
            </a:r>
            <a:r>
              <a:rPr lang="en-US" dirty="0"/>
              <a:t> means ’copper’ and </a:t>
            </a:r>
            <a:r>
              <a:rPr lang="en-US" dirty="0" err="1"/>
              <a:t>lithos</a:t>
            </a:r>
            <a:r>
              <a:rPr lang="en-US" dirty="0"/>
              <a:t> means stone</a:t>
            </a:r>
          </a:p>
          <a:p>
            <a:r>
              <a:rPr lang="en-US" dirty="0"/>
              <a:t>Implements made of both stone and copper</a:t>
            </a:r>
          </a:p>
          <a:p>
            <a:r>
              <a:rPr lang="en-US" dirty="0"/>
              <a:t>Inventions:-the plough, wheeled cart and the sailed boat.</a:t>
            </a:r>
            <a:endParaRPr lang="en-IN" dirty="0"/>
          </a:p>
          <a:p>
            <a:endParaRPr lang="en-US" dirty="0"/>
          </a:p>
        </p:txBody>
      </p:sp>
      <p:pic>
        <p:nvPicPr>
          <p:cNvPr id="7" name="Picture 6" descr="copper.jpg"/>
          <p:cNvPicPr>
            <a:picLocks noChangeAspect="1"/>
          </p:cNvPicPr>
          <p:nvPr/>
        </p:nvPicPr>
        <p:blipFill>
          <a:blip r:embed="rId4" cstate="print"/>
          <a:stretch>
            <a:fillRect/>
          </a:stretch>
        </p:blipFill>
        <p:spPr>
          <a:xfrm>
            <a:off x="4207669" y="774435"/>
            <a:ext cx="3189982" cy="2183747"/>
          </a:xfrm>
          <a:prstGeom prst="rect">
            <a:avLst/>
          </a:prstGeom>
        </p:spPr>
      </p:pic>
      <p:pic>
        <p:nvPicPr>
          <p:cNvPr id="8" name="Picture 7" descr="5583aac24b08711f4ab20012cb5438eb.jpg"/>
          <p:cNvPicPr>
            <a:picLocks noChangeAspect="1"/>
          </p:cNvPicPr>
          <p:nvPr/>
        </p:nvPicPr>
        <p:blipFill>
          <a:blip r:embed="rId5" cstate="print"/>
          <a:stretch>
            <a:fillRect/>
          </a:stretch>
        </p:blipFill>
        <p:spPr>
          <a:xfrm>
            <a:off x="5322095" y="3042595"/>
            <a:ext cx="3638880" cy="203727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844725" y="107311"/>
            <a:ext cx="1232526" cy="611875"/>
          </a:xfrm>
          <a:prstGeom prst="rect">
            <a:avLst/>
          </a:prstGeom>
          <a:noFill/>
          <a:ln>
            <a:noFill/>
          </a:ln>
        </p:spPr>
      </p:pic>
      <p:sp>
        <p:nvSpPr>
          <p:cNvPr id="71" name="Google Shape;71;p15"/>
          <p:cNvSpPr txBox="1"/>
          <p:nvPr/>
        </p:nvSpPr>
        <p:spPr>
          <a:xfrm>
            <a:off x="272675" y="160638"/>
            <a:ext cx="8688300" cy="617838"/>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HUMANS-HUNTERS AND GATHERERS </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CASE-STUDY- HUNSGI</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168164" y="798786"/>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472966" y="903891"/>
            <a:ext cx="4726355" cy="3847207"/>
          </a:xfrm>
          <a:prstGeom prst="rect">
            <a:avLst/>
          </a:prstGeom>
        </p:spPr>
        <p:txBody>
          <a:bodyPr wrap="square">
            <a:spAutoFit/>
          </a:bodyPr>
          <a:lstStyle/>
          <a:p>
            <a:endParaRPr lang="en-US" sz="2000" b="1" u="sng" dirty="0">
              <a:latin typeface="Calibri" pitchFamily="34" charset="0"/>
              <a:cs typeface="Calibri" pitchFamily="34" charset="0"/>
            </a:endParaRPr>
          </a:p>
          <a:p>
            <a:pPr lvl="0"/>
            <a:r>
              <a:rPr lang="en-US" dirty="0"/>
              <a:t>Stone Age settlements dating from 1. 5 to 0.7 million years ago.</a:t>
            </a:r>
          </a:p>
          <a:p>
            <a:pPr lvl="0">
              <a:buFont typeface="Arial" charset="0"/>
              <a:buChar char="•"/>
            </a:pPr>
            <a:r>
              <a:rPr lang="en-US" dirty="0"/>
              <a:t>Stone Age settlements in Central India and southern parts of the Eastern India.</a:t>
            </a:r>
          </a:p>
          <a:p>
            <a:pPr lvl="0">
              <a:buFont typeface="Arial" charset="0"/>
              <a:buChar char="•"/>
            </a:pPr>
            <a:r>
              <a:rPr lang="en-US" dirty="0"/>
              <a:t>Archeological sites have been found in </a:t>
            </a:r>
            <a:r>
              <a:rPr lang="en-US" dirty="0" err="1"/>
              <a:t>Hunsgi</a:t>
            </a:r>
            <a:r>
              <a:rPr lang="en-US" dirty="0"/>
              <a:t>.</a:t>
            </a:r>
          </a:p>
          <a:p>
            <a:pPr lvl="0">
              <a:buFont typeface="Arial" charset="0"/>
              <a:buChar char="•"/>
            </a:pPr>
            <a:r>
              <a:rPr lang="en-US" dirty="0"/>
              <a:t>The artifacts found are:- hand- Axes, cleavers, scrappers and knives .</a:t>
            </a:r>
          </a:p>
          <a:p>
            <a:pPr lvl="0">
              <a:buFont typeface="Arial" charset="0"/>
              <a:buChar char="•"/>
            </a:pPr>
            <a:r>
              <a:rPr lang="en-US" dirty="0"/>
              <a:t>The Deccan Plateau is one of the oldest plateaus of the Indian sub-continent.</a:t>
            </a:r>
          </a:p>
          <a:p>
            <a:pPr lvl="0">
              <a:buFont typeface="Arial" charset="0"/>
              <a:buChar char="•"/>
            </a:pPr>
            <a:r>
              <a:rPr lang="en-US" dirty="0"/>
              <a:t>Climate of the Deccan Regions</a:t>
            </a:r>
          </a:p>
          <a:p>
            <a:pPr lvl="0">
              <a:buFont typeface="Arial" charset="0"/>
              <a:buChar char="•"/>
            </a:pPr>
            <a:r>
              <a:rPr lang="en-US" dirty="0"/>
              <a:t>Food Resources and availability of right type of stone</a:t>
            </a:r>
          </a:p>
          <a:p>
            <a:pPr lvl="0">
              <a:buFont typeface="Arial" charset="0"/>
              <a:buChar char="•"/>
            </a:pPr>
            <a:r>
              <a:rPr lang="en-US" dirty="0"/>
              <a:t>Oldest site discovered in </a:t>
            </a:r>
            <a:r>
              <a:rPr lang="en-US" dirty="0" err="1"/>
              <a:t>Hunsgi</a:t>
            </a:r>
            <a:r>
              <a:rPr lang="en-US" dirty="0"/>
              <a:t> and </a:t>
            </a:r>
            <a:r>
              <a:rPr lang="en-US" dirty="0" err="1"/>
              <a:t>Baichbal</a:t>
            </a:r>
            <a:r>
              <a:rPr lang="en-US" dirty="0"/>
              <a:t> Valleys in Karnataka</a:t>
            </a:r>
            <a:endParaRPr lang="en-IN" dirty="0"/>
          </a:p>
          <a:p>
            <a:pPr lvl="0">
              <a:buFont typeface="Arial" charset="0"/>
              <a:buChar char="•"/>
            </a:pPr>
            <a:endParaRPr lang="en-US" dirty="0"/>
          </a:p>
          <a:p>
            <a:pPr lvl="0">
              <a:buFont typeface="Arial" charset="0"/>
              <a:buChar char="•"/>
            </a:pPr>
            <a:endParaRPr lang="en-IN" dirty="0"/>
          </a:p>
          <a:p>
            <a:endParaRPr lang="en-IN" dirty="0">
              <a:latin typeface="Calibri"/>
              <a:ea typeface="Calibri"/>
              <a:cs typeface="Calibri"/>
              <a:sym typeface="Calibri"/>
            </a:endParaRPr>
          </a:p>
        </p:txBody>
      </p:sp>
      <p:pic>
        <p:nvPicPr>
          <p:cNvPr id="6146" name="Picture 2" descr="C:\Users\DELL\Desktop\download (1).jfif"/>
          <p:cNvPicPr>
            <a:picLocks noChangeAspect="1" noChangeArrowheads="1"/>
          </p:cNvPicPr>
          <p:nvPr/>
        </p:nvPicPr>
        <p:blipFill>
          <a:blip r:embed="rId4"/>
          <a:srcRect/>
          <a:stretch>
            <a:fillRect/>
          </a:stretch>
        </p:blipFill>
        <p:spPr bwMode="auto">
          <a:xfrm>
            <a:off x="6000578" y="1007935"/>
            <a:ext cx="2590800" cy="1971675"/>
          </a:xfrm>
          <a:prstGeom prst="rect">
            <a:avLst/>
          </a:prstGeom>
          <a:noFill/>
        </p:spPr>
      </p:pic>
      <p:pic>
        <p:nvPicPr>
          <p:cNvPr id="7" name="Picture 2" descr="C:\Users\DELL\Desktop\images (2).jfif"/>
          <p:cNvPicPr>
            <a:picLocks noChangeAspect="1" noChangeArrowheads="1"/>
          </p:cNvPicPr>
          <p:nvPr/>
        </p:nvPicPr>
        <p:blipFill>
          <a:blip r:embed="rId5"/>
          <a:srcRect/>
          <a:stretch>
            <a:fillRect/>
          </a:stretch>
        </p:blipFill>
        <p:spPr bwMode="auto">
          <a:xfrm>
            <a:off x="6000578" y="3188759"/>
            <a:ext cx="2590800" cy="17621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28449" y="133506"/>
            <a:ext cx="1232526" cy="611875"/>
          </a:xfrm>
          <a:prstGeom prst="rect">
            <a:avLst/>
          </a:prstGeom>
          <a:noFill/>
          <a:ln>
            <a:noFill/>
          </a:ln>
        </p:spPr>
      </p:pic>
      <p:sp>
        <p:nvSpPr>
          <p:cNvPr id="71" name="Google Shape;71;p15"/>
          <p:cNvSpPr txBox="1"/>
          <p:nvPr/>
        </p:nvSpPr>
        <p:spPr>
          <a:xfrm>
            <a:off x="272675" y="243009"/>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 HUNTERS  AND GATHERERS </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LEARNING OBJECTIVES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455700" y="1057619"/>
            <a:ext cx="4310610" cy="2941503"/>
          </a:xfrm>
          <a:prstGeom prst="rect">
            <a:avLst/>
          </a:prstGeom>
          <a:noFill/>
          <a:ln>
            <a:noFill/>
          </a:ln>
        </p:spPr>
        <p:txBody>
          <a:bodyPr spcFirstLastPara="1" wrap="square" lIns="91425" tIns="91425" rIns="91425" bIns="91425" anchor="t" anchorCtr="0">
            <a:noAutofit/>
          </a:bodyPr>
          <a:lstStyle/>
          <a:p>
            <a:pPr>
              <a:buFont typeface="Arial" pitchFamily="34" charset="0"/>
              <a:buChar char="•"/>
            </a:pPr>
            <a:r>
              <a:rPr lang="en-US" sz="1200" b="1" dirty="0">
                <a:latin typeface="Calibri" pitchFamily="34" charset="0"/>
                <a:cs typeface="Calibri" pitchFamily="34" charset="0"/>
              </a:rPr>
              <a:t>  </a:t>
            </a:r>
            <a:r>
              <a:rPr lang="en-US" dirty="0"/>
              <a:t>Stone Age</a:t>
            </a:r>
          </a:p>
          <a:p>
            <a:pPr>
              <a:buFont typeface="Wingdings" pitchFamily="2" charset="2"/>
              <a:buChar char="Ø"/>
            </a:pPr>
            <a:r>
              <a:rPr lang="en-US" dirty="0" err="1"/>
              <a:t>Palaeolithic</a:t>
            </a:r>
            <a:r>
              <a:rPr lang="en-US" dirty="0"/>
              <a:t> Age,</a:t>
            </a:r>
          </a:p>
          <a:p>
            <a:pPr>
              <a:buFont typeface="Wingdings" pitchFamily="2" charset="2"/>
              <a:buChar char="Ø"/>
            </a:pPr>
            <a:r>
              <a:rPr lang="en-US" dirty="0"/>
              <a:t> </a:t>
            </a:r>
            <a:r>
              <a:rPr lang="en-US" dirty="0" err="1"/>
              <a:t>Mesollithic</a:t>
            </a:r>
            <a:r>
              <a:rPr lang="en-US" dirty="0"/>
              <a:t> Age and </a:t>
            </a:r>
          </a:p>
          <a:p>
            <a:pPr>
              <a:buFont typeface="Wingdings" pitchFamily="2" charset="2"/>
              <a:buChar char="Ø"/>
            </a:pPr>
            <a:r>
              <a:rPr lang="en-US" dirty="0"/>
              <a:t>Neolithic Age</a:t>
            </a:r>
          </a:p>
          <a:p>
            <a:endParaRPr lang="en-US" dirty="0"/>
          </a:p>
          <a:p>
            <a:pPr>
              <a:buFont typeface="Arial" pitchFamily="34" charset="0"/>
              <a:buChar char="•"/>
            </a:pPr>
            <a:r>
              <a:rPr lang="en-US" dirty="0"/>
              <a:t>Features of </a:t>
            </a:r>
            <a:r>
              <a:rPr lang="en-US" dirty="0" err="1"/>
              <a:t>Palaeolithic</a:t>
            </a:r>
            <a:r>
              <a:rPr lang="en-US" dirty="0"/>
              <a:t> Period</a:t>
            </a:r>
          </a:p>
          <a:p>
            <a:r>
              <a:rPr lang="en-US" dirty="0"/>
              <a:t>Food Gatherers        * Clothing &amp; Shelter</a:t>
            </a:r>
          </a:p>
          <a:p>
            <a:r>
              <a:rPr lang="en-US" dirty="0"/>
              <a:t>Tools and Weapons   *Discovery of Fire</a:t>
            </a:r>
          </a:p>
          <a:p>
            <a:r>
              <a:rPr lang="en-US" dirty="0"/>
              <a:t>Invention of wheels   *Art</a:t>
            </a:r>
          </a:p>
          <a:p>
            <a:endParaRPr lang="en-US" dirty="0"/>
          </a:p>
          <a:p>
            <a:pPr>
              <a:buFont typeface="Arial" pitchFamily="34" charset="0"/>
              <a:buChar char="•"/>
            </a:pPr>
            <a:r>
              <a:rPr lang="en-US" dirty="0"/>
              <a:t> Mesolithic Period: </a:t>
            </a:r>
            <a:r>
              <a:rPr lang="en-US" dirty="0" err="1"/>
              <a:t>Microliths</a:t>
            </a:r>
            <a:r>
              <a:rPr lang="en-US" dirty="0"/>
              <a:t>, Tools and weapons</a:t>
            </a:r>
          </a:p>
          <a:p>
            <a:endParaRPr lang="en-US" dirty="0"/>
          </a:p>
          <a:p>
            <a:pPr>
              <a:buFont typeface="Arial" pitchFamily="34" charset="0"/>
              <a:buChar char="•"/>
            </a:pPr>
            <a:r>
              <a:rPr lang="en-US" dirty="0"/>
              <a:t> Neolithic Age</a:t>
            </a:r>
          </a:p>
          <a:p>
            <a:endParaRPr lang="en-US" b="1" dirty="0">
              <a:latin typeface="Calibri" pitchFamily="34" charset="0"/>
              <a:cs typeface="Calibri" pitchFamily="34" charset="0"/>
            </a:endParaRPr>
          </a:p>
          <a:p>
            <a:pPr>
              <a:buFont typeface="Wingdings" pitchFamily="2" charset="2"/>
              <a:buChar char="§"/>
            </a:pPr>
            <a:endParaRPr lang="en-IN" sz="1200" dirty="0">
              <a:latin typeface="Calibri" pitchFamily="34" charset="0"/>
              <a:cs typeface="Calibri" pitchFamily="34" charset="0"/>
            </a:endParaRPr>
          </a:p>
          <a:p>
            <a:endParaRPr lang="en-US" sz="1200" dirty="0"/>
          </a:p>
          <a:p>
            <a:pPr>
              <a:buFont typeface="Wingdings" pitchFamily="2" charset="2"/>
              <a:buChar char="Ø"/>
            </a:pPr>
            <a:endParaRPr lang="en-IN" sz="1200" dirty="0">
              <a:latin typeface="Calibri" pitchFamily="34" charset="0"/>
              <a:cs typeface="Calibri" pitchFamily="34" charset="0"/>
            </a:endParaRPr>
          </a:p>
          <a:p>
            <a:endParaRPr lang="en-US" sz="1200" dirty="0">
              <a:latin typeface="Calibri" pitchFamily="34" charset="0"/>
              <a:cs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5122" name="Picture 2" descr="C:\Users\DELL\Desktop\download.jfif"/>
          <p:cNvPicPr>
            <a:picLocks noChangeAspect="1" noChangeArrowheads="1"/>
          </p:cNvPicPr>
          <p:nvPr/>
        </p:nvPicPr>
        <p:blipFill>
          <a:blip r:embed="rId4"/>
          <a:srcRect/>
          <a:stretch>
            <a:fillRect/>
          </a:stretch>
        </p:blipFill>
        <p:spPr bwMode="auto">
          <a:xfrm>
            <a:off x="5084716" y="2770755"/>
            <a:ext cx="3806190" cy="1933301"/>
          </a:xfrm>
          <a:prstGeom prst="rect">
            <a:avLst/>
          </a:prstGeom>
          <a:noFill/>
        </p:spPr>
      </p:pic>
      <p:pic>
        <p:nvPicPr>
          <p:cNvPr id="3074" name="Picture 2" descr="C:\Users\DELL\Desktop\download (3).jfif"/>
          <p:cNvPicPr>
            <a:picLocks noChangeAspect="1" noChangeArrowheads="1"/>
          </p:cNvPicPr>
          <p:nvPr/>
        </p:nvPicPr>
        <p:blipFill>
          <a:blip r:embed="rId5"/>
          <a:srcRect/>
          <a:stretch>
            <a:fillRect/>
          </a:stretch>
        </p:blipFill>
        <p:spPr bwMode="auto">
          <a:xfrm>
            <a:off x="4969469" y="1045325"/>
            <a:ext cx="3718831" cy="151447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66143" y="78612"/>
            <a:ext cx="1232526" cy="611875"/>
          </a:xfrm>
          <a:prstGeom prst="rect">
            <a:avLst/>
          </a:prstGeom>
          <a:noFill/>
          <a:ln>
            <a:noFill/>
          </a:ln>
        </p:spPr>
      </p:pic>
      <p:sp>
        <p:nvSpPr>
          <p:cNvPr id="71" name="Google Shape;71;p15"/>
          <p:cNvSpPr txBox="1"/>
          <p:nvPr/>
        </p:nvSpPr>
        <p:spPr>
          <a:xfrm>
            <a:off x="0" y="253519"/>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  EARLY HUMANS-HUNTERS AND GATHERTERS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      CASE STUDY - HUNSGI</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0" y="388882"/>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525517" y="1324288"/>
            <a:ext cx="5320112" cy="2431435"/>
          </a:xfrm>
          <a:prstGeom prst="rect">
            <a:avLst/>
          </a:prstGeom>
        </p:spPr>
        <p:txBody>
          <a:bodyPr wrap="square">
            <a:spAutoFit/>
          </a:bodyPr>
          <a:lstStyle/>
          <a:p>
            <a:pPr lvl="0">
              <a:buFont typeface="Arial" pitchFamily="34" charset="0"/>
              <a:buChar char="•"/>
            </a:pPr>
            <a:r>
              <a:rPr lang="en-US" dirty="0"/>
              <a:t>  Preferred the semi- humid regions of the Deccan.</a:t>
            </a:r>
          </a:p>
          <a:p>
            <a:pPr lvl="0">
              <a:buFont typeface="Arial" pitchFamily="34" charset="0"/>
              <a:buChar char="•"/>
            </a:pPr>
            <a:r>
              <a:rPr lang="en-US" dirty="0"/>
              <a:t>  Perennial water source in the form of springs, raw material (limestone &amp; granite)</a:t>
            </a:r>
          </a:p>
          <a:p>
            <a:pPr lvl="0">
              <a:buFont typeface="Arial" pitchFamily="34" charset="0"/>
              <a:buChar char="•"/>
            </a:pPr>
            <a:r>
              <a:rPr lang="en-US" dirty="0"/>
              <a:t>  Variety of plants and animals</a:t>
            </a:r>
          </a:p>
          <a:p>
            <a:pPr>
              <a:buFont typeface="Arial" pitchFamily="34" charset="0"/>
              <a:buChar char="•"/>
            </a:pPr>
            <a:r>
              <a:rPr lang="en-US" dirty="0"/>
              <a:t>  Choosing a place to live in</a:t>
            </a:r>
          </a:p>
          <a:p>
            <a:pPr>
              <a:buFont typeface="Arial" pitchFamily="34" charset="0"/>
              <a:buChar char="•"/>
            </a:pPr>
            <a:r>
              <a:rPr lang="en-US" dirty="0"/>
              <a:t>  People preferred to live in places having the following:  </a:t>
            </a:r>
          </a:p>
          <a:p>
            <a:pPr lvl="0">
              <a:buFont typeface="Arial" pitchFamily="34" charset="0"/>
              <a:buChar char="•"/>
            </a:pPr>
            <a:r>
              <a:rPr lang="en-US" dirty="0"/>
              <a:t>  They lived near to the sources of water, such as rivers and lakes.</a:t>
            </a:r>
          </a:p>
          <a:p>
            <a:pPr>
              <a:buFont typeface="Arial" pitchFamily="34" charset="0"/>
              <a:buChar char="•"/>
            </a:pPr>
            <a:r>
              <a:rPr lang="en-US" dirty="0"/>
              <a:t>  People tried to find places where good quality stone was easily available as it was important for hunting.</a:t>
            </a:r>
          </a:p>
          <a:p>
            <a:pPr lvl="0">
              <a:buFont typeface="Arial" pitchFamily="34" charset="0"/>
              <a:buChar char="•"/>
            </a:pPr>
            <a:endParaRPr lang="en-IN" sz="1200" dirty="0">
              <a:latin typeface="Calibri" pitchFamily="34" charset="0"/>
              <a:ea typeface="Calibri"/>
              <a:cs typeface="Calibri" pitchFamily="34" charset="0"/>
              <a:sym typeface="Calibri"/>
            </a:endParaRPr>
          </a:p>
        </p:txBody>
      </p:sp>
      <p:pic>
        <p:nvPicPr>
          <p:cNvPr id="1027" name="Picture 3" descr="C:\Users\DELL\Desktop\images (4).jfif"/>
          <p:cNvPicPr>
            <a:picLocks noChangeAspect="1" noChangeArrowheads="1"/>
          </p:cNvPicPr>
          <p:nvPr/>
        </p:nvPicPr>
        <p:blipFill>
          <a:blip r:embed="rId4"/>
          <a:srcRect/>
          <a:stretch>
            <a:fillRect/>
          </a:stretch>
        </p:blipFill>
        <p:spPr bwMode="auto">
          <a:xfrm>
            <a:off x="5911777" y="3129335"/>
            <a:ext cx="2931707" cy="1959492"/>
          </a:xfrm>
          <a:prstGeom prst="rect">
            <a:avLst/>
          </a:prstGeom>
          <a:noFill/>
        </p:spPr>
      </p:pic>
      <p:pic>
        <p:nvPicPr>
          <p:cNvPr id="1028" name="Picture 4" descr="C:\Users\DELL\Desktop\download.jfif"/>
          <p:cNvPicPr>
            <a:picLocks noChangeAspect="1" noChangeArrowheads="1"/>
          </p:cNvPicPr>
          <p:nvPr/>
        </p:nvPicPr>
        <p:blipFill>
          <a:blip r:embed="rId5"/>
          <a:srcRect/>
          <a:stretch>
            <a:fillRect/>
          </a:stretch>
        </p:blipFill>
        <p:spPr bwMode="auto">
          <a:xfrm>
            <a:off x="6019211" y="1034419"/>
            <a:ext cx="2824273" cy="17335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73288" y="171206"/>
            <a:ext cx="1232526" cy="611875"/>
          </a:xfrm>
          <a:prstGeom prst="rect">
            <a:avLst/>
          </a:prstGeom>
          <a:noFill/>
          <a:ln>
            <a:noFill/>
          </a:ln>
        </p:spPr>
      </p:pic>
      <p:sp>
        <p:nvSpPr>
          <p:cNvPr id="71" name="Google Shape;71;p15"/>
          <p:cNvSpPr txBox="1"/>
          <p:nvPr/>
        </p:nvSpPr>
        <p:spPr>
          <a:xfrm>
            <a:off x="0" y="253519"/>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  EARLY HUMANS-HUNTERS AND GATHERTERS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      QUESTIONS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0" y="388882"/>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525516" y="1324288"/>
            <a:ext cx="5960343" cy="3077766"/>
          </a:xfrm>
          <a:prstGeom prst="rect">
            <a:avLst/>
          </a:prstGeom>
        </p:spPr>
        <p:txBody>
          <a:bodyPr wrap="square">
            <a:spAutoFit/>
          </a:bodyPr>
          <a:lstStyle/>
          <a:p>
            <a:r>
              <a:rPr lang="en-US" dirty="0"/>
              <a:t> 1.What type of regions were preferred by the early humans to settle down?</a:t>
            </a:r>
          </a:p>
          <a:p>
            <a:endParaRPr lang="en-US" dirty="0"/>
          </a:p>
          <a:p>
            <a:pPr lvl="0"/>
            <a:r>
              <a:rPr lang="en-IN" dirty="0"/>
              <a:t>2. </a:t>
            </a:r>
            <a:r>
              <a:rPr lang="en-US" dirty="0"/>
              <a:t>What type stones were used by the people of </a:t>
            </a:r>
            <a:r>
              <a:rPr lang="en-US" dirty="0" err="1"/>
              <a:t>Hunsgi</a:t>
            </a:r>
            <a:r>
              <a:rPr lang="en-US" dirty="0"/>
              <a:t>?</a:t>
            </a:r>
          </a:p>
          <a:p>
            <a:pPr lvl="0"/>
            <a:endParaRPr lang="en-US" dirty="0"/>
          </a:p>
          <a:p>
            <a:pPr lvl="0"/>
            <a:r>
              <a:rPr lang="en-US" dirty="0"/>
              <a:t>3. When did the Neolithic Period start?</a:t>
            </a:r>
          </a:p>
          <a:p>
            <a:pPr lvl="0"/>
            <a:endParaRPr lang="en-US" dirty="0"/>
          </a:p>
          <a:p>
            <a:pPr lvl="0"/>
            <a:r>
              <a:rPr lang="en-US" dirty="0"/>
              <a:t>4. What is the other name of </a:t>
            </a:r>
            <a:r>
              <a:rPr lang="en-US" dirty="0" err="1"/>
              <a:t>Chalcolithic</a:t>
            </a:r>
            <a:r>
              <a:rPr lang="en-US" dirty="0"/>
              <a:t> Age?</a:t>
            </a:r>
          </a:p>
          <a:p>
            <a:pPr lvl="0"/>
            <a:endParaRPr lang="en-US" dirty="0"/>
          </a:p>
          <a:p>
            <a:r>
              <a:rPr lang="en-IN" dirty="0"/>
              <a:t>5. </a:t>
            </a:r>
            <a:r>
              <a:rPr lang="en-US" dirty="0"/>
              <a:t>Why did the Neolithic Age was an </a:t>
            </a:r>
            <a:r>
              <a:rPr lang="en-US" dirty="0" err="1"/>
              <a:t>impotant</a:t>
            </a:r>
            <a:r>
              <a:rPr lang="en-US" dirty="0"/>
              <a:t> period in history?</a:t>
            </a:r>
          </a:p>
          <a:p>
            <a:pPr lvl="0"/>
            <a:endParaRPr lang="en-US" dirty="0"/>
          </a:p>
          <a:p>
            <a:pPr lvl="0"/>
            <a:endParaRPr lang="en-US" dirty="0"/>
          </a:p>
          <a:p>
            <a:endParaRPr lang="en-US" dirty="0"/>
          </a:p>
          <a:p>
            <a:pPr lvl="0"/>
            <a:endParaRPr lang="en-IN" sz="1200" dirty="0">
              <a:latin typeface="Calibri" pitchFamily="34" charset="0"/>
              <a:ea typeface="Calibri"/>
              <a:cs typeface="Calibri" pitchFamily="34" charset="0"/>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806362" y="22592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51454" y="86550"/>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HUNTERS AND GATHERERS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HUNTERS AND GATHERERS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62165" y="1208678"/>
            <a:ext cx="4286975" cy="3629135"/>
          </a:xfrm>
          <a:prstGeom prst="rect">
            <a:avLst/>
          </a:prstGeom>
          <a:noFill/>
          <a:ln>
            <a:noFill/>
          </a:ln>
        </p:spPr>
        <p:txBody>
          <a:bodyPr spcFirstLastPara="1" wrap="square" lIns="91425" tIns="91425" rIns="91425" bIns="91425" anchor="t" anchorCtr="0">
            <a:noAutofit/>
          </a:bodyPr>
          <a:lstStyle/>
          <a:p>
            <a:pPr>
              <a:buFont typeface="Arial" pitchFamily="34" charset="0"/>
              <a:buChar char="•"/>
            </a:pPr>
            <a:r>
              <a:rPr lang="en-US" sz="1200" dirty="0">
                <a:solidFill>
                  <a:schemeClr val="tx1"/>
                </a:solidFill>
                <a:latin typeface="Calibri" pitchFamily="34" charset="0"/>
                <a:cs typeface="Calibri" pitchFamily="34" charset="0"/>
              </a:rPr>
              <a:t>N</a:t>
            </a:r>
            <a:r>
              <a:rPr lang="en-US" dirty="0">
                <a:solidFill>
                  <a:schemeClr val="tx1"/>
                </a:solidFill>
                <a:latin typeface="Calibri" pitchFamily="34" charset="0"/>
                <a:cs typeface="Calibri" pitchFamily="34" charset="0"/>
              </a:rPr>
              <a:t>omads</a:t>
            </a:r>
          </a:p>
          <a:p>
            <a:pPr>
              <a:buFont typeface="Arial" pitchFamily="34" charset="0"/>
              <a:buChar char="•"/>
            </a:pPr>
            <a:endParaRPr lang="en-US" dirty="0">
              <a:solidFill>
                <a:schemeClr val="tx1"/>
              </a:solidFill>
              <a:latin typeface="Calibri" pitchFamily="34" charset="0"/>
              <a:cs typeface="Calibri" pitchFamily="34" charset="0"/>
            </a:endParaRPr>
          </a:p>
          <a:p>
            <a:pPr>
              <a:buFont typeface="Arial" pitchFamily="34" charset="0"/>
              <a:buChar char="•"/>
            </a:pPr>
            <a:r>
              <a:rPr lang="en-US" sz="1200" dirty="0">
                <a:solidFill>
                  <a:schemeClr val="tx1"/>
                </a:solidFill>
                <a:latin typeface="Calibri" pitchFamily="34" charset="0"/>
                <a:cs typeface="Calibri" pitchFamily="34" charset="0"/>
              </a:rPr>
              <a:t>  </a:t>
            </a:r>
            <a:r>
              <a:rPr lang="en-IN" dirty="0"/>
              <a:t>Why did the hunters and Gatherers move from place to place?</a:t>
            </a:r>
          </a:p>
          <a:p>
            <a:endParaRPr lang="en-IN" dirty="0"/>
          </a:p>
          <a:p>
            <a:pPr lvl="1">
              <a:buFont typeface="Wingdings" pitchFamily="2" charset="2"/>
              <a:buChar char="Ø"/>
            </a:pPr>
            <a:r>
              <a:rPr lang="en-IN" dirty="0"/>
              <a:t>In search of food</a:t>
            </a:r>
          </a:p>
          <a:p>
            <a:pPr lvl="1">
              <a:buFont typeface="Wingdings" pitchFamily="2" charset="2"/>
              <a:buChar char="Ø"/>
            </a:pPr>
            <a:r>
              <a:rPr lang="en-IN" dirty="0"/>
              <a:t>To follow the movements of the animals</a:t>
            </a:r>
          </a:p>
          <a:p>
            <a:pPr lvl="1">
              <a:buFont typeface="Wingdings" pitchFamily="2" charset="2"/>
              <a:buChar char="Ø"/>
            </a:pPr>
            <a:r>
              <a:rPr lang="en-IN" dirty="0"/>
              <a:t>In search of different kinds of plants</a:t>
            </a:r>
          </a:p>
          <a:p>
            <a:pPr lvl="1">
              <a:buFont typeface="Wingdings" pitchFamily="2" charset="2"/>
              <a:buChar char="Ø"/>
            </a:pPr>
            <a:r>
              <a:rPr lang="en-IN" dirty="0"/>
              <a:t>In search of water</a:t>
            </a:r>
          </a:p>
          <a:p>
            <a:pPr lvl="1">
              <a:buFont typeface="Wingdings" pitchFamily="2" charset="2"/>
              <a:buChar char="Ø"/>
            </a:pPr>
            <a:r>
              <a:rPr lang="en-IN" dirty="0"/>
              <a:t>How do we know about these people?      </a:t>
            </a:r>
          </a:p>
          <a:p>
            <a:endParaRPr lang="en-IN" dirty="0"/>
          </a:p>
          <a:p>
            <a:pPr>
              <a:buFont typeface="Arial" pitchFamily="34" charset="0"/>
              <a:buChar char="•"/>
            </a:pPr>
            <a:endParaRPr lang="en-US" sz="1200" dirty="0">
              <a:solidFill>
                <a:schemeClr val="tx1"/>
              </a:solidFill>
              <a:latin typeface="Calibri" pitchFamily="34" charset="0"/>
              <a:cs typeface="Calibri" pitchFamily="34" charset="0"/>
            </a:endParaRPr>
          </a:p>
          <a:p>
            <a:pPr>
              <a:buFont typeface="Arial" pitchFamily="34" charset="0"/>
              <a:buChar char="•"/>
            </a:pPr>
            <a:endParaRPr lang="en-IN" sz="1200" dirty="0">
              <a:solidFill>
                <a:schemeClr val="tx1"/>
              </a:solidFill>
              <a:latin typeface="Calibri" pitchFamily="34" charset="0"/>
              <a:cs typeface="Calibri" pitchFamily="34" charset="0"/>
            </a:endParaRPr>
          </a:p>
          <a:p>
            <a:endParaRPr sz="1200" b="0" i="0" u="none" strike="noStrike" cap="none" dirty="0">
              <a:solidFill>
                <a:schemeClr val="tx1"/>
              </a:solidFill>
              <a:latin typeface="Calibri" pitchFamily="34" charset="0"/>
              <a:ea typeface="Calibri"/>
              <a:cs typeface="Calibri" pitchFamily="34" charset="0"/>
              <a:sym typeface="Calibri"/>
            </a:endParaRPr>
          </a:p>
        </p:txBody>
      </p:sp>
      <p:pic>
        <p:nvPicPr>
          <p:cNvPr id="6" name="Picture 5" descr="Dark-Skin-and-Blue-Eyes.jpg"/>
          <p:cNvPicPr>
            <a:picLocks noChangeAspect="1"/>
          </p:cNvPicPr>
          <p:nvPr/>
        </p:nvPicPr>
        <p:blipFill>
          <a:blip r:embed="rId4" cstate="print"/>
          <a:stretch>
            <a:fillRect/>
          </a:stretch>
        </p:blipFill>
        <p:spPr>
          <a:xfrm>
            <a:off x="4549140" y="1065950"/>
            <a:ext cx="4446270" cy="34711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50497" y="127918"/>
            <a:ext cx="1232526" cy="611875"/>
          </a:xfrm>
          <a:prstGeom prst="rect">
            <a:avLst/>
          </a:prstGeom>
          <a:noFill/>
          <a:ln>
            <a:noFill/>
          </a:ln>
        </p:spPr>
      </p:pic>
      <p:sp>
        <p:nvSpPr>
          <p:cNvPr id="71" name="Google Shape;71;p15"/>
          <p:cNvSpPr txBox="1"/>
          <p:nvPr/>
        </p:nvSpPr>
        <p:spPr>
          <a:xfrm>
            <a:off x="160977" y="127918"/>
            <a:ext cx="6461279" cy="938032"/>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 HUNTERS AND GATHERERS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STONE AGE</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411480" y="1074420"/>
            <a:ext cx="4629150" cy="2528096"/>
          </a:xfrm>
          <a:prstGeom prst="rect">
            <a:avLst/>
          </a:prstGeom>
          <a:noFill/>
          <a:ln>
            <a:noFill/>
          </a:ln>
        </p:spPr>
        <p:txBody>
          <a:bodyPr spcFirstLastPara="1" wrap="square" lIns="91425" tIns="91425" rIns="91425" bIns="91425" anchor="t" anchorCtr="0">
            <a:noAutofit/>
          </a:bodyPr>
          <a:lstStyle/>
          <a:p>
            <a:pPr lvl="0">
              <a:buFont typeface="Arial" pitchFamily="34" charset="0"/>
              <a:buChar char="•"/>
            </a:pPr>
            <a:r>
              <a:rPr lang="en-IN" dirty="0"/>
              <a:t> </a:t>
            </a:r>
          </a:p>
        </p:txBody>
      </p:sp>
      <p:pic>
        <p:nvPicPr>
          <p:cNvPr id="2051" name="Picture 3" descr="C:\Users\DELL\Desktop\images (2).jfif"/>
          <p:cNvPicPr>
            <a:picLocks noChangeAspect="1" noChangeArrowheads="1"/>
          </p:cNvPicPr>
          <p:nvPr/>
        </p:nvPicPr>
        <p:blipFill>
          <a:blip r:embed="rId4"/>
          <a:srcRect/>
          <a:stretch>
            <a:fillRect/>
          </a:stretch>
        </p:blipFill>
        <p:spPr bwMode="auto">
          <a:xfrm>
            <a:off x="561023" y="1040130"/>
            <a:ext cx="3656647" cy="3188971"/>
          </a:xfrm>
          <a:prstGeom prst="rect">
            <a:avLst/>
          </a:prstGeom>
          <a:noFill/>
        </p:spPr>
      </p:pic>
      <p:pic>
        <p:nvPicPr>
          <p:cNvPr id="2052" name="Picture 4" descr="C:\Users\DELL\Desktop\images (4).jfif"/>
          <p:cNvPicPr>
            <a:picLocks noChangeAspect="1" noChangeArrowheads="1"/>
          </p:cNvPicPr>
          <p:nvPr/>
        </p:nvPicPr>
        <p:blipFill>
          <a:blip r:embed="rId5"/>
          <a:srcRect/>
          <a:stretch>
            <a:fillRect/>
          </a:stretch>
        </p:blipFill>
        <p:spPr bwMode="auto">
          <a:xfrm>
            <a:off x="4983479" y="1005841"/>
            <a:ext cx="3383281" cy="328041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28449" y="54161"/>
            <a:ext cx="1232526" cy="611875"/>
          </a:xfrm>
          <a:prstGeom prst="rect">
            <a:avLst/>
          </a:prstGeom>
          <a:noFill/>
          <a:ln>
            <a:noFill/>
          </a:ln>
        </p:spPr>
      </p:pic>
      <p:sp>
        <p:nvSpPr>
          <p:cNvPr id="71" name="Google Shape;71;p15"/>
          <p:cNvSpPr txBox="1"/>
          <p:nvPr/>
        </p:nvSpPr>
        <p:spPr>
          <a:xfrm>
            <a:off x="272675" y="243009"/>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 HUNTERS  AND GATHERERS </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 SOURCES OF STONE AGE</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455700" y="1057619"/>
            <a:ext cx="8688300" cy="2941503"/>
          </a:xfrm>
          <a:prstGeom prst="rect">
            <a:avLst/>
          </a:prstGeom>
          <a:noFill/>
          <a:ln>
            <a:noFill/>
          </a:ln>
        </p:spPr>
        <p:txBody>
          <a:bodyPr spcFirstLastPara="1" wrap="square" lIns="91425" tIns="91425" rIns="91425" bIns="91425" anchor="t" anchorCtr="0">
            <a:noAutofit/>
          </a:bodyPr>
          <a:lstStyle/>
          <a:p>
            <a:pPr>
              <a:buFont typeface="Wingdings" pitchFamily="2" charset="2"/>
              <a:buChar char="Ø"/>
            </a:pPr>
            <a:endParaRPr lang="en-IN" sz="1200" dirty="0">
              <a:latin typeface="Calibri" pitchFamily="34" charset="0"/>
              <a:cs typeface="Calibri" pitchFamily="34" charset="0"/>
            </a:endParaRPr>
          </a:p>
          <a:p>
            <a:endParaRPr lang="en-US" sz="1200" dirty="0">
              <a:latin typeface="Calibri" pitchFamily="34" charset="0"/>
              <a:cs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TextBox 4"/>
          <p:cNvSpPr txBox="1"/>
          <p:nvPr/>
        </p:nvSpPr>
        <p:spPr>
          <a:xfrm>
            <a:off x="365760" y="1051560"/>
            <a:ext cx="4812030" cy="2031325"/>
          </a:xfrm>
          <a:prstGeom prst="rect">
            <a:avLst/>
          </a:prstGeom>
          <a:noFill/>
        </p:spPr>
        <p:txBody>
          <a:bodyPr wrap="square" rtlCol="0">
            <a:spAutoFit/>
          </a:bodyPr>
          <a:lstStyle/>
          <a:p>
            <a:r>
              <a:rPr lang="en-IN" dirty="0"/>
              <a:t>ARTEFACTS: These are the remains unearthed and studied by archaeologists.</a:t>
            </a:r>
          </a:p>
          <a:p>
            <a:r>
              <a:rPr lang="en-IN" dirty="0"/>
              <a:t>OBJECTS:  Bones, tools, weapons, cave paintings and pottery.</a:t>
            </a:r>
          </a:p>
          <a:p>
            <a:pPr lvl="0"/>
            <a:r>
              <a:rPr lang="en-IN" dirty="0"/>
              <a:t>The word  Palaeolithic is taken from the Greek word </a:t>
            </a:r>
            <a:r>
              <a:rPr lang="en-IN" dirty="0" err="1"/>
              <a:t>Palaeo</a:t>
            </a:r>
            <a:r>
              <a:rPr lang="en-IN" dirty="0"/>
              <a:t> means ‘old’ and </a:t>
            </a:r>
            <a:r>
              <a:rPr lang="en-IN" dirty="0" err="1"/>
              <a:t>lithos</a:t>
            </a:r>
            <a:r>
              <a:rPr lang="en-IN" dirty="0"/>
              <a:t> means ‘stone’ . So it is also  called as Old Stone Age.</a:t>
            </a:r>
          </a:p>
          <a:p>
            <a:r>
              <a:rPr lang="en-IN" dirty="0"/>
              <a:t>In this age humans were nomads and food gatherers.</a:t>
            </a:r>
          </a:p>
          <a:p>
            <a:endParaRPr lang="en-US" dirty="0"/>
          </a:p>
        </p:txBody>
      </p:sp>
      <p:pic>
        <p:nvPicPr>
          <p:cNvPr id="3074" name="Picture 2" descr="C:\Users\DELL\Desktop\images.jfif"/>
          <p:cNvPicPr>
            <a:picLocks noChangeAspect="1" noChangeArrowheads="1"/>
          </p:cNvPicPr>
          <p:nvPr/>
        </p:nvPicPr>
        <p:blipFill>
          <a:blip r:embed="rId4"/>
          <a:srcRect/>
          <a:stretch>
            <a:fillRect/>
          </a:stretch>
        </p:blipFill>
        <p:spPr bwMode="auto">
          <a:xfrm>
            <a:off x="5839778" y="857250"/>
            <a:ext cx="2972752" cy="1714500"/>
          </a:xfrm>
          <a:prstGeom prst="rect">
            <a:avLst/>
          </a:prstGeom>
          <a:noFill/>
        </p:spPr>
      </p:pic>
      <p:pic>
        <p:nvPicPr>
          <p:cNvPr id="3075" name="Picture 3" descr="C:\Users\DELL\Desktop\download (2).jfif"/>
          <p:cNvPicPr>
            <a:picLocks noChangeAspect="1" noChangeArrowheads="1"/>
          </p:cNvPicPr>
          <p:nvPr/>
        </p:nvPicPr>
        <p:blipFill>
          <a:blip r:embed="rId5"/>
          <a:srcRect/>
          <a:stretch>
            <a:fillRect/>
          </a:stretch>
        </p:blipFill>
        <p:spPr bwMode="auto">
          <a:xfrm>
            <a:off x="5793105" y="2954178"/>
            <a:ext cx="3066098" cy="1581150"/>
          </a:xfrm>
          <a:prstGeom prst="rect">
            <a:avLst/>
          </a:prstGeom>
          <a:noFill/>
        </p:spPr>
      </p:pic>
      <p:pic>
        <p:nvPicPr>
          <p:cNvPr id="8" name="Picture 2" descr="C:\Users\DELL\Desktop\download (1).jfif"/>
          <p:cNvPicPr>
            <a:picLocks noChangeAspect="1" noChangeArrowheads="1"/>
          </p:cNvPicPr>
          <p:nvPr/>
        </p:nvPicPr>
        <p:blipFill>
          <a:blip r:embed="rId6"/>
          <a:srcRect/>
          <a:stretch>
            <a:fillRect/>
          </a:stretch>
        </p:blipFill>
        <p:spPr bwMode="auto">
          <a:xfrm>
            <a:off x="1182053" y="3106103"/>
            <a:ext cx="3595687" cy="17430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816150" y="186587"/>
            <a:ext cx="1232526" cy="611875"/>
          </a:xfrm>
          <a:prstGeom prst="rect">
            <a:avLst/>
          </a:prstGeom>
          <a:noFill/>
          <a:ln>
            <a:noFill/>
          </a:ln>
        </p:spPr>
      </p:pic>
      <p:sp>
        <p:nvSpPr>
          <p:cNvPr id="71" name="Google Shape;71;p15"/>
          <p:cNvSpPr txBox="1"/>
          <p:nvPr/>
        </p:nvSpPr>
        <p:spPr>
          <a:xfrm>
            <a:off x="272675" y="243009"/>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EARLY HUMANS – HUNTERS  AND GATHERERS </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 QUESTIONS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455700" y="1057619"/>
            <a:ext cx="8688300" cy="2941503"/>
          </a:xfrm>
          <a:prstGeom prst="rect">
            <a:avLst/>
          </a:prstGeom>
          <a:noFill/>
          <a:ln>
            <a:noFill/>
          </a:ln>
        </p:spPr>
        <p:txBody>
          <a:bodyPr spcFirstLastPara="1" wrap="square" lIns="91425" tIns="91425" rIns="91425" bIns="91425" anchor="t" anchorCtr="0">
            <a:noAutofit/>
          </a:bodyPr>
          <a:lstStyle/>
          <a:p>
            <a:pPr>
              <a:buFont typeface="Wingdings" pitchFamily="2" charset="2"/>
              <a:buChar char="Ø"/>
            </a:pPr>
            <a:endParaRPr lang="en-IN" sz="1200" dirty="0">
              <a:latin typeface="Calibri" pitchFamily="34" charset="0"/>
              <a:cs typeface="Calibri" pitchFamily="34" charset="0"/>
            </a:endParaRPr>
          </a:p>
          <a:p>
            <a:endParaRPr lang="en-US" sz="1200" dirty="0">
              <a:latin typeface="Calibri" pitchFamily="34" charset="0"/>
              <a:cs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TextBox 4"/>
          <p:cNvSpPr txBox="1"/>
          <p:nvPr/>
        </p:nvSpPr>
        <p:spPr>
          <a:xfrm>
            <a:off x="365760" y="1051560"/>
            <a:ext cx="4812030" cy="3108543"/>
          </a:xfrm>
          <a:prstGeom prst="rect">
            <a:avLst/>
          </a:prstGeom>
          <a:noFill/>
        </p:spPr>
        <p:txBody>
          <a:bodyPr wrap="square" rtlCol="0">
            <a:spAutoFit/>
          </a:bodyPr>
          <a:lstStyle/>
          <a:p>
            <a:r>
              <a:rPr lang="en-IN" dirty="0"/>
              <a:t>1.</a:t>
            </a:r>
            <a:r>
              <a:rPr lang="en-US" dirty="0"/>
              <a:t>What do you know about stone age?</a:t>
            </a:r>
          </a:p>
          <a:p>
            <a:endParaRPr lang="en-US" dirty="0"/>
          </a:p>
          <a:p>
            <a:r>
              <a:rPr lang="en-US" dirty="0"/>
              <a:t>2. What are the classification of stone age?</a:t>
            </a:r>
          </a:p>
          <a:p>
            <a:endParaRPr lang="en-US" dirty="0"/>
          </a:p>
          <a:p>
            <a:r>
              <a:rPr lang="en-US" dirty="0"/>
              <a:t>3. What is the major source of information for stone age ?</a:t>
            </a:r>
          </a:p>
          <a:p>
            <a:endParaRPr lang="en-US" dirty="0"/>
          </a:p>
          <a:p>
            <a:r>
              <a:rPr lang="en-US" dirty="0"/>
              <a:t>4. What do you mean by </a:t>
            </a:r>
            <a:r>
              <a:rPr lang="en-US" dirty="0" err="1"/>
              <a:t>artefacts</a:t>
            </a:r>
            <a:r>
              <a:rPr lang="en-US" dirty="0"/>
              <a:t>?</a:t>
            </a:r>
          </a:p>
          <a:p>
            <a:endParaRPr lang="en-IN" dirty="0"/>
          </a:p>
          <a:p>
            <a:r>
              <a:rPr lang="en-US" dirty="0"/>
              <a:t>5. Why are early humans called food gatherers or hunter gatherers?</a:t>
            </a:r>
          </a:p>
          <a:p>
            <a:endParaRPr lang="en-US" dirty="0"/>
          </a:p>
          <a:p>
            <a:endParaRPr lang="en-IN" dirty="0"/>
          </a:p>
          <a:p>
            <a:endParaRPr lang="en-IN"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37569" y="131625"/>
            <a:ext cx="1232526" cy="611875"/>
          </a:xfrm>
          <a:prstGeom prst="rect">
            <a:avLst/>
          </a:prstGeom>
          <a:noFill/>
          <a:ln>
            <a:noFill/>
          </a:ln>
        </p:spPr>
      </p:pic>
      <p:sp>
        <p:nvSpPr>
          <p:cNvPr id="78" name="Google Shape;78;p16"/>
          <p:cNvSpPr txBox="1"/>
          <p:nvPr/>
        </p:nvSpPr>
        <p:spPr>
          <a:xfrm>
            <a:off x="671400" y="79065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462325" y="190491"/>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200" b="1" dirty="0">
                <a:solidFill>
                  <a:srgbClr val="FF0000"/>
                </a:solidFill>
              </a:rPr>
              <a:t>EARLY HUMANS- HUNTERS AND GATHERERS</a:t>
            </a:r>
            <a:endParaRPr sz="2500" b="0"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1608084" y="2571736"/>
            <a:ext cx="5938344" cy="11594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marL="0" lvl="0" indent="0" algn="l" rtl="0">
              <a:spcBef>
                <a:spcPts val="0"/>
              </a:spcBef>
              <a:spcAft>
                <a:spcPts val="0"/>
              </a:spcAft>
              <a:buNone/>
            </a:pPr>
            <a:r>
              <a:rPr lang="en" b="1" dirty="0"/>
              <a:t>CHAPTER NUMBER: 2 PERIOD-2</a:t>
            </a:r>
            <a:endParaRPr b="1" dirty="0"/>
          </a:p>
          <a:p>
            <a:pPr lvl="0"/>
            <a:r>
              <a:rPr lang="en" b="1" dirty="0"/>
              <a:t>CHAPTER NAME: EARLY HUMANS – HUNTERS AND GATHERERS</a:t>
            </a:r>
            <a:endParaRPr b="1"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1722</Words>
  <Application>Microsoft Office PowerPoint</Application>
  <PresentationFormat>On-screen Show (16:9)</PresentationFormat>
  <Paragraphs>303</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Kakali Pal</cp:lastModifiedBy>
  <cp:revision>186</cp:revision>
  <dcterms:modified xsi:type="dcterms:W3CDTF">2022-01-08T11:54:22Z</dcterms:modified>
</cp:coreProperties>
</file>