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2"/>
  </p:notesMasterIdLst>
  <p:sldIdLst>
    <p:sldId id="256" r:id="rId2"/>
    <p:sldId id="260" r:id="rId3"/>
    <p:sldId id="261" r:id="rId4"/>
    <p:sldId id="262" r:id="rId5"/>
    <p:sldId id="263" r:id="rId6"/>
    <p:sldId id="264" r:id="rId7"/>
    <p:sldId id="277" r:id="rId8"/>
    <p:sldId id="265" r:id="rId9"/>
    <p:sldId id="289" r:id="rId10"/>
    <p:sldId id="290" r:id="rId11"/>
    <p:sldId id="279" r:id="rId12"/>
    <p:sldId id="267" r:id="rId13"/>
    <p:sldId id="280" r:id="rId14"/>
    <p:sldId id="268" r:id="rId15"/>
    <p:sldId id="281" r:id="rId16"/>
    <p:sldId id="269" r:id="rId17"/>
    <p:sldId id="282" r:id="rId18"/>
    <p:sldId id="270" r:id="rId19"/>
    <p:sldId id="283" r:id="rId20"/>
    <p:sldId id="271" r:id="rId21"/>
    <p:sldId id="284" r:id="rId22"/>
    <p:sldId id="273" r:id="rId23"/>
    <p:sldId id="285" r:id="rId24"/>
    <p:sldId id="274" r:id="rId25"/>
    <p:sldId id="286" r:id="rId26"/>
    <p:sldId id="275" r:id="rId27"/>
    <p:sldId id="287" r:id="rId28"/>
    <p:sldId id="276" r:id="rId29"/>
    <p:sldId id="288" r:id="rId30"/>
    <p:sldId id="259" r:id="rId3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-634" y="-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70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910856" y="1082344"/>
            <a:ext cx="7322288" cy="2171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IN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ONLINE TEACHING : CLASS-XI</a:t>
            </a:r>
            <a:endParaRPr lang="en-US" sz="30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lang="en-US"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50528" y="2167979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sz="2400" b="1" dirty="0">
                <a:latin typeface="Calibri" panose="020F0502020204030204" pitchFamily="34" charset="0"/>
                <a:cs typeface="Calibri" panose="020F0502020204030204" pitchFamily="34" charset="0"/>
              </a:rPr>
              <a:t>SUBJECT : (</a:t>
            </a:r>
            <a:r>
              <a:rPr lang="en-IN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ENGLISH CORE - 301)</a:t>
            </a:r>
          </a:p>
          <a:p>
            <a:pPr lvl="0"/>
            <a:endParaRPr lang="en-IN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latin typeface="Calibri" panose="020F0502020204030204" pitchFamily="34" charset="0"/>
                <a:cs typeface="Calibri" panose="020F0502020204030204" pitchFamily="34" charset="0"/>
              </a:rPr>
              <a:t>CHAPTER NAME :</a:t>
            </a:r>
            <a:r>
              <a:rPr lang="en-IN" sz="2400" b="1" dirty="0">
                <a:latin typeface="Calibri" panose="020F0502020204030204" pitchFamily="34" charset="0"/>
                <a:cs typeface="Calibri" panose="020F0502020204030204" pitchFamily="34" charset="0"/>
              </a:rPr>
              <a:t>TENSES</a:t>
            </a:r>
            <a:endParaRPr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SzPts val="2200"/>
            </a:pPr>
            <a:r>
              <a:rPr lang="en-US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 Present Perfect</a:t>
            </a:r>
          </a:p>
          <a:p>
            <a:pPr>
              <a:buSzPts val="2200"/>
            </a:pPr>
            <a:endParaRPr sz="2200" i="0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208340" y="888245"/>
            <a:ext cx="7099232" cy="3489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Present Perfect tense form of the verb  is used to talk about an event that began 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the past and continues up to the present.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form  is also used to talk about an event that was completed in the past, but the 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specific time of the event is not important.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The Structure of the Form----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Sub. + Aux. (has / have ) + V3/ V ( Past Participle) +O/C....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The Adverbs used with this form of the Verb--- already ,just , recently , yet , ever , never etc. 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Examples---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I’ve already submitted my assignments  to my Class Teacher.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Mother hasn’t finished the cooking yet.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Father has just arrived 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Have you ever been to </a:t>
            </a:r>
            <a:r>
              <a:rPr lang="en-GB" kern="1200" dirty="0" err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Nandankanan</a:t>
            </a: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 ?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US" kern="1200" dirty="0">
              <a:solidFill>
                <a:schemeClr val="tx1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48371" y="149052"/>
            <a:ext cx="8840472" cy="587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GB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EXERCISE</a:t>
            </a:r>
          </a:p>
          <a:p>
            <a:pPr lvl="0">
              <a:buSzPts val="2200"/>
            </a:pPr>
            <a:endParaRPr lang="en-GB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2200"/>
            </a:pPr>
            <a:endParaRPr lang="en-GB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2200"/>
            </a:pPr>
            <a:endParaRPr lang="en-GB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2200"/>
            </a:pPr>
            <a:endParaRPr lang="en-GB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2200"/>
            </a:pPr>
            <a:endParaRPr lang="en-GB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SzPts val="2200"/>
            </a:pPr>
            <a:endParaRPr sz="2200" i="0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471537" y="1321162"/>
            <a:ext cx="6319267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GB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US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63020" y="814708"/>
            <a:ext cx="5310413" cy="37214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GB" b="1" dirty="0">
                <a:latin typeface="Calibri" pitchFamily="34" charset="0"/>
                <a:cs typeface="Calibri" pitchFamily="34" charset="0"/>
              </a:rPr>
              <a:t>Fill in the blanks with the correct forms of the verbs given in brackets</a:t>
            </a:r>
          </a:p>
          <a:p>
            <a:pPr marL="342900" indent="-342900"/>
            <a:endParaRPr lang="en-GB" b="1" dirty="0">
              <a:latin typeface="Calibri" pitchFamily="34" charset="0"/>
              <a:cs typeface="Calibri" pitchFamily="34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 err="1">
                <a:latin typeface="Calibri" pitchFamily="34" charset="0"/>
                <a:cs typeface="Calibri" pitchFamily="34" charset="0"/>
              </a:rPr>
              <a:t>Devanshi</a:t>
            </a:r>
            <a:r>
              <a:rPr lang="en-GB" dirty="0">
                <a:latin typeface="Calibri" pitchFamily="34" charset="0"/>
                <a:cs typeface="Calibri" pitchFamily="34" charset="0"/>
              </a:rPr>
              <a:t> .....( recently/get) a new car.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 err="1">
                <a:latin typeface="Calibri" pitchFamily="34" charset="0"/>
                <a:cs typeface="Calibri" pitchFamily="34" charset="0"/>
              </a:rPr>
              <a:t>Nidhi</a:t>
            </a:r>
            <a:r>
              <a:rPr lang="en-GB" dirty="0">
                <a:latin typeface="Calibri" pitchFamily="34" charset="0"/>
                <a:cs typeface="Calibri" pitchFamily="34" charset="0"/>
              </a:rPr>
              <a:t> ........not(come) back yet.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>
                <a:latin typeface="Calibri" pitchFamily="34" charset="0"/>
                <a:cs typeface="Calibri" pitchFamily="34" charset="0"/>
              </a:rPr>
              <a:t>I ......... ( already/see) this film.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>
                <a:latin typeface="Calibri" pitchFamily="34" charset="0"/>
                <a:cs typeface="Calibri" pitchFamily="34" charset="0"/>
              </a:rPr>
              <a:t>The postman.......not (come) so far.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>
                <a:latin typeface="Calibri" pitchFamily="34" charset="0"/>
                <a:cs typeface="Calibri" pitchFamily="34" charset="0"/>
              </a:rPr>
              <a:t>She ......(be) a teacher since 2000.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>
                <a:latin typeface="Calibri" pitchFamily="34" charset="0"/>
                <a:cs typeface="Calibri" pitchFamily="34" charset="0"/>
              </a:rPr>
              <a:t>They .....(know) us for several years.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>
                <a:latin typeface="Calibri" pitchFamily="34" charset="0"/>
                <a:cs typeface="Calibri" pitchFamily="34" charset="0"/>
              </a:rPr>
              <a:t>She .....(join) a college recently.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>
                <a:latin typeface="Calibri" pitchFamily="34" charset="0"/>
                <a:cs typeface="Calibri" pitchFamily="34" charset="0"/>
              </a:rPr>
              <a:t>The old man........(live) here all his life.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>
                <a:latin typeface="Calibri" pitchFamily="34" charset="0"/>
                <a:cs typeface="Calibri" pitchFamily="34" charset="0"/>
              </a:rPr>
              <a:t>He........not (wear) the new shirt yet.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>
                <a:latin typeface="Calibri" pitchFamily="34" charset="0"/>
                <a:cs typeface="Calibri" pitchFamily="34" charset="0"/>
              </a:rPr>
              <a:t>Tom left the school some time ago. He ..........not (return) yet.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SzPts val="2200"/>
            </a:pPr>
            <a:r>
              <a:rPr lang="en-US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 Present Perfect Progressive</a:t>
            </a:r>
          </a:p>
          <a:p>
            <a:pPr lvl="0">
              <a:buSzPts val="2200"/>
            </a:pPr>
            <a:endParaRPr sz="2200" i="0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021134" y="1001295"/>
            <a:ext cx="7191381" cy="3263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Present Perfect Progressive tense form of the Verb is used to denote ----An action 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started sometime in the past and is continuing now even at the time of speaking at present 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tense is used to describe the duration of an action that began in the past and continues 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into the present. 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also used to describe events that have been in progress recently and are rather temporary.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GB" kern="1200" dirty="0">
              <a:solidFill>
                <a:schemeClr val="tx1"/>
              </a:solidFill>
              <a:latin typeface="Calibri" pitchFamily="34" charset="0"/>
              <a:ea typeface="+mn-ea"/>
              <a:cs typeface="Calibri" pitchFamily="34" charset="0"/>
            </a:endParaRP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b="1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The Structure of the Verb-</a:t>
            </a: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--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Sub. + Aux.( has / have ) + been + V.+ ‘ </a:t>
            </a:r>
            <a:r>
              <a:rPr lang="en-GB" kern="1200" dirty="0" err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ing</a:t>
            </a: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’ +O/C....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GB" kern="1200" dirty="0">
              <a:solidFill>
                <a:schemeClr val="tx1"/>
              </a:solidFill>
              <a:latin typeface="Calibri" pitchFamily="34" charset="0"/>
              <a:ea typeface="+mn-ea"/>
              <a:cs typeface="Calibri" pitchFamily="34" charset="0"/>
            </a:endParaRP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b="1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Examples: 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I’ve been practising </a:t>
            </a:r>
            <a:r>
              <a:rPr lang="en-GB" kern="1200" dirty="0" err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Odissi</a:t>
            </a: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 since my childhood 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It has been raining since last morning .</a:t>
            </a:r>
            <a:endParaRPr lang="en-US" kern="1200" dirty="0">
              <a:solidFill>
                <a:schemeClr val="tx1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GB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EXERCISE</a:t>
            </a:r>
            <a:endParaRPr sz="2200" b="1" i="0" u="sng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995150" y="801115"/>
            <a:ext cx="5504348" cy="36690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b="1" dirty="0">
                <a:latin typeface="Calibri" pitchFamily="34" charset="0"/>
                <a:cs typeface="Calibri" pitchFamily="34" charset="0"/>
              </a:rPr>
              <a:t>Fill in the blanks with the correct forms of the verbs given in brackets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GB" dirty="0">
              <a:latin typeface="Calibri" pitchFamily="34" charset="0"/>
              <a:cs typeface="Calibri" pitchFamily="34" charset="0"/>
            </a:endParaRPr>
          </a:p>
          <a:p>
            <a:pPr marL="342900" indent="-342900" algn="just" eaLnBrk="1" hangingPunct="1">
              <a:lnSpc>
                <a:spcPct val="150000"/>
              </a:lnSpc>
              <a:buFont typeface="Arial" charset="0"/>
              <a:buAutoNum type="arabicPeriod"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It.............(rain) since morning.</a:t>
            </a:r>
          </a:p>
          <a:p>
            <a:pPr marL="342900" indent="-342900" algn="just" eaLnBrk="1" hangingPunct="1">
              <a:lnSpc>
                <a:spcPct val="150000"/>
              </a:lnSpc>
              <a:buFont typeface="Arial" charset="0"/>
              <a:buAutoNum type="arabicPeriod"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The students.......(work) well this year.</a:t>
            </a:r>
          </a:p>
          <a:p>
            <a:pPr marL="342900" indent="-342900" algn="just" eaLnBrk="1" hangingPunct="1">
              <a:lnSpc>
                <a:spcPct val="150000"/>
              </a:lnSpc>
              <a:buFont typeface="Arial" charset="0"/>
              <a:buAutoNum type="arabicPeriod"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What you ........(do) all these years?</a:t>
            </a:r>
          </a:p>
          <a:p>
            <a:pPr marL="342900" indent="-342900" algn="just" eaLnBrk="1" hangingPunct="1">
              <a:lnSpc>
                <a:spcPct val="150000"/>
              </a:lnSpc>
              <a:buFont typeface="Arial" charset="0"/>
              <a:buAutoNum type="arabicPeriod"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They ...........(live) in this house since 1990.</a:t>
            </a:r>
          </a:p>
          <a:p>
            <a:pPr marL="342900" indent="-342900" algn="just" eaLnBrk="1" hangingPunct="1">
              <a:lnSpc>
                <a:spcPct val="150000"/>
              </a:lnSpc>
              <a:buFont typeface="Arial" charset="0"/>
              <a:buAutoNum type="arabicPeriod"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The boys .......(play) tennis all morning.</a:t>
            </a:r>
          </a:p>
          <a:p>
            <a:pPr marL="342900" indent="-342900" algn="just" eaLnBrk="1" hangingPunct="1">
              <a:lnSpc>
                <a:spcPct val="150000"/>
              </a:lnSpc>
              <a:buFont typeface="Arial" charset="0"/>
              <a:buAutoNum type="arabicPeriod"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He.......(study) medicine here since 1999.</a:t>
            </a:r>
          </a:p>
          <a:p>
            <a:pPr marL="342900" indent="-342900" algn="just" eaLnBrk="1" hangingPunct="1">
              <a:lnSpc>
                <a:spcPct val="150000"/>
              </a:lnSpc>
              <a:buFont typeface="Arial" charset="0"/>
              <a:buAutoNum type="arabicPeriod"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We ......(search) the missing pen for half-an-hour.</a:t>
            </a:r>
          </a:p>
          <a:p>
            <a:pPr marL="342900" indent="-342900" algn="just" eaLnBrk="1" hangingPunct="1">
              <a:lnSpc>
                <a:spcPct val="150000"/>
              </a:lnSpc>
              <a:buFont typeface="Arial" charset="0"/>
              <a:buAutoNum type="arabicPeriod"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I .......(teach) in this school for twenty years.</a:t>
            </a:r>
          </a:p>
          <a:p>
            <a:pPr marL="342900" indent="-342900" algn="just" eaLnBrk="1" hangingPunct="1">
              <a:lnSpc>
                <a:spcPct val="150000"/>
              </a:lnSpc>
              <a:buFont typeface="Arial" charset="0"/>
              <a:buAutoNum type="arabicPeriod"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How long you ........(wait) for me?</a:t>
            </a:r>
          </a:p>
          <a:p>
            <a:pPr marL="342900" indent="-342900" algn="just" eaLnBrk="1" hangingPunct="1">
              <a:lnSpc>
                <a:spcPct val="150000"/>
              </a:lnSpc>
              <a:buFont typeface="Arial" charset="0"/>
              <a:buAutoNum type="arabicPeriod"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The teacher.........(mark) the answer books since morning.</a:t>
            </a:r>
          </a:p>
          <a:p>
            <a:pPr marL="342900" indent="-342900" algn="just" eaLnBrk="1" hangingPunct="1">
              <a:lnSpc>
                <a:spcPct val="120000"/>
              </a:lnSpc>
              <a:buFont typeface="Arial" charset="0"/>
              <a:buAutoNum type="arabicPeriod"/>
            </a:pPr>
            <a:endParaRPr lang="en-GB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  <a:p>
            <a:pPr marL="342900" indent="-342900" algn="just" eaLnBrk="1" hangingPunct="1">
              <a:lnSpc>
                <a:spcPct val="120000"/>
              </a:lnSpc>
              <a:buFont typeface="Arial" charset="0"/>
              <a:buAutoNum type="arabicPeriod"/>
            </a:pPr>
            <a:endParaRPr lang="en-GB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  <a:p>
            <a:pPr marL="342900" indent="-342900" algn="just" eaLnBrk="1" hangingPunct="1">
              <a:lnSpc>
                <a:spcPct val="120000"/>
              </a:lnSpc>
              <a:buFont typeface="Arial" charset="0"/>
              <a:buAutoNum type="arabicPeriod"/>
            </a:pPr>
            <a:endParaRPr lang="en-US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300755" y="117258"/>
            <a:ext cx="8688300" cy="5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SzPts val="2200"/>
            </a:pPr>
            <a:r>
              <a:rPr lang="en-US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 Simple Past</a:t>
            </a:r>
          </a:p>
        </p:txBody>
      </p:sp>
      <p:sp>
        <p:nvSpPr>
          <p:cNvPr id="71" name="Google Shape;71;p15"/>
          <p:cNvSpPr txBox="1"/>
          <p:nvPr/>
        </p:nvSpPr>
        <p:spPr>
          <a:xfrm>
            <a:off x="1314745" y="548320"/>
            <a:ext cx="7021180" cy="4045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We use the simple past to indicate exactly when an action or event took place in the past.</a:t>
            </a:r>
          </a:p>
          <a:p>
            <a:pPr algn="just">
              <a:lnSpc>
                <a:spcPct val="120000"/>
              </a:lnSpc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The simple past is used to describe actions and/or events that are now completed and no </a:t>
            </a:r>
          </a:p>
          <a:p>
            <a:pPr algn="just">
              <a:lnSpc>
                <a:spcPct val="120000"/>
              </a:lnSpc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longer true in the present.</a:t>
            </a:r>
          </a:p>
          <a:p>
            <a:pPr algn="just">
              <a:lnSpc>
                <a:spcPct val="120000"/>
              </a:lnSpc>
            </a:pPr>
            <a:r>
              <a:rPr lang="en-GB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Structure of the Verb----</a:t>
            </a:r>
          </a:p>
          <a:p>
            <a:pPr algn="just">
              <a:lnSpc>
                <a:spcPct val="120000"/>
              </a:lnSpc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Sub. + V2 { Aux.(did) + V ( Base Form) } + Past Ref. of Time ( ago ,yesterday, in the past etc.)</a:t>
            </a:r>
          </a:p>
          <a:p>
            <a:pPr algn="just">
              <a:lnSpc>
                <a:spcPct val="120000"/>
              </a:lnSpc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form of the Verb is used to denote----</a:t>
            </a:r>
          </a:p>
          <a:p>
            <a:pPr algn="just">
              <a:lnSpc>
                <a:spcPct val="120000"/>
              </a:lnSpc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 action that happened in the past and to report completed action ....often used in recounts </a:t>
            </a:r>
          </a:p>
          <a:p>
            <a:pPr algn="just">
              <a:lnSpc>
                <a:spcPct val="120000"/>
              </a:lnSpc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and narratives .</a:t>
            </a:r>
          </a:p>
          <a:p>
            <a:pPr algn="just">
              <a:lnSpc>
                <a:spcPct val="120000"/>
              </a:lnSpc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Past habits or repeated events that are now over.</a:t>
            </a:r>
          </a:p>
          <a:p>
            <a:pPr algn="just">
              <a:lnSpc>
                <a:spcPct val="120000"/>
              </a:lnSpc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Historic Events , Discoveries , Inventions  etc.</a:t>
            </a:r>
          </a:p>
          <a:p>
            <a:pPr algn="just">
              <a:lnSpc>
                <a:spcPct val="120000"/>
              </a:lnSpc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Habitual past by using ‘ used to ‘.</a:t>
            </a:r>
          </a:p>
          <a:p>
            <a:pPr algn="just">
              <a:lnSpc>
                <a:spcPct val="120000"/>
              </a:lnSpc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Indicate another action which happened in the middle of a longer action.</a:t>
            </a:r>
          </a:p>
          <a:p>
            <a:pPr algn="just">
              <a:lnSpc>
                <a:spcPct val="120000"/>
              </a:lnSpc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Examples : She met me last year .</a:t>
            </a:r>
          </a:p>
          <a:p>
            <a:pPr algn="just">
              <a:lnSpc>
                <a:spcPct val="120000"/>
              </a:lnSpc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We visited the </a:t>
            </a:r>
            <a:r>
              <a:rPr lang="en-GB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Taj</a:t>
            </a: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Mahal</a:t>
            </a: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six months earlier .</a:t>
            </a:r>
          </a:p>
          <a:p>
            <a:pPr algn="just">
              <a:lnSpc>
                <a:spcPct val="120000"/>
              </a:lnSpc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great Italian Painter Leonardo </a:t>
            </a:r>
            <a:r>
              <a:rPr lang="en-GB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da</a:t>
            </a: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Vinci painted ‘ MONALISA’.</a:t>
            </a:r>
          </a:p>
          <a:p>
            <a:pPr algn="just">
              <a:lnSpc>
                <a:spcPct val="120000"/>
              </a:lnSpc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India sought her freedom in 1947.</a:t>
            </a:r>
          </a:p>
          <a:p>
            <a:pPr algn="just">
              <a:lnSpc>
                <a:spcPct val="120000"/>
              </a:lnSpc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Madame Curie discovered radium .</a:t>
            </a:r>
          </a:p>
          <a:p>
            <a:pPr algn="just">
              <a:lnSpc>
                <a:spcPct val="120000"/>
              </a:lnSpc>
            </a:pP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20000"/>
              </a:lnSpc>
            </a:pP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US" kern="1200" dirty="0">
              <a:solidFill>
                <a:schemeClr val="tx1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27850" y="199989"/>
            <a:ext cx="8688300" cy="523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GB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EXERCISE</a:t>
            </a:r>
            <a:endParaRPr sz="2200" b="1" i="0" u="sng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162902" y="820681"/>
            <a:ext cx="6950376" cy="379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US" dirty="0"/>
              <a:t>Fill in the blanks with the correct Past tense forms of the verbs given in brackets.</a:t>
            </a:r>
          </a:p>
          <a:p>
            <a:endParaRPr lang="en-US" dirty="0"/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US" dirty="0"/>
              <a:t>I told him that he……..(not care)for me.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US" dirty="0"/>
              <a:t>She ……….(sing)very beautifully at the function.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US" dirty="0"/>
              <a:t>Prices ……..(rise) by twenty per cent last year.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US" dirty="0" err="1"/>
              <a:t>Gandhiji</a:t>
            </a:r>
            <a:r>
              <a:rPr lang="en-US" dirty="0"/>
              <a:t> never………..(tell) a lie.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US" dirty="0"/>
              <a:t>I ………..(work) all day yesterday.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US" dirty="0"/>
              <a:t>It ……….( not rain) heavily last summer.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She……..(eat) her dinner at ten last night.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Shakespeare ……...(write) ‘Hamlet’.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His health has improved since he………(go) to </a:t>
            </a:r>
            <a:r>
              <a:rPr lang="en-US" dirty="0" err="1"/>
              <a:t>Puri</a:t>
            </a:r>
            <a:r>
              <a:rPr lang="en-US" dirty="0"/>
              <a:t>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The </a:t>
            </a:r>
            <a:r>
              <a:rPr lang="en-US" dirty="0" err="1"/>
              <a:t>Sepoy</a:t>
            </a:r>
            <a:r>
              <a:rPr lang="en-US" dirty="0"/>
              <a:t> Mutiny ………(break out) in 1857.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US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SzPts val="2200"/>
            </a:pPr>
            <a:r>
              <a:rPr lang="en-US" sz="24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 Past Progressive</a:t>
            </a:r>
          </a:p>
          <a:p>
            <a:pPr lvl="0">
              <a:buSzPts val="2200"/>
            </a:pPr>
            <a:endParaRPr sz="2200" i="0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701748" y="736216"/>
            <a:ext cx="7627089" cy="4193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The past progressive form of the verb is used to talk about an activity that was in progress at a specific point of time in the past.  The emphasis is on the duration of the activity in the past.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The past progressive is often used with the simple past to show that one action was in progress when another action occurred.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form of the verb is used to denote----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 action that was happening at  sometime in the past without clear indication of the time of the action.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Persistent habits in the past ( using words like...always / continually )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The Structure of the Verb---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Sub. + Aux. ( was/ were ) + V. + ‘ </a:t>
            </a:r>
            <a:r>
              <a:rPr lang="en-GB" kern="1200" dirty="0" err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ing</a:t>
            </a: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 ‘ + O/C....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Examples : 		- I was watching TV the whole evening.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		- He was very unruly. He was always disturbing others 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GB" kern="1200" dirty="0">
              <a:solidFill>
                <a:schemeClr val="tx1"/>
              </a:solidFill>
              <a:latin typeface="Calibri" pitchFamily="34" charset="0"/>
              <a:ea typeface="+mn-ea"/>
              <a:cs typeface="Calibri" pitchFamily="34" charset="0"/>
            </a:endParaRP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US" kern="1200" dirty="0">
              <a:solidFill>
                <a:schemeClr val="tx1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GB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EXERCISE</a:t>
            </a:r>
            <a:endParaRPr sz="2200" b="1" i="0" u="sng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309792" y="862096"/>
            <a:ext cx="6749687" cy="3738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/>
              <a:t>Fill in the blanks with the correct Past Tense forms of the verbs given in brackets.</a:t>
            </a:r>
          </a:p>
          <a:p>
            <a:endParaRPr lang="en-US" dirty="0"/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US" dirty="0"/>
              <a:t>When you telephoned me, we………(play)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I saw her as I…………(pass) the street.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She found that the milk ……….(boil) over.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We………just (leave) when it began to rain. 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I dropped my watch as I ………..(wind) it.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His sister was reading, while he…….(sleep)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While </a:t>
            </a:r>
            <a:r>
              <a:rPr lang="en-US" dirty="0" err="1"/>
              <a:t>Anju</a:t>
            </a:r>
            <a:r>
              <a:rPr lang="en-US" dirty="0"/>
              <a:t> was singing, </a:t>
            </a:r>
            <a:r>
              <a:rPr lang="en-US" dirty="0" err="1"/>
              <a:t>Manju</a:t>
            </a:r>
            <a:r>
              <a:rPr lang="en-US" dirty="0"/>
              <a:t> ……….(dance) 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Ram ……..(read) a magazine when the bell rang.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Who ….(talk) to you when I joined you?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I ………..(rest) on the roof when it started raining.</a:t>
            </a: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122026"/>
            <a:ext cx="8688300" cy="5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SzPts val="2200"/>
            </a:pPr>
            <a:r>
              <a:rPr lang="en-US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 Past Perfect</a:t>
            </a:r>
          </a:p>
          <a:p>
            <a:pPr lvl="0">
              <a:buSzPts val="2200"/>
            </a:pPr>
            <a:endParaRPr sz="2200" i="0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711800" y="122026"/>
            <a:ext cx="7810049" cy="4414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Past Perfect tense form of the Verb describes completed events that took place in the past 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before another past event. 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It is used to denote---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An action that was completed before a definite time  or before another action that took place in the past 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Desires in the past that have not been fulfilled 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Conditions of the past that were impossible to fulfil.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b="1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The Structure of the Verb :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 Sub. + Aux. ( had) + V.3 + O/C....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Examples :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By the time </a:t>
            </a:r>
            <a:r>
              <a:rPr lang="en-GB" kern="1200" dirty="0" err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Gandhiji</a:t>
            </a: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  died , India had already sought her freedom . 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I wish I had not wasted my precious time 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We reached the station after the train had left 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If you had taken your Parents’ advice , you might not have got into such a difficulty 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GB" kern="1200" dirty="0">
              <a:solidFill>
                <a:schemeClr val="tx1"/>
              </a:solidFill>
              <a:latin typeface="Calibri" pitchFamily="34" charset="0"/>
              <a:ea typeface="+mn-ea"/>
              <a:cs typeface="Calibri" pitchFamily="34" charset="0"/>
            </a:endParaRP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US" kern="1200" dirty="0">
              <a:solidFill>
                <a:schemeClr val="tx1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GB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EXERCISE</a:t>
            </a:r>
            <a:endParaRPr sz="2200" b="1" i="0" u="sng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137456" y="775688"/>
            <a:ext cx="7134674" cy="3830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b="1" dirty="0"/>
              <a:t>Fill in the blanks with the correct forms of the verbs given in brackets</a:t>
            </a:r>
            <a:r>
              <a:rPr lang="en-US" dirty="0"/>
              <a:t>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US" dirty="0"/>
              <a:t>The train ……….(leave) before I reached the station.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The guard refused us entry till he………..(examine) our pass.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She………(not play) her fee till yesterday.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He ………..(not revise) the course till then.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She ……..(finish) her work already.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When he……..(sleep) for two hours, I woke him up.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They left the hotel when they …………(take) meals.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 err="1"/>
              <a:t>Rohit’s</a:t>
            </a:r>
            <a:r>
              <a:rPr lang="en-US" dirty="0"/>
              <a:t> father wished he……..(pay) more attention to his son’s progress at school.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I wish I………(accept) the offer.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He thanked the audience after he…….(finish)his talk.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US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GB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TENSES OF VERBS</a:t>
            </a:r>
            <a:endParaRPr sz="2200" b="1" i="0" u="sng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034903" y="947157"/>
            <a:ext cx="7265582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b="1" u="sng" dirty="0">
                <a:latin typeface="Calibri" pitchFamily="34" charset="0"/>
                <a:cs typeface="Calibri" pitchFamily="34" charset="0"/>
              </a:rPr>
              <a:t>Definition</a:t>
            </a:r>
            <a:r>
              <a:rPr lang="en-GB" dirty="0">
                <a:latin typeface="Calibri" pitchFamily="34" charset="0"/>
                <a:cs typeface="Calibri" pitchFamily="34" charset="0"/>
              </a:rPr>
              <a:t> :-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endParaRPr lang="en-GB" dirty="0">
              <a:latin typeface="Calibri" pitchFamily="34" charset="0"/>
              <a:cs typeface="Calibri" pitchFamily="34" charset="0"/>
            </a:endParaRP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dirty="0">
                <a:latin typeface="Calibri" pitchFamily="34" charset="0"/>
                <a:cs typeface="Calibri" pitchFamily="34" charset="0"/>
              </a:rPr>
              <a:t>The term ‘TENSE’ derived from the  Latin word “TEMPUS” meaning ‘TIME’ , is defined as the form of verb that states the relation between time and action 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endParaRPr lang="en-GB" dirty="0">
              <a:latin typeface="Calibri" pitchFamily="34" charset="0"/>
              <a:cs typeface="Calibri" pitchFamily="34" charset="0"/>
            </a:endParaRP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dirty="0">
                <a:latin typeface="Calibri" pitchFamily="34" charset="0"/>
                <a:cs typeface="Calibri" pitchFamily="34" charset="0"/>
              </a:rPr>
              <a:t> Tense implies a verb- based method used to indicate the time , and sometimes the continuation or completion of an action or state in relation to time of speaking 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endParaRPr lang="en-GB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GB" b="1" dirty="0"/>
              <a:t>Tense</a:t>
            </a:r>
            <a:r>
              <a:rPr lang="en-GB" dirty="0"/>
              <a:t> is the time described by a Verb shown by its grammatical form. </a:t>
            </a:r>
          </a:p>
          <a:p>
            <a:endParaRPr lang="en-GB" dirty="0"/>
          </a:p>
          <a:p>
            <a:pPr eaLnBrk="1" hangingPunct="1"/>
            <a:endParaRPr lang="en-US" dirty="0"/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GB" dirty="0">
              <a:latin typeface="Calibri" pitchFamily="34" charset="0"/>
              <a:cs typeface="Calibri" pitchFamily="34" charset="0"/>
            </a:endParaRP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GB" dirty="0">
              <a:latin typeface="Calibri" pitchFamily="34" charset="0"/>
              <a:cs typeface="Calibri" pitchFamily="34" charset="0"/>
            </a:endParaRP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US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54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US" sz="22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 Past Perfect Progressive</a:t>
            </a:r>
          </a:p>
        </p:txBody>
      </p:sp>
      <p:sp>
        <p:nvSpPr>
          <p:cNvPr id="71" name="Google Shape;71;p15"/>
          <p:cNvSpPr txBox="1"/>
          <p:nvPr/>
        </p:nvSpPr>
        <p:spPr>
          <a:xfrm>
            <a:off x="1150610" y="982598"/>
            <a:ext cx="6932429" cy="33271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The Past Perfect Progressive tense form of the Verb is used to emphasize the duration 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of an action that was completed before another action or event in the past.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used to indicate an action which began in the past  and continued up to a certain 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point  of time in the past 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Structure of the Verb :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Sub. + Aux. ( had) + been + ‘ </a:t>
            </a:r>
            <a:r>
              <a:rPr lang="en-GB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ing</a:t>
            </a: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‘ + O/C....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Examples :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When we met in Bangalore , she had been studying in the Chancellor’s College for 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three years 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Had you not been reading the book since morning ?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68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GB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EXERCISE</a:t>
            </a:r>
            <a:endParaRPr sz="2200" b="1" i="0" u="sng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082965" y="728393"/>
            <a:ext cx="7127585" cy="3809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b="1" dirty="0"/>
              <a:t>Fill in the blanks with the correct forms of the verbs given in brackets</a:t>
            </a:r>
            <a:r>
              <a:rPr lang="en-US" dirty="0"/>
              <a:t>.</a:t>
            </a:r>
          </a:p>
          <a:p>
            <a:pPr>
              <a:lnSpc>
                <a:spcPct val="150000"/>
              </a:lnSpc>
            </a:pPr>
            <a:r>
              <a:rPr lang="en-US" dirty="0"/>
              <a:t> 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I ………(read) for an hour when the lights went off.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 </a:t>
            </a:r>
            <a:r>
              <a:rPr lang="en-US" dirty="0"/>
              <a:t>He ………(try)to solve the problems for two hours before he found the answer.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 </a:t>
            </a:r>
            <a:r>
              <a:rPr lang="en-US" dirty="0"/>
              <a:t>By 10 p.m. he was tired because he……….(work)since dawn.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 </a:t>
            </a:r>
            <a:r>
              <a:rPr lang="en-US" dirty="0"/>
              <a:t>They ……….(wait) for the bus for an hour before it came.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 </a:t>
            </a:r>
            <a:r>
              <a:rPr lang="en-US" dirty="0"/>
              <a:t>He ………(sleep) for an hour when I went to his house.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 </a:t>
            </a:r>
            <a:r>
              <a:rPr lang="en-US" dirty="0"/>
              <a:t>The doctor……….(treat) the patient for three weeks before she died.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 </a:t>
            </a:r>
            <a:r>
              <a:rPr lang="en-US" dirty="0"/>
              <a:t>The farmers ………..(plough) their fields for two months before it rained.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 </a:t>
            </a:r>
            <a:r>
              <a:rPr lang="en-US" dirty="0"/>
              <a:t>We………(watch) the match for an hour when it began to rain.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 </a:t>
            </a:r>
            <a:r>
              <a:rPr lang="en-US" dirty="0"/>
              <a:t>Ravi ……..(look)for his pen for two hours when he found it in his pocket.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 </a:t>
            </a:r>
            <a:r>
              <a:rPr lang="en-US" dirty="0"/>
              <a:t>The workers ………(raise) slogans since morning when the police arrested them.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US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501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SzPts val="2200"/>
            </a:pPr>
            <a:r>
              <a:rPr lang="en-US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 Simple Future</a:t>
            </a:r>
          </a:p>
        </p:txBody>
      </p:sp>
      <p:sp>
        <p:nvSpPr>
          <p:cNvPr id="71" name="Google Shape;71;p15"/>
          <p:cNvSpPr txBox="1"/>
          <p:nvPr/>
        </p:nvSpPr>
        <p:spPr>
          <a:xfrm>
            <a:off x="1924266" y="904627"/>
            <a:ext cx="6043065" cy="3497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The Simple Future tense form of the Verb is used to indicate---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What we believe or think will happen in future 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Things which we can’t control and are factual 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Instant decisions 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The Structure of the Verb ---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Sub.+ Modal Aux. ( will/ shall ) +V.1 + O/C..... + Future Time Reference.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Examples :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I believe she will join  our organisation 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It’s their first wedding anniversary . They’ll give you a precious gift 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Why will you not attend the party ?</a:t>
            </a:r>
            <a:endParaRPr lang="en-US" kern="1200" dirty="0">
              <a:solidFill>
                <a:schemeClr val="tx1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GB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EXERCISE</a:t>
            </a:r>
            <a:endParaRPr sz="2200" b="1" i="0" u="sng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796675" y="802712"/>
            <a:ext cx="5965092" cy="3858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/>
              <a:t>Fill in the blanks with the correct forms of the verbs given in brackets.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US" dirty="0"/>
              <a:t>He……..(be) sixteen next March.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I ……….(go) to school tomorrow.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When the bell rings, the students……..(go)to their classrooms.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If she works hard, she ……..(get) good marks.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I ………(not take)the test tomorrow?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The teacher ………..(give) us a test tomorrow?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I ………(carry)your luggage to the train?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She ………(attend) the party if she is invited.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Unless you mend your ways, you ……..(not succeed)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When she returns, she……….(tell) you the whole story.</a:t>
            </a: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SzPts val="2200"/>
            </a:pPr>
            <a:r>
              <a:rPr lang="en-US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 Future Progressive</a:t>
            </a:r>
          </a:p>
          <a:p>
            <a:pPr lvl="0">
              <a:buSzPts val="2200"/>
            </a:pPr>
            <a:endParaRPr sz="2200" i="0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420992" y="1065950"/>
            <a:ext cx="6553427" cy="3390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The Future Progressive tense form of the Verb  is used to describe an event or action 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that will occur over a period of time at a specific point in the future.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This form of the verb is used to  indicate –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An action that will occur in the normal course 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An action that will be in progress at a given point of time in the future 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The Structure  of the Verb ---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 Sub. + Modal Aux. ( will/shall ) + be + V.+ ‘</a:t>
            </a:r>
            <a:r>
              <a:rPr lang="en-GB" kern="1200" dirty="0" err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ing</a:t>
            </a: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’ + O/C....+ Future Time Reference.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b="1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Examples :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I will be meeting her tomorrow 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My elder sister will be going to Germany the next year 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US" kern="1200" dirty="0">
              <a:solidFill>
                <a:schemeClr val="tx1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07082"/>
            <a:ext cx="8688300" cy="497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GB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EXERCISE</a:t>
            </a:r>
            <a:endParaRPr sz="2200" b="1" i="0" u="sng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683897" y="782776"/>
            <a:ext cx="5865855" cy="3880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/>
              <a:t>Fill in the blanks with the correct forms of the verbs given in brackets.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US" dirty="0"/>
              <a:t>The farmers ……….(water)their fields in the morning.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She ……..(sing) after lunch.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When you call on him, he……..(write)a letter.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She ……..(make) tea in the evening?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When you arrive, I probably ……..(weed) the plants.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At 9 </a:t>
            </a:r>
            <a:r>
              <a:rPr lang="en-US" dirty="0" err="1"/>
              <a:t>a.m</a:t>
            </a:r>
            <a:r>
              <a:rPr lang="en-US" dirty="0"/>
              <a:t> tomorrow he…….(sit) in his office.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When I reach </a:t>
            </a:r>
            <a:r>
              <a:rPr lang="en-US" dirty="0" err="1"/>
              <a:t>Shimla</a:t>
            </a:r>
            <a:r>
              <a:rPr lang="en-US" dirty="0"/>
              <a:t>, it probably ……….(snow) there.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We………(enjoy)our holidays next month at </a:t>
            </a:r>
            <a:r>
              <a:rPr lang="en-US" dirty="0" err="1"/>
              <a:t>Konark</a:t>
            </a:r>
            <a:r>
              <a:rPr lang="en-US" dirty="0"/>
              <a:t>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She …….(wait)for us at the appointed hour tomorrow.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The cook……….(cook)food at this time next Sunday.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US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SzPts val="2200"/>
            </a:pPr>
            <a:r>
              <a:rPr lang="en-US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 Future Perfect</a:t>
            </a:r>
          </a:p>
          <a:p>
            <a:pPr lvl="0">
              <a:buSzPts val="2200"/>
            </a:pPr>
            <a:endParaRPr sz="2200" i="0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761234" y="1065950"/>
            <a:ext cx="5936739" cy="3171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The Future Perfect tense form of the Verb  is used to describe an event or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action that will be completed before another event or time in the future. 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This form of the verb is used to describe  ---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An action which will be completed at some point of time in the future 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The Structure of the Verb :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 Sub. + Modal Aux. ( will/ shall ) + have + V.3 + O/C....+ Future Time Reference.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Examples : 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We shall have cooked the food  by the evening 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You will  not have read this novel before next Friday 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US" kern="1200" dirty="0">
              <a:solidFill>
                <a:schemeClr val="tx1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GB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EXERCISE</a:t>
            </a:r>
            <a:endParaRPr sz="2200" b="1" i="0" u="sng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640731" y="695533"/>
            <a:ext cx="6099772" cy="3752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/>
              <a:t>Fill in the blanks with the correct forms of the verbs given in brackets.</a:t>
            </a:r>
          </a:p>
          <a:p>
            <a:endParaRPr lang="en-US" dirty="0"/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US" dirty="0"/>
              <a:t>The workers ………(complete)this task by next month.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I ……..(revise) my course by tomorrow.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The patient ……..(die) before the doctor arrives.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The shopkeepers ………..(close) their shops when we reach there.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I ……(go) to bed by the time father arrives from Chennai.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 err="1"/>
              <a:t>Hari</a:t>
            </a:r>
            <a:r>
              <a:rPr lang="en-US" dirty="0"/>
              <a:t> ……….(finish) this job till lunch tomorrow.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I ………..(take) meals by the time you come back.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The farmers ……..(plough) their fields before the sun sets.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We ……….(start) on our journey before the day dawns.</a:t>
            </a:r>
          </a:p>
          <a:p>
            <a:pPr marL="342900" indent="-342900">
              <a:lnSpc>
                <a:spcPct val="150000"/>
              </a:lnSpc>
              <a:buFont typeface="Arial"/>
              <a:buAutoNum type="arabicPeriod"/>
            </a:pPr>
            <a:r>
              <a:rPr lang="en-US" dirty="0"/>
              <a:t>The bank………(open)when we reach there.</a:t>
            </a:r>
          </a:p>
          <a:p>
            <a:pPr marL="342900" lvl="0" indent="-342900"/>
            <a:endParaRPr lang="en-US" dirty="0"/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US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58500" y="40188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SzPts val="2200"/>
            </a:pPr>
            <a:r>
              <a:rPr lang="en-US" sz="22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 Future Perfect Progressive</a:t>
            </a:r>
          </a:p>
          <a:p>
            <a:pPr lvl="0">
              <a:buSzPts val="2200"/>
            </a:pPr>
            <a:endParaRPr sz="2200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208340" y="1246580"/>
            <a:ext cx="6950376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The Future Perfect Progressive form of the Verb describes an action that has been in 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progress for a duration of time before another event or time in the future.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It describes an action that will be in progress over a period of time  that will end in the future 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The Structure of the Verb : 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Sub. + Modal Aux. ( will/ shall ) + have + been + ‘</a:t>
            </a:r>
            <a:r>
              <a:rPr lang="en-GB" kern="1200" dirty="0" err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ing</a:t>
            </a: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 ‘ + O/C... + Future Time Reference.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Examples :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At noon , Kumar </a:t>
            </a:r>
            <a:r>
              <a:rPr lang="en-GB" kern="1200" dirty="0" err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Sanu</a:t>
            </a: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 will have been singing song for an hour 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I will have been working round the clock for twenty-two years next July .</a:t>
            </a:r>
            <a:endParaRPr lang="en-US" kern="1200" dirty="0">
              <a:solidFill>
                <a:schemeClr val="tx1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68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07078"/>
            <a:ext cx="8688300" cy="501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GB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EXERCISE</a:t>
            </a:r>
            <a:endParaRPr sz="2200" b="1" i="0" u="sng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059485" y="798304"/>
            <a:ext cx="7205558" cy="3752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b="1" dirty="0"/>
              <a:t>Fill in the blanks with the correct forms of the verbs given in brackets.</a:t>
            </a:r>
          </a:p>
          <a:p>
            <a:endParaRPr lang="en-US" dirty="0"/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US" dirty="0"/>
              <a:t>She …….(be) seventeen on her next birthday.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I ……..(come) if you so desire.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You ……(sing) a song in the party?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By next Sunday, I …….(stay) in hostel for four months.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By the end of this year, he ……(get)married.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When you arrive, we probably ……..(mow) the lawn.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The annual examination for 10+2 class ……..(commence) on 5 </a:t>
            </a:r>
            <a:r>
              <a:rPr lang="en-US" dirty="0" err="1"/>
              <a:t>th</a:t>
            </a:r>
            <a:r>
              <a:rPr lang="en-US" dirty="0"/>
              <a:t> March 2004.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More and more people ………(come)to cities in the days to come.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The teacher ……(take) the students on a historical tour in the coming autumn break.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en-GB" dirty="0"/>
              <a:t> </a:t>
            </a:r>
            <a:r>
              <a:rPr lang="en-US" dirty="0"/>
              <a:t>What you ……..(do) this time tomorrow?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68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US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TYPES OF TENSES</a:t>
            </a:r>
            <a:endParaRPr sz="2200" b="1" i="0" u="sng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701748" y="893379"/>
            <a:ext cx="7861005" cy="1145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dirty="0"/>
              <a:t>The concept of tense in the study of English Grammar is a method that we use to refer to Time –Past , Present and Future . Hence, future is a reference of Time . We often use the Present Tense form of the Verbs to express  a future action.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GB" dirty="0"/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GB" dirty="0"/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GB" dirty="0"/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US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  <p:pic>
        <p:nvPicPr>
          <p:cNvPr id="5" name="Picture 7" descr="E HuQ Simplest Tense Chart 20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17364" y="1773839"/>
            <a:ext cx="7109272" cy="32421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316455" y="412641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GB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 4 Forms of the TENSE</a:t>
            </a:r>
            <a:endParaRPr sz="2200" b="1" i="0" u="sng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651052" y="1294869"/>
            <a:ext cx="4019106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200000"/>
              </a:lnSpc>
              <a:buFont typeface="Arial" charset="0"/>
              <a:buNone/>
            </a:pPr>
            <a:r>
              <a:rPr lang="en-GB" dirty="0">
                <a:latin typeface="Calibri" pitchFamily="34" charset="0"/>
                <a:cs typeface="Calibri" pitchFamily="34" charset="0"/>
              </a:rPr>
              <a:t>Tense has four forms such as ----</a:t>
            </a:r>
          </a:p>
          <a:p>
            <a:pPr>
              <a:lnSpc>
                <a:spcPct val="200000"/>
              </a:lnSpc>
              <a:buFont typeface="Arial" charset="0"/>
              <a:buNone/>
            </a:pPr>
            <a:r>
              <a:rPr lang="en-GB" dirty="0">
                <a:latin typeface="Calibri" pitchFamily="34" charset="0"/>
                <a:cs typeface="Calibri" pitchFamily="34" charset="0"/>
              </a:rPr>
              <a:t>The Indefinite/ Simple</a:t>
            </a:r>
          </a:p>
          <a:p>
            <a:pPr>
              <a:lnSpc>
                <a:spcPct val="200000"/>
              </a:lnSpc>
              <a:buFont typeface="Arial" charset="0"/>
              <a:buNone/>
            </a:pPr>
            <a:r>
              <a:rPr lang="en-GB" dirty="0">
                <a:latin typeface="Calibri" pitchFamily="34" charset="0"/>
                <a:cs typeface="Calibri" pitchFamily="34" charset="0"/>
              </a:rPr>
              <a:t>The Progressive/ Continuous/ Imperfect </a:t>
            </a:r>
          </a:p>
          <a:p>
            <a:pPr>
              <a:lnSpc>
                <a:spcPct val="200000"/>
              </a:lnSpc>
              <a:buFont typeface="Arial" charset="0"/>
              <a:buNone/>
            </a:pPr>
            <a:r>
              <a:rPr lang="en-GB" dirty="0">
                <a:latin typeface="Calibri" pitchFamily="34" charset="0"/>
                <a:cs typeface="Calibri" pitchFamily="34" charset="0"/>
              </a:rPr>
              <a:t>The Perfect </a:t>
            </a:r>
          </a:p>
          <a:p>
            <a:pPr>
              <a:lnSpc>
                <a:spcPct val="200000"/>
              </a:lnSpc>
              <a:buFont typeface="Arial" charset="0"/>
              <a:buNone/>
            </a:pPr>
            <a:r>
              <a:rPr lang="en-GB" dirty="0">
                <a:latin typeface="Calibri" pitchFamily="34" charset="0"/>
                <a:cs typeface="Calibri" pitchFamily="34" charset="0"/>
              </a:rPr>
              <a:t>The Perfect Continuous</a:t>
            </a:r>
          </a:p>
          <a:p>
            <a:pPr>
              <a:buFont typeface="Arial" charset="0"/>
              <a:buNone/>
            </a:pPr>
            <a:endParaRPr lang="en-US" dirty="0">
              <a:latin typeface="Calibri" pitchFamily="34" charset="0"/>
              <a:cs typeface="Calibri" pitchFamily="34" charset="0"/>
            </a:endParaRP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US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US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 Present Tense</a:t>
            </a:r>
            <a:endParaRPr sz="2200" b="1" i="0" u="sng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758456" y="1188162"/>
            <a:ext cx="7542028" cy="4262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GB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 Simple Present/ The Present Indefinite</a:t>
            </a:r>
          </a:p>
          <a:p>
            <a:pPr algn="just">
              <a:lnSpc>
                <a:spcPct val="150000"/>
              </a:lnSpc>
            </a:pPr>
            <a:r>
              <a:rPr lang="en-GB" dirty="0">
                <a:latin typeface="Calibri" pitchFamily="34" charset="0"/>
                <a:cs typeface="Calibri" pitchFamily="34" charset="0"/>
              </a:rPr>
              <a:t>The Simple Present Tense form of the verb implies----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1" charset="2"/>
              <a:buNone/>
            </a:pPr>
            <a:r>
              <a:rPr lang="en-US" sz="1200" dirty="0">
                <a:solidFill>
                  <a:schemeClr val="hlink"/>
                </a:solidFill>
                <a:latin typeface="Calibri" pitchFamily="34" charset="0"/>
                <a:cs typeface="Calibri" pitchFamily="34" charset="0"/>
              </a:rPr>
              <a:t> 	-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Expresses a habit or often repeated action.  Adverbs of frequency such as, </a:t>
            </a:r>
            <a:r>
              <a:rPr lang="en-US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often, seldom, - - </a:t>
            </a:r>
            <a:br>
              <a:rPr lang="en-US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- sometimes, never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etc. are used with this tense.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dirty="0">
                <a:latin typeface="Calibri" pitchFamily="34" charset="0"/>
                <a:cs typeface="Calibri" pitchFamily="34" charset="0"/>
              </a:rPr>
              <a:t>Primary Aux.(do/ does ) + M. V. (Base Form )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dirty="0">
                <a:latin typeface="Calibri" pitchFamily="34" charset="0"/>
                <a:cs typeface="Calibri" pitchFamily="34" charset="0"/>
              </a:rPr>
              <a:t>The ‘  Be – Verb of the Present form ---is /am /are is used as the Main Verb 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dirty="0">
                <a:latin typeface="Calibri" pitchFamily="34" charset="0"/>
                <a:cs typeface="Calibri" pitchFamily="34" charset="0"/>
              </a:rPr>
              <a:t>The choice of the auxiliary shall be strictly according to the person and number of the Subject in a sentence 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1" charset="2"/>
              <a:buNone/>
            </a:pPr>
            <a:r>
              <a:rPr lang="en-US" b="1" dirty="0">
                <a:solidFill>
                  <a:schemeClr val="hlink"/>
                </a:solidFill>
              </a:rPr>
              <a:t>Snow </a:t>
            </a:r>
            <a:r>
              <a:rPr lang="en-US" b="1" u="sng" dirty="0">
                <a:solidFill>
                  <a:schemeClr val="folHlink"/>
                </a:solidFill>
              </a:rPr>
              <a:t>falls</a:t>
            </a:r>
            <a:r>
              <a:rPr lang="en-US" b="1" dirty="0">
                <a:solidFill>
                  <a:schemeClr val="hlink"/>
                </a:solidFill>
              </a:rPr>
              <a:t> in the December in Minnesota.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1" charset="2"/>
              <a:buNone/>
            </a:pPr>
            <a:r>
              <a:rPr lang="en-US" b="1" dirty="0">
                <a:solidFill>
                  <a:schemeClr val="hlink"/>
                </a:solidFill>
              </a:rPr>
              <a:t>Water </a:t>
            </a:r>
            <a:r>
              <a:rPr lang="en-US" b="1" u="sng" dirty="0">
                <a:solidFill>
                  <a:schemeClr val="folHlink"/>
                </a:solidFill>
              </a:rPr>
              <a:t>boils</a:t>
            </a:r>
            <a:r>
              <a:rPr lang="en-US" b="1" dirty="0">
                <a:solidFill>
                  <a:schemeClr val="hlink"/>
                </a:solidFill>
              </a:rPr>
              <a:t> at 100 degrees Celsius.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GB" dirty="0">
              <a:latin typeface="Calibri" pitchFamily="34" charset="0"/>
              <a:cs typeface="Calibri" pitchFamily="34" charset="0"/>
            </a:endParaRP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dirty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>
              <a:lnSpc>
                <a:spcPct val="120000"/>
              </a:lnSpc>
            </a:pPr>
            <a:endParaRPr lang="en-US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US" kern="1200" dirty="0">
              <a:solidFill>
                <a:srgbClr val="FF0000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GB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 Usage of the Present Indefinite </a:t>
            </a:r>
            <a:endParaRPr sz="2200" b="1" i="0" u="sng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493857" y="1310375"/>
            <a:ext cx="605472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GB" b="1" dirty="0"/>
              <a:t>This form of the verb is used to denote .....</a:t>
            </a:r>
          </a:p>
          <a:p>
            <a:endParaRPr lang="en-GB" b="1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Universal / Permanent / General Truth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Present Habitual Action/ Customs / Traditions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Proverbial Sayings/ Quotations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A Future Event which is a part of a plan or arrangement</a:t>
            </a:r>
          </a:p>
          <a:p>
            <a:r>
              <a:rPr lang="en-GB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GB" dirty="0"/>
              <a:t>Vivid narration as a substitute for the Simple Past Form</a:t>
            </a:r>
          </a:p>
          <a:p>
            <a:pPr>
              <a:buFont typeface="Arial" pitchFamily="34" charset="0"/>
              <a:buChar char="•"/>
            </a:pPr>
            <a:endParaRPr lang="en-GB" dirty="0"/>
          </a:p>
          <a:p>
            <a:pPr>
              <a:buFont typeface="Arial" pitchFamily="34" charset="0"/>
              <a:buChar char="•"/>
            </a:pPr>
            <a:endParaRPr lang="en-GB" dirty="0"/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en-GB" dirty="0"/>
          </a:p>
          <a:p>
            <a:pPr>
              <a:buFont typeface="Arial" pitchFamily="34" charset="0"/>
              <a:buChar char="•"/>
            </a:pPr>
            <a:endParaRPr lang="en-GB" dirty="0"/>
          </a:p>
          <a:p>
            <a:pPr>
              <a:buFont typeface="Arial" pitchFamily="34" charset="0"/>
              <a:buChar char="•"/>
            </a:pPr>
            <a:endParaRPr lang="en-GB" dirty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en-GB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EXERCISE</a:t>
            </a:r>
            <a:endParaRPr sz="2200" b="1" i="0" u="sng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672857" y="1065950"/>
            <a:ext cx="6294474" cy="3562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Fill in the blanks putting the verbs bracketed into their appropriate tense form. 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Use the given adverbs in the appropriate places.</a:t>
            </a:r>
          </a:p>
          <a:p>
            <a:pPr marL="342900" indent="-342900" algn="just" eaLnBrk="1" hangingPunct="1">
              <a:lnSpc>
                <a:spcPct val="120000"/>
              </a:lnSpc>
              <a:buFont typeface="Arial" charset="0"/>
              <a:buAutoNum type="arabicPeriod"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My mother ....... me to work hard (always/advise).</a:t>
            </a:r>
          </a:p>
          <a:p>
            <a:pPr marL="342900" indent="-342900" algn="just" eaLnBrk="1" hangingPunct="1">
              <a:lnSpc>
                <a:spcPct val="120000"/>
              </a:lnSpc>
              <a:buFont typeface="Arial" charset="0"/>
              <a:buAutoNum type="arabicPeriod"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It.....in July (usually/rain) .</a:t>
            </a:r>
          </a:p>
          <a:p>
            <a:pPr marL="342900" indent="-342900" algn="just" eaLnBrk="1" hangingPunct="1">
              <a:lnSpc>
                <a:spcPct val="120000"/>
              </a:lnSpc>
              <a:buAutoNum type="arabicPeriod" startAt="3"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My father ....tea thrice a day (take ).</a:t>
            </a:r>
          </a:p>
          <a:p>
            <a:pPr marL="342900" indent="-342900" algn="just" eaLnBrk="1" hangingPunct="1">
              <a:lnSpc>
                <a:spcPct val="120000"/>
              </a:lnSpc>
              <a:buAutoNum type="arabicPeriod" startAt="3"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My friend ....talking to strangers (normally/avoid ).</a:t>
            </a:r>
          </a:p>
          <a:p>
            <a:pPr marL="342900" indent="-342900" algn="just" eaLnBrk="1" hangingPunct="1">
              <a:lnSpc>
                <a:spcPct val="120000"/>
              </a:lnSpc>
              <a:buAutoNum type="arabicPeriod" startAt="3"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One’s manners ....one’s character (reveal).</a:t>
            </a:r>
          </a:p>
          <a:p>
            <a:pPr marL="342900" indent="-342900" algn="just" eaLnBrk="1" hangingPunct="1">
              <a:lnSpc>
                <a:spcPct val="120000"/>
              </a:lnSpc>
              <a:buAutoNum type="arabicPeriod" startAt="3"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Our character ....what we are in the dark (be).</a:t>
            </a:r>
          </a:p>
          <a:p>
            <a:pPr marL="342900" indent="-342900" algn="just" eaLnBrk="1" hangingPunct="1">
              <a:lnSpc>
                <a:spcPct val="120000"/>
              </a:lnSpc>
              <a:buAutoNum type="arabicPeriod" startAt="3"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The first plane from Bhubaneswar to Singapore....at 9 a.m. everyday (take off).</a:t>
            </a:r>
          </a:p>
          <a:p>
            <a:pPr marL="342900" indent="-342900" algn="just" eaLnBrk="1" hangingPunct="1">
              <a:lnSpc>
                <a:spcPct val="120000"/>
              </a:lnSpc>
              <a:buAutoNum type="arabicPeriod" startAt="3"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My annual examination ....from Monday next (commence).</a:t>
            </a:r>
          </a:p>
          <a:p>
            <a:pPr marL="342900" indent="-342900" algn="just" eaLnBrk="1" hangingPunct="1">
              <a:lnSpc>
                <a:spcPct val="120000"/>
              </a:lnSpc>
              <a:buAutoNum type="arabicPeriod" startAt="3"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John Keats .... , “A thing of beauty is a joy forever (say).</a:t>
            </a:r>
          </a:p>
          <a:p>
            <a:pPr marL="342900" indent="-342900" algn="just" eaLnBrk="1" hangingPunct="1">
              <a:lnSpc>
                <a:spcPct val="120000"/>
              </a:lnSpc>
              <a:buAutoNum type="arabicPeriod" startAt="3"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Do you know what.........’Swine Flu’ (cause)?</a:t>
            </a:r>
          </a:p>
          <a:p>
            <a:pPr marL="342900" indent="-342900" algn="just" eaLnBrk="1" hangingPunct="1">
              <a:lnSpc>
                <a:spcPct val="120000"/>
              </a:lnSpc>
              <a:buAutoNum type="arabicPeriod" startAt="3"/>
            </a:pPr>
            <a:endParaRPr lang="en-GB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  <a:p>
            <a:pPr marL="342900" indent="-342900" algn="just" eaLnBrk="1" hangingPunct="1">
              <a:lnSpc>
                <a:spcPct val="120000"/>
              </a:lnSpc>
              <a:buAutoNum type="arabicPeriod" startAt="3"/>
            </a:pPr>
            <a:endParaRPr lang="en-US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183025" y="0"/>
            <a:ext cx="8960975" cy="5054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SzPts val="2200"/>
            </a:pPr>
            <a:r>
              <a:rPr lang="en-US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 Present Progressive</a:t>
            </a:r>
          </a:p>
          <a:p>
            <a:pPr lvl="0">
              <a:buSzPts val="2200"/>
            </a:pPr>
            <a:endParaRPr sz="2200" i="0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687572" y="451945"/>
            <a:ext cx="8016950" cy="4691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The Present Progressive tense form implies the continuity of an action at the time of speaking at present.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The verb structure of Present Continuous---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Sub. +Aux. (is/am/are) + Verb + ‘ </a:t>
            </a:r>
            <a:r>
              <a:rPr lang="en-GB" kern="1200" dirty="0" err="1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ing</a:t>
            </a: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 ‘ +O/C.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The choice of the auxiliary shall be made strictly according to the Person and Number of the Sub.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b="1" u="sng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USAGE</a:t>
            </a:r>
            <a:r>
              <a:rPr lang="en-GB" b="1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 ---- 	-</a:t>
            </a: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This form of the verb is used to denote.....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	- An action in progress at present.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	- An action not occurring now at the time of speaking but in progress.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	- An action that has been pre-arranged to take place in the near future.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	- Persistent and undesirable habit , especially with adverbs like – 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 	  always ,continually , constantly , frequently.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	- References of Time---now, right now ,  at present , now-a-days, at the moment etc.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b="1" u="sng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EXCEPTIONS-</a:t>
            </a:r>
            <a:r>
              <a:rPr lang="en-GB" b="1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--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There are some specific verbs that don’t take the progressive ( ‘ </a:t>
            </a:r>
            <a:r>
              <a:rPr lang="en-GB" kern="1200" dirty="0" err="1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ing</a:t>
            </a: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’ –form ) , but they denote the continuity of the actions. They are----Verbs of Perception /Sense.... See, hear , smell , notice ,recognise 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Verbs of Appearance... Appear , seem ,look.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Verbs of Thinking ... Think, suppose, believe , agree , consider ,remember , forget, know, imagine , mean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n-GB" kern="1200" dirty="0">
                <a:solidFill>
                  <a:prstClr val="black"/>
                </a:solidFill>
                <a:latin typeface="Calibri" pitchFamily="34" charset="0"/>
                <a:ea typeface="+mn-ea"/>
                <a:cs typeface="Calibri" pitchFamily="34" charset="0"/>
              </a:rPr>
              <a:t>Verbs of Emotion.... Want , wish , desire , feel, love, hate, prefer etc.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GB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GB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GB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GB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GB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GB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GB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GB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US" kern="1200" dirty="0">
              <a:solidFill>
                <a:prstClr val="black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SzPts val="2200"/>
            </a:pPr>
            <a:r>
              <a:rPr lang="en-GB" sz="22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EXERCISE</a:t>
            </a:r>
            <a:endParaRPr sz="2200" b="1" i="0" u="sng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779181" y="1179358"/>
            <a:ext cx="6117266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b="1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Re-write the following sentences correctly.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1.Are you hearing any noise ?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2. What do you do at present ?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3. Are you remembering the name of the man we met at the station last night ?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4. My birthday is falling on a Saturday this year 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5. Look ! Smoke comes out of the store room 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6. When do you plan to go abroad ?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7. I’m smelling something burning .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8. What do you do this evening ?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9.My elder sister  gets married the next week. 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GB" kern="120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10. This dictionary is costing seven hundred rupees.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n-US" kern="1200" dirty="0">
              <a:solidFill>
                <a:schemeClr val="tx1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44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3019</Words>
  <Application>Microsoft Office PowerPoint</Application>
  <PresentationFormat>On-screen Show (16:9)</PresentationFormat>
  <Paragraphs>365</Paragraphs>
  <Slides>30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SASHI</cp:lastModifiedBy>
  <cp:revision>141</cp:revision>
  <dcterms:modified xsi:type="dcterms:W3CDTF">2021-12-15T16:46:10Z</dcterms:modified>
</cp:coreProperties>
</file>