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3000" b="1" dirty="0">
                <a:solidFill>
                  <a:srgbClr val="FF0000"/>
                </a:solidFill>
                <a:latin typeface="Calibri"/>
                <a:ea typeface="Calibri"/>
                <a:cs typeface="Calibri"/>
                <a:sym typeface="Calibri"/>
              </a:rPr>
              <a:t>CHAPTER:7</a:t>
            </a:r>
          </a:p>
          <a:p>
            <a:pPr marL="0" marR="0" lvl="0" indent="0" algn="ctr" rtl="0">
              <a:lnSpc>
                <a:spcPct val="100000"/>
              </a:lnSpc>
              <a:spcBef>
                <a:spcPts val="0"/>
              </a:spcBef>
              <a:spcAft>
                <a:spcPts val="0"/>
              </a:spcAft>
              <a:buClr>
                <a:srgbClr val="000000"/>
              </a:buClr>
              <a:buSzPts val="3100"/>
              <a:buFont typeface="Arial"/>
              <a:buNone/>
            </a:pPr>
            <a:r>
              <a:rPr lang="en-IN" sz="3000" b="1" dirty="0">
                <a:solidFill>
                  <a:srgbClr val="FF0000"/>
                </a:solidFill>
                <a:latin typeface="Calibri"/>
                <a:ea typeface="Calibri"/>
                <a:cs typeface="Calibri"/>
                <a:sym typeface="Calibri"/>
              </a:rPr>
              <a:t>THE REVOLT OF 1857</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07</a:t>
            </a:r>
            <a:endParaRPr b="1" dirty="0"/>
          </a:p>
          <a:p>
            <a:pPr marL="0" lvl="0" indent="0" algn="l" rtl="0">
              <a:spcBef>
                <a:spcPts val="0"/>
              </a:spcBef>
              <a:spcAft>
                <a:spcPts val="0"/>
              </a:spcAft>
              <a:buNone/>
            </a:pPr>
            <a:r>
              <a:rPr lang="en" b="1" dirty="0"/>
              <a:t>CHAPTER NAME : THE REVOLT OF 1857</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THE REVOLT OF 1857</a:t>
            </a:r>
            <a:endParaRPr sz="22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IN" sz="1800" b="1" i="0" u="none" strike="noStrike" cap="none" dirty="0">
                <a:solidFill>
                  <a:srgbClr val="000000"/>
                </a:solidFill>
                <a:latin typeface="Arial"/>
                <a:ea typeface="Arial"/>
                <a:cs typeface="Arial"/>
                <a:sym typeface="Arial"/>
              </a:rPr>
              <a:t>Military Causes</a:t>
            </a:r>
            <a:endParaRPr sz="1800" b="1" i="0" u="none" strike="noStrike" cap="none" dirty="0">
              <a:solidFill>
                <a:srgbClr val="000000"/>
              </a:solidFill>
              <a:latin typeface="Arial"/>
              <a:ea typeface="Arial"/>
              <a:cs typeface="Arial"/>
              <a:sym typeface="Arial"/>
            </a:endParaRPr>
          </a:p>
        </p:txBody>
      </p:sp>
      <p:sp>
        <p:nvSpPr>
          <p:cNvPr id="65" name="Google Shape;65;p14"/>
          <p:cNvSpPr txBox="1"/>
          <p:nvPr/>
        </p:nvSpPr>
        <p:spPr>
          <a:xfrm>
            <a:off x="272675" y="1065950"/>
            <a:ext cx="8688300" cy="1709148"/>
          </a:xfrm>
          <a:prstGeom prst="rect">
            <a:avLst/>
          </a:prstGeom>
          <a:noFill/>
          <a:ln>
            <a:noFill/>
          </a:ln>
        </p:spPr>
        <p:txBody>
          <a:bodyPr spcFirstLastPara="1" wrap="square" lIns="91425" tIns="91425" rIns="91425" bIns="91425" anchor="t" anchorCtr="0">
            <a:noAutofit/>
          </a:bodyPr>
          <a:lstStyle/>
          <a:p>
            <a:pPr marL="742950" lvl="1" indent="-285750">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In</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Army</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Indians</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were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not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allowed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rise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in</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their</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jobs</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beyond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rank</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sergeant</a:t>
            </a:r>
            <a:endParaRPr lang="en-IN" spc="-5" dirty="0">
              <a:effectLst/>
              <a:latin typeface="Calibri" panose="020F0502020204030204" pitchFamily="34" charset="0"/>
              <a:ea typeface="Calibri" panose="020F0502020204030204" pitchFamily="34" charset="0"/>
              <a:cs typeface="Calibri" panose="020F0502020204030204" pitchFamily="34" charset="0"/>
            </a:endParaRPr>
          </a:p>
          <a:p>
            <a:pPr marL="540385">
              <a:tabLst>
                <a:tab pos="952500" algn="l"/>
              </a:tabLst>
            </a:pP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IN"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5"/>
              </a:spcBef>
              <a:spcAft>
                <a:spcPts val="0"/>
              </a:spcAft>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They</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were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not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allowed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wear</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mark</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their</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caste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on</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their</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forehead.</a:t>
            </a:r>
            <a:endParaRPr lang="en-IN" spc="-5" dirty="0">
              <a:effectLst/>
              <a:latin typeface="Calibri" panose="020F0502020204030204" pitchFamily="34" charset="0"/>
              <a:ea typeface="Calibri" panose="020F0502020204030204" pitchFamily="34" charset="0"/>
              <a:cs typeface="Calibri" panose="020F0502020204030204" pitchFamily="34" charset="0"/>
            </a:endParaRPr>
          </a:p>
          <a:p>
            <a:pPr marL="540385">
              <a:spcBef>
                <a:spcPts val="5"/>
              </a:spcBef>
              <a:spcAft>
                <a:spcPts val="0"/>
              </a:spcAft>
              <a:tabLst>
                <a:tab pos="952500" algn="l"/>
              </a:tabLst>
            </a:pP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IN" dirty="0">
              <a:effectLst/>
              <a:latin typeface="Calibri" panose="020F0502020204030204" pitchFamily="34" charset="0"/>
              <a:ea typeface="Calibri" panose="020F0502020204030204" pitchFamily="34" charset="0"/>
              <a:cs typeface="Calibri" panose="020F0502020204030204" pitchFamily="34" charset="0"/>
            </a:endParaRPr>
          </a:p>
          <a:p>
            <a:pPr marL="742950" marR="710565" lvl="1" indent="-285750">
              <a:spcBef>
                <a:spcPts val="10"/>
              </a:spcBef>
              <a:spcAft>
                <a:spcPts val="0"/>
              </a:spcAft>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A</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new</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act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passed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by</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British</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declared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that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sepoys</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were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forced</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go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abroad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fight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wars,</a:t>
            </a:r>
            <a:r>
              <a:rPr lang="en-US" spc="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though</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Hindu faith</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prohibited</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them from</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crossing</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 sea.</a:t>
            </a:r>
            <a:endParaRPr lang="en-IN" spc="-5"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a:ea typeface="Calibri"/>
              <a:cs typeface="Calibri"/>
              <a:sym typeface="Calibri"/>
            </a:endParaRPr>
          </a:p>
        </p:txBody>
      </p:sp>
      <p:pic>
        <p:nvPicPr>
          <p:cNvPr id="7" name="Picture 6">
            <a:extLst>
              <a:ext uri="{FF2B5EF4-FFF2-40B4-BE49-F238E27FC236}">
                <a16:creationId xmlns:a16="http://schemas.microsoft.com/office/drawing/2014/main" id="{E8AD57A0-365F-4257-96DE-68715EBE26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49897" y="2571750"/>
            <a:ext cx="3638550" cy="2419000"/>
          </a:xfrm>
          <a:prstGeom prst="rect">
            <a:avLst/>
          </a:prstGeom>
          <a:noFill/>
          <a:ln>
            <a:noFill/>
          </a:ln>
        </p:spPr>
      </p:pic>
      <p:pic>
        <p:nvPicPr>
          <p:cNvPr id="8" name="Picture 7">
            <a:extLst>
              <a:ext uri="{FF2B5EF4-FFF2-40B4-BE49-F238E27FC236}">
                <a16:creationId xmlns:a16="http://schemas.microsoft.com/office/drawing/2014/main" id="{942E3180-3ECD-42F0-9575-14B409E057F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76177" y="2571750"/>
            <a:ext cx="2658139" cy="230081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Arial"/>
                <a:ea typeface="Arial"/>
                <a:cs typeface="Arial"/>
                <a:sym typeface="Arial"/>
              </a:rPr>
              <a:t>THE REVOLT OF 1857</a:t>
            </a:r>
          </a:p>
          <a:p>
            <a:pPr>
              <a:buSzPts val="2200"/>
            </a:pPr>
            <a:r>
              <a:rPr lang="en-US" sz="1800" b="1" u="sng" kern="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Political</a:t>
            </a:r>
            <a:r>
              <a:rPr lang="en-US" sz="1800" b="1" u="sng" kern="0" spc="-25"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cause &amp; Immediate</a:t>
            </a:r>
            <a:r>
              <a:rPr lang="en-US" sz="1800" b="1" u="sng" kern="0" spc="-25"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Cause</a:t>
            </a:r>
            <a:endParaRPr lang="en-IN" sz="1800" b="1" u="sng" kern="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2200"/>
              <a:buFont typeface="Arial"/>
              <a:buNone/>
            </a:pPr>
            <a:endParaRPr lang="en-IN" sz="1800" b="1" u="sng" kern="0" dirty="0">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p:txBody>
      </p:sp>
      <p:sp>
        <p:nvSpPr>
          <p:cNvPr id="72" name="Google Shape;72;p15"/>
          <p:cNvSpPr txBox="1"/>
          <p:nvPr/>
        </p:nvSpPr>
        <p:spPr>
          <a:xfrm>
            <a:off x="272675" y="1437700"/>
            <a:ext cx="8688300" cy="2081677"/>
          </a:xfrm>
          <a:prstGeom prst="rect">
            <a:avLst/>
          </a:prstGeom>
          <a:noFill/>
          <a:ln>
            <a:noFill/>
          </a:ln>
        </p:spPr>
        <p:txBody>
          <a:bodyPr spcFirstLastPara="1" wrap="square" lIns="91425" tIns="91425" rIns="91425" bIns="91425" anchor="t" anchorCtr="0">
            <a:noAutofit/>
          </a:bodyPr>
          <a:lstStyle/>
          <a:p>
            <a:pPr marL="342900" lvl="0" indent="-342900">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conquest</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India</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by</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British</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had</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dispossessed</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many</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Indian</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rulers</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their</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territories.</a:t>
            </a:r>
            <a:endParaRPr lang="en-IN" spc="-5" dirty="0">
              <a:latin typeface="Calibri" panose="020F0502020204030204" pitchFamily="34" charset="0"/>
              <a:ea typeface="Calibri" panose="020F0502020204030204" pitchFamily="34" charset="0"/>
              <a:cs typeface="Calibri" panose="020F0502020204030204" pitchFamily="34" charset="0"/>
            </a:endParaRPr>
          </a:p>
          <a:p>
            <a:pPr marL="342900" lvl="0" indent="-342900">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British</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policies</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annexing</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territories</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like</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subsidiary</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alliance</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and</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doctrine</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of</a:t>
            </a:r>
            <a:r>
              <a:rPr lang="en-US" spc="-3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lapse</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caused</a:t>
            </a:r>
            <a:r>
              <a:rPr lang="en-US" spc="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resentment</a:t>
            </a:r>
            <a:r>
              <a:rPr lang="en-US" spc="-1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among the Indian rulers.</a:t>
            </a:r>
            <a:endParaRPr lang="en-IN" spc="-5" dirty="0">
              <a:latin typeface="Calibri" panose="020F0502020204030204" pitchFamily="34" charset="0"/>
              <a:ea typeface="Calibri" panose="020F0502020204030204" pitchFamily="34" charset="0"/>
              <a:cs typeface="Calibri" panose="020F0502020204030204" pitchFamily="34" charset="0"/>
            </a:endParaRPr>
          </a:p>
          <a:p>
            <a:pPr marL="342900" lvl="0" indent="-342900">
              <a:buSzPts val="1100"/>
              <a:buFont typeface="Calibri" panose="020F0502020204030204" pitchFamily="34" charset="0"/>
              <a:buAutoNum type="arabicPeriod"/>
              <a:tabLst>
                <a:tab pos="952500" algn="l"/>
              </a:tabLst>
            </a:pPr>
            <a:r>
              <a:rPr lang="en-US" spc="-5" dirty="0">
                <a:effectLst/>
                <a:latin typeface="Calibri" panose="020F0502020204030204" pitchFamily="34" charset="0"/>
                <a:ea typeface="Calibri" panose="020F0502020204030204" pitchFamily="34" charset="0"/>
                <a:cs typeface="Calibri" panose="020F0502020204030204" pitchFamily="34" charset="0"/>
              </a:rPr>
              <a:t>Once</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state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was</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annexed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Army</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was</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disbanded</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so</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that</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all</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soldiers</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lost</a:t>
            </a:r>
            <a:r>
              <a:rPr lang="en-US" spc="-2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their</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job</a:t>
            </a:r>
            <a:r>
              <a:rPr lang="en-US" spc="-20"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and</a:t>
            </a:r>
            <a:r>
              <a:rPr lang="en-US" spc="5" dirty="0">
                <a:effectLst/>
                <a:latin typeface="Calibri" panose="020F0502020204030204" pitchFamily="34" charset="0"/>
                <a:ea typeface="Calibri" panose="020F0502020204030204" pitchFamily="34" charset="0"/>
                <a:cs typeface="Calibri" panose="020F0502020204030204" pitchFamily="34" charset="0"/>
              </a:rPr>
              <a:t> </a:t>
            </a:r>
            <a:r>
              <a:rPr lang="en-US" spc="-5" dirty="0">
                <a:effectLst/>
                <a:latin typeface="Calibri" panose="020F0502020204030204" pitchFamily="34" charset="0"/>
                <a:ea typeface="Calibri" panose="020F0502020204030204" pitchFamily="34" charset="0"/>
                <a:cs typeface="Calibri" panose="020F0502020204030204" pitchFamily="34" charset="0"/>
              </a:rPr>
              <a:t>income.</a:t>
            </a:r>
            <a:endParaRPr lang="en-IN" spc="-5"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76D1F962-BD97-48C3-B699-886BF6C05F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7201" y="2445488"/>
            <a:ext cx="7153274" cy="254526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163</Words>
  <Application>Microsoft Office PowerPoint</Application>
  <PresentationFormat>On-screen Show (16:9)</PresentationFormat>
  <Paragraphs>19</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Jancy Tom</dc:creator>
  <cp:lastModifiedBy>Jancy Tom</cp:lastModifiedBy>
  <cp:revision>6</cp:revision>
  <dcterms:modified xsi:type="dcterms:W3CDTF">2021-03-31T04:54:13Z</dcterms:modified>
</cp:coreProperties>
</file>