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5"/>
  </p:notesMasterIdLst>
  <p:sldIdLst>
    <p:sldId id="256" r:id="rId2"/>
    <p:sldId id="257" r:id="rId3"/>
    <p:sldId id="260" r:id="rId4"/>
    <p:sldId id="270" r:id="rId5"/>
    <p:sldId id="269" r:id="rId6"/>
    <p:sldId id="268" r:id="rId7"/>
    <p:sldId id="267" r:id="rId8"/>
    <p:sldId id="271" r:id="rId9"/>
    <p:sldId id="266" r:id="rId10"/>
    <p:sldId id="265" r:id="rId11"/>
    <p:sldId id="264" r:id="rId12"/>
    <p:sldId id="263" r:id="rId13"/>
    <p:sldId id="262" r:id="rId14"/>
    <p:sldId id="261" r:id="rId15"/>
    <p:sldId id="258" r:id="rId16"/>
    <p:sldId id="282" r:id="rId17"/>
    <p:sldId id="281" r:id="rId18"/>
    <p:sldId id="280" r:id="rId19"/>
    <p:sldId id="279" r:id="rId20"/>
    <p:sldId id="278" r:id="rId21"/>
    <p:sldId id="277" r:id="rId22"/>
    <p:sldId id="276" r:id="rId23"/>
    <p:sldId id="275" r:id="rId24"/>
    <p:sldId id="274" r:id="rId25"/>
    <p:sldId id="273" r:id="rId26"/>
    <p:sldId id="287" r:id="rId27"/>
    <p:sldId id="286" r:id="rId28"/>
    <p:sldId id="285" r:id="rId29"/>
    <p:sldId id="284" r:id="rId30"/>
    <p:sldId id="283" r:id="rId31"/>
    <p:sldId id="289" r:id="rId32"/>
    <p:sldId id="288" r:id="rId33"/>
    <p:sldId id="259"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43299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751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11872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6519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35452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28543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05580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215062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00612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6635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92848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499832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15427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427950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925274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364140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211939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675388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5714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101991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606858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863680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321153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86703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34914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28601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35475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00239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52694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90500" y="425302"/>
            <a:ext cx="8763000" cy="2325039"/>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US"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1049079" y="1321467"/>
            <a:ext cx="7045842" cy="2541695"/>
          </a:xfrm>
          <a:prstGeom prst="rect">
            <a:avLst/>
          </a:prstGeom>
          <a:noFill/>
          <a:ln>
            <a:noFill/>
          </a:ln>
        </p:spPr>
        <p:txBody>
          <a:bodyPr spcFirstLastPara="1" wrap="square" lIns="91425" tIns="91425" rIns="91425" bIns="91425" anchor="t" anchorCtr="0">
            <a:noAutofit/>
          </a:bodyPr>
          <a:lstStyle/>
          <a:p>
            <a:pPr lvl="0"/>
            <a:r>
              <a:rPr lang="en" sz="3000" b="1" dirty="0">
                <a:solidFill>
                  <a:srgbClr val="FF0000"/>
                </a:solidFill>
                <a:latin typeface="Calibri" panose="020F0502020204030204" pitchFamily="34" charset="0"/>
                <a:cs typeface="Calibri" panose="020F0502020204030204" pitchFamily="34" charset="0"/>
              </a:rPr>
              <a:t>SUBJECT 		: (</a:t>
            </a:r>
            <a:r>
              <a:rPr lang="en-IN" sz="3000" b="1" dirty="0">
                <a:solidFill>
                  <a:srgbClr val="FF0000"/>
                </a:solidFill>
                <a:latin typeface="Calibri" panose="020F0502020204030204" pitchFamily="34" charset="0"/>
                <a:cs typeface="Calibri" panose="020F0502020204030204" pitchFamily="34" charset="0"/>
              </a:rPr>
              <a:t>ENGLISH CORE (301)</a:t>
            </a:r>
          </a:p>
          <a:p>
            <a:pPr lvl="0"/>
            <a:endParaRPr lang="en-IN" b="1" dirty="0">
              <a:solidFill>
                <a:schemeClr val="tx1"/>
              </a:solidFill>
            </a:endParaRPr>
          </a:p>
          <a:p>
            <a:pPr lvl="0"/>
            <a:endParaRPr lang="en-IN" b="1" dirty="0">
              <a:solidFill>
                <a:schemeClr val="tx1"/>
              </a:solidFill>
            </a:endParaRPr>
          </a:p>
          <a:p>
            <a:pPr marL="0" lvl="0" indent="0" algn="l" rtl="0">
              <a:spcBef>
                <a:spcPts val="0"/>
              </a:spcBef>
              <a:spcAft>
                <a:spcPts val="0"/>
              </a:spcAft>
              <a:buNone/>
            </a:pPr>
            <a:r>
              <a:rPr lang="en-IN" sz="2500" b="1" dirty="0">
                <a:latin typeface="Calibri" panose="020F0502020204030204" pitchFamily="34" charset="0"/>
                <a:cs typeface="Calibri" panose="020F0502020204030204" pitchFamily="34" charset="0"/>
              </a:rPr>
              <a:t>CHAPTER NUMBER	: 4 (VISTAS)</a:t>
            </a:r>
          </a:p>
          <a:p>
            <a:pPr marL="0" lvl="0" indent="0" algn="l" rtl="0">
              <a:spcBef>
                <a:spcPts val="0"/>
              </a:spcBef>
              <a:spcAft>
                <a:spcPts val="0"/>
              </a:spcAft>
              <a:buNone/>
            </a:pPr>
            <a:endParaRPr lang="en-IN" sz="2500" b="1" dirty="0">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en" sz="2500" b="1" dirty="0">
                <a:latin typeface="Calibri" panose="020F0502020204030204" pitchFamily="34" charset="0"/>
                <a:cs typeface="Calibri" panose="020F0502020204030204" pitchFamily="34" charset="0"/>
              </a:rPr>
              <a:t>CHAPTER NAME 	: </a:t>
            </a:r>
            <a:r>
              <a:rPr lang="en-IN" sz="2500" b="1" dirty="0">
                <a:latin typeface="Calibri" panose="020F0502020204030204" pitchFamily="34" charset="0"/>
                <a:cs typeface="Calibri" panose="020F0502020204030204" pitchFamily="34" charset="0"/>
              </a:rPr>
              <a:t>The Enemy</a:t>
            </a:r>
            <a:endParaRPr sz="2500" b="1"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37201"/>
          </a:xfrm>
          <a:prstGeom prst="rect">
            <a:avLst/>
          </a:prstGeom>
          <a:noFill/>
          <a:ln>
            <a:noFill/>
          </a:ln>
        </p:spPr>
        <p:txBody>
          <a:bodyPr spcFirstLastPara="1" wrap="square" lIns="91425" tIns="91425" rIns="91425" bIns="91425" anchor="t" anchorCtr="0">
            <a:noAutofit/>
          </a:bodyPr>
          <a:lstStyle/>
          <a:p>
            <a:pPr lvl="0" algn="ctr">
              <a:buSzPts val="2200"/>
            </a:pPr>
            <a:r>
              <a:rPr lang="en-US" sz="2200" b="1" u="sng" dirty="0" err="1">
                <a:solidFill>
                  <a:srgbClr val="FF0000"/>
                </a:solidFill>
                <a:latin typeface="Calibri" panose="020F0502020204030204" pitchFamily="34" charset="0"/>
                <a:cs typeface="Calibri" panose="020F0502020204030204" pitchFamily="34" charset="0"/>
              </a:rPr>
              <a:t>Dr.Sadao</a:t>
            </a:r>
            <a:r>
              <a:rPr lang="en-US" sz="2200" b="1" u="sng" dirty="0">
                <a:solidFill>
                  <a:srgbClr val="FF0000"/>
                </a:solidFill>
                <a:latin typeface="Calibri" panose="020F0502020204030204" pitchFamily="34" charset="0"/>
                <a:cs typeface="Calibri" panose="020F0502020204030204" pitchFamily="34" charset="0"/>
              </a:rPr>
              <a:t> – a Nationalist and Patriot</a:t>
            </a:r>
            <a:endParaRPr lang="en" sz="2200" b="1" u="sng" dirty="0">
              <a:solidFill>
                <a:srgbClr val="FF0000"/>
              </a:solidFill>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2200"/>
              <a:buFont typeface="Arial"/>
              <a:buNone/>
            </a:pPr>
            <a:endParaRPr sz="1800" b="1" i="0" u="none" strike="noStrike" cap="none" dirty="0">
              <a:solidFill>
                <a:srgbClr val="000000"/>
              </a:solidFill>
              <a:latin typeface="Arial"/>
              <a:ea typeface="Arial"/>
              <a:cs typeface="Arial"/>
              <a:sym typeface="Arial"/>
            </a:endParaRPr>
          </a:p>
        </p:txBody>
      </p:sp>
      <p:sp>
        <p:nvSpPr>
          <p:cNvPr id="71" name="Google Shape;71;p15"/>
          <p:cNvSpPr txBox="1"/>
          <p:nvPr/>
        </p:nvSpPr>
        <p:spPr>
          <a:xfrm>
            <a:off x="864780" y="946029"/>
            <a:ext cx="7414439" cy="3384965"/>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pitchFamily="2" charset="2"/>
              <a:buChar char="§"/>
            </a:pPr>
            <a:r>
              <a:rPr lang="en-GB" sz="1500" kern="1200" dirty="0" err="1">
                <a:solidFill>
                  <a:prstClr val="black"/>
                </a:solidFill>
                <a:latin typeface="Calibri" panose="020F0502020204030204" pitchFamily="34" charset="0"/>
                <a:ea typeface="+mn-ea"/>
                <a:cs typeface="Calibri" panose="020F0502020204030204" pitchFamily="34" charset="0"/>
              </a:rPr>
              <a:t>Sadao</a:t>
            </a:r>
            <a:r>
              <a:rPr lang="en-GB" sz="1500" kern="1200" dirty="0">
                <a:solidFill>
                  <a:prstClr val="black"/>
                </a:solidFill>
                <a:latin typeface="Calibri" panose="020F0502020204030204" pitchFamily="34" charset="0"/>
                <a:ea typeface="+mn-ea"/>
                <a:cs typeface="Calibri" panose="020F0502020204030204" pitchFamily="34" charset="0"/>
              </a:rPr>
              <a:t> is greatly inspired by his  traditional father , a nationalist and great  patriot .</a:t>
            </a:r>
          </a:p>
          <a:p>
            <a:pPr marL="265176" lvl="0" indent="-265176">
              <a:spcBef>
                <a:spcPts val="250"/>
              </a:spcBef>
              <a:buClr>
                <a:srgbClr val="F07F09"/>
              </a:buClr>
              <a:buSzPct val="80000"/>
              <a:buFont typeface="Wingdings" pitchFamily="2" charset="2"/>
              <a:buChar char="§"/>
            </a:pPr>
            <a:endParaRPr lang="en-GB" sz="1500"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sz="1500" kern="1200" dirty="0">
                <a:solidFill>
                  <a:prstClr val="black"/>
                </a:solidFill>
                <a:latin typeface="Calibri" panose="020F0502020204030204" pitchFamily="34" charset="0"/>
                <a:ea typeface="+mn-ea"/>
                <a:cs typeface="Calibri" panose="020F0502020204030204" pitchFamily="34" charset="0"/>
              </a:rPr>
              <a:t> </a:t>
            </a:r>
            <a:r>
              <a:rPr lang="en-GB" sz="1500" kern="1200" dirty="0" err="1">
                <a:solidFill>
                  <a:prstClr val="black"/>
                </a:solidFill>
                <a:latin typeface="Calibri" panose="020F0502020204030204" pitchFamily="34" charset="0"/>
                <a:ea typeface="+mn-ea"/>
                <a:cs typeface="Calibri" panose="020F0502020204030204" pitchFamily="34" charset="0"/>
              </a:rPr>
              <a:t>Sadao</a:t>
            </a:r>
            <a:r>
              <a:rPr lang="en-GB" sz="1500" kern="1200" dirty="0">
                <a:solidFill>
                  <a:prstClr val="black"/>
                </a:solidFill>
                <a:latin typeface="Calibri" panose="020F0502020204030204" pitchFamily="34" charset="0"/>
                <a:ea typeface="+mn-ea"/>
                <a:cs typeface="Calibri" panose="020F0502020204030204" pitchFamily="34" charset="0"/>
              </a:rPr>
              <a:t> goes to America for pursuing his higher studies , returns to Japan , having acquired  great knowledge and skills in surgery.   </a:t>
            </a:r>
          </a:p>
          <a:p>
            <a:pPr marL="265176" lvl="0" indent="-265176">
              <a:spcBef>
                <a:spcPts val="250"/>
              </a:spcBef>
              <a:buClr>
                <a:srgbClr val="F07F09"/>
              </a:buClr>
              <a:buSzPct val="80000"/>
              <a:buFont typeface="Wingdings" pitchFamily="2" charset="2"/>
              <a:buChar char="§"/>
            </a:pPr>
            <a:endParaRPr lang="en-GB" sz="1500"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sz="1500" kern="1200" dirty="0">
                <a:solidFill>
                  <a:prstClr val="black"/>
                </a:solidFill>
                <a:latin typeface="Calibri" panose="020F0502020204030204" pitchFamily="34" charset="0"/>
                <a:ea typeface="+mn-ea"/>
                <a:cs typeface="Calibri" panose="020F0502020204030204" pitchFamily="34" charset="0"/>
              </a:rPr>
              <a:t> It is  war time situation as Japan and America  are  hostile to each other .In 1941 , when Japan attacks Pearl Harbour , war breaks out  between the  two countries .  </a:t>
            </a:r>
          </a:p>
          <a:p>
            <a:pPr marL="265176" lvl="0" indent="-265176">
              <a:spcBef>
                <a:spcPts val="250"/>
              </a:spcBef>
              <a:buClr>
                <a:srgbClr val="F07F09"/>
              </a:buClr>
              <a:buSzPct val="80000"/>
            </a:pPr>
            <a:endParaRPr lang="en-GB" sz="1500"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sz="1500" kern="1200" dirty="0">
                <a:solidFill>
                  <a:prstClr val="black"/>
                </a:solidFill>
                <a:latin typeface="Calibri" panose="020F0502020204030204" pitchFamily="34" charset="0"/>
                <a:ea typeface="+mn-ea"/>
                <a:cs typeface="Calibri" panose="020F0502020204030204" pitchFamily="34" charset="0"/>
              </a:rPr>
              <a:t> Rebellious and revengeful Japanese are ready to  kill  the Americans if found on their soil. </a:t>
            </a:r>
          </a:p>
          <a:p>
            <a:pPr marL="265176" lvl="0" indent="-265176">
              <a:spcBef>
                <a:spcPts val="250"/>
              </a:spcBef>
              <a:buClr>
                <a:srgbClr val="F07F09"/>
              </a:buClr>
              <a:buSzPct val="80000"/>
              <a:buFont typeface="Wingdings" pitchFamily="2" charset="2"/>
              <a:buChar char="§"/>
            </a:pPr>
            <a:endParaRPr lang="en-GB" sz="1500"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sz="1500" kern="1200" dirty="0" err="1">
                <a:solidFill>
                  <a:prstClr val="black"/>
                </a:solidFill>
                <a:latin typeface="Calibri" panose="020F0502020204030204" pitchFamily="34" charset="0"/>
                <a:ea typeface="+mn-ea"/>
                <a:cs typeface="Calibri" panose="020F0502020204030204" pitchFamily="34" charset="0"/>
              </a:rPr>
              <a:t>Dr.Sadao</a:t>
            </a:r>
            <a:r>
              <a:rPr lang="en-GB" sz="1500" kern="1200" dirty="0">
                <a:solidFill>
                  <a:prstClr val="black"/>
                </a:solidFill>
                <a:latin typeface="Calibri" panose="020F0502020204030204" pitchFamily="34" charset="0"/>
                <a:ea typeface="+mn-ea"/>
                <a:cs typeface="Calibri" panose="020F0502020204030204" pitchFamily="34" charset="0"/>
              </a:rPr>
              <a:t> is the only doctor to stay in Japan to attend the sick old Japanese General who trusts none except him .</a:t>
            </a:r>
          </a:p>
          <a:p>
            <a:pPr marL="265176" lvl="0" indent="-265176">
              <a:spcBef>
                <a:spcPts val="250"/>
              </a:spcBef>
              <a:buClr>
                <a:srgbClr val="F07F09"/>
              </a:buClr>
              <a:buSzPct val="80000"/>
            </a:pPr>
            <a:r>
              <a:rPr lang="en-GB" sz="1500"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sz="1500"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sz="1500"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70322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301028" y="100752"/>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US" sz="2200" b="1" u="sng" dirty="0" err="1">
                <a:solidFill>
                  <a:srgbClr val="FF0000"/>
                </a:solidFill>
                <a:latin typeface="Calibri" panose="020F0502020204030204" pitchFamily="34" charset="0"/>
                <a:cs typeface="Calibri" panose="020F0502020204030204" pitchFamily="34" charset="0"/>
              </a:rPr>
              <a:t>Dr.Sadao’s</a:t>
            </a:r>
            <a:r>
              <a:rPr lang="en-US" sz="2200" b="1" u="sng" dirty="0">
                <a:solidFill>
                  <a:srgbClr val="FF0000"/>
                </a:solidFill>
                <a:latin typeface="Calibri" panose="020F0502020204030204" pitchFamily="34" charset="0"/>
                <a:cs typeface="Calibri" panose="020F0502020204030204" pitchFamily="34" charset="0"/>
              </a:rPr>
              <a:t> Fascination towards Nature ....His Meeting with Hana</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66306" y="621090"/>
            <a:ext cx="7811387" cy="4421658"/>
          </a:xfrm>
          <a:prstGeom prst="rect">
            <a:avLst/>
          </a:prstGeom>
          <a:noFill/>
          <a:ln>
            <a:noFill/>
          </a:ln>
        </p:spPr>
        <p:txBody>
          <a:bodyPr spcFirstLastPara="1" wrap="square" lIns="91425" tIns="91425" rIns="91425" bIns="91425" anchor="t" anchorCtr="0">
            <a:noAutofit/>
          </a:bodyPr>
          <a:lstStyle/>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With  the cold sea- waves , the foggy night,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sees the boundary of a nearby island becomes invisible because of snow as it gets covered in the mist ,he wishes to go back  to his house, to his wife and two children.</a:t>
            </a:r>
          </a:p>
          <a:p>
            <a:pPr marL="265176" lvl="0" indent="-265176" algn="just">
              <a:lnSpc>
                <a:spcPct val="150000"/>
              </a:lnSpc>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recalls his accidental  meeting with Hana in America and his ensuring her identity and nationality before deciding to marry her . </a:t>
            </a:r>
          </a:p>
          <a:p>
            <a:pPr marL="265176" lvl="0" indent="-265176" algn="just">
              <a:lnSpc>
                <a:spcPct val="150000"/>
              </a:lnSpc>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Sadao’s</a:t>
            </a:r>
            <a:r>
              <a:rPr lang="en-GB" kern="1200" dirty="0">
                <a:solidFill>
                  <a:prstClr val="black"/>
                </a:solidFill>
                <a:latin typeface="Calibri" panose="020F0502020204030204" pitchFamily="34" charset="0"/>
                <a:ea typeface="+mn-ea"/>
                <a:cs typeface="Calibri" panose="020F0502020204030204" pitchFamily="34" charset="0"/>
              </a:rPr>
              <a:t> marriage is solemnised in the traditional Japanese way.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A happy couple, they frequently visit the beach and enjoy the scenic beauty of the sea side.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While enjoying  the fascinating view of the sea from the </a:t>
            </a:r>
            <a:r>
              <a:rPr lang="en-GB" kern="1200" dirty="0" err="1">
                <a:solidFill>
                  <a:prstClr val="black"/>
                </a:solidFill>
                <a:latin typeface="Calibri" panose="020F0502020204030204" pitchFamily="34" charset="0"/>
                <a:ea typeface="+mn-ea"/>
                <a:cs typeface="Calibri" panose="020F0502020204030204" pitchFamily="34" charset="0"/>
              </a:rPr>
              <a:t>verandah</a:t>
            </a:r>
            <a:r>
              <a:rPr lang="en-GB" kern="1200" dirty="0">
                <a:solidFill>
                  <a:prstClr val="black"/>
                </a:solidFill>
                <a:latin typeface="Calibri" panose="020F0502020204030204" pitchFamily="34" charset="0"/>
                <a:ea typeface="+mn-ea"/>
                <a:cs typeface="Calibri" panose="020F0502020204030204" pitchFamily="34" charset="0"/>
              </a:rPr>
              <a:t> , they see something black coming out of the mist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see the outline of a man’s body.  He is found staggering.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Upon seeing the strange figure , Hana wants to know who he is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Both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and Hana start examining the stranger’s details from his appearance .  </a:t>
            </a:r>
          </a:p>
          <a:p>
            <a:pPr marL="265176" lvl="0" indent="-265176" algn="just">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lgn="just">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lgn="just">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068685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Drilling of New/Difficult Words :                   </a:t>
            </a:r>
            <a:br>
              <a:rPr lang="en-GB" sz="2200" dirty="0">
                <a:solidFill>
                  <a:srgbClr val="FF0000"/>
                </a:solidFill>
                <a:latin typeface="Calibri" panose="020F0502020204030204" pitchFamily="34" charset="0"/>
                <a:cs typeface="Calibri" panose="020F0502020204030204" pitchFamily="34" charset="0"/>
              </a:rPr>
            </a:b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455895" y="1065950"/>
            <a:ext cx="4625390" cy="2889600"/>
          </a:xfrm>
          <a:prstGeom prst="rect">
            <a:avLst/>
          </a:prstGeom>
          <a:noFill/>
          <a:ln>
            <a:noFill/>
          </a:ln>
        </p:spPr>
        <p:txBody>
          <a:bodyPr spcFirstLastPara="1" wrap="square" lIns="91425" tIns="91425" rIns="91425" bIns="91425" anchor="t" anchorCtr="0">
            <a:noAutofit/>
          </a:bodyPr>
          <a:lstStyle/>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Outline –--mark on the outer edge</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Creeping---moving slowly</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Stepping stone---something that helps in success</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Yonder---over there</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Render ---make / provide /result into</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Mist--- haze/fog/smog</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Wreathing---encircling/covering/surrounding</a:t>
            </a:r>
          </a:p>
          <a:p>
            <a:pPr marL="265176" lvl="0" indent="-265176" algn="just">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cs typeface="Calibri" panose="020F0502020204030204" pitchFamily="34" charset="0"/>
              </a:rPr>
              <a:t>Haori</a:t>
            </a:r>
            <a:r>
              <a:rPr lang="en-GB" kern="1200" dirty="0">
                <a:solidFill>
                  <a:prstClr val="black"/>
                </a:solidFill>
                <a:latin typeface="Calibri" panose="020F0502020204030204" pitchFamily="34" charset="0"/>
                <a:cs typeface="Calibri" panose="020F0502020204030204" pitchFamily="34" charset="0"/>
              </a:rPr>
              <a:t>---jacket of Japanese style</a:t>
            </a:r>
          </a:p>
          <a:p>
            <a:pPr marL="265176" lvl="0" indent="-265176" algn="just">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cs typeface="Calibri" panose="020F0502020204030204" pitchFamily="34" charset="0"/>
              </a:rPr>
              <a:t>Kimono---fashionable Japanese dress</a:t>
            </a:r>
          </a:p>
          <a:p>
            <a:pPr lvl="0" algn="just">
              <a:spcBef>
                <a:spcPts val="250"/>
              </a:spcBef>
              <a:buClr>
                <a:srgbClr val="F07F09"/>
              </a:buClr>
              <a:buSzPct val="80000"/>
            </a:pPr>
            <a:r>
              <a:rPr lang="en-GB" kern="1200" dirty="0">
                <a:solidFill>
                  <a:prstClr val="black"/>
                </a:solidFill>
                <a:latin typeface="Calibri" panose="020F0502020204030204" pitchFamily="34" charset="0"/>
                <a:cs typeface="Calibri" panose="020F0502020204030204" pitchFamily="34" charset="0"/>
              </a:rPr>
              <a:t>						</a:t>
            </a: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98981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The Wounded White Man...the Enemy of the Japanese</a:t>
            </a:r>
          </a:p>
          <a:p>
            <a:pPr marL="265176" lvl="0" indent="-265176">
              <a:spcBef>
                <a:spcPts val="250"/>
              </a:spcBef>
              <a:buClr>
                <a:srgbClr val="F07F09"/>
              </a:buClr>
              <a:buSzPct val="80000"/>
            </a:pPr>
            <a:r>
              <a:rPr lang="en-GB" sz="1800" kern="1200" dirty="0">
                <a:solidFill>
                  <a:prstClr val="black"/>
                </a:solidFill>
                <a:latin typeface="Calibri" panose="020F0502020204030204" pitchFamily="34" charset="0"/>
                <a:ea typeface="+mn-ea"/>
                <a:cs typeface="Calibri" panose="020F0502020204030204" pitchFamily="34" charset="0"/>
              </a:rPr>
              <a:t>                                                                                                                                        </a:t>
            </a:r>
            <a:r>
              <a:rPr lang="en-GB" kern="1200" dirty="0">
                <a:solidFill>
                  <a:prstClr val="black"/>
                </a:solidFill>
                <a:latin typeface="Calibri" panose="020F0502020204030204" pitchFamily="34" charset="0"/>
                <a:ea typeface="+mn-ea"/>
                <a:cs typeface="Calibri" panose="020F0502020204030204" pitchFamily="34" charset="0"/>
              </a:rPr>
              <a:t>Pages (26-29)</a:t>
            </a:r>
          </a:p>
          <a:p>
            <a:pPr lvl="0">
              <a:buSzPts val="1800"/>
            </a:pP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93410" y="860748"/>
            <a:ext cx="7846829" cy="3802052"/>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GB" i="1" kern="1200" dirty="0">
                <a:solidFill>
                  <a:srgbClr val="7030A0"/>
                </a:solidFill>
                <a:latin typeface="Calibri" panose="020F0502020204030204" pitchFamily="34" charset="0"/>
                <a:ea typeface="+mn-ea"/>
                <a:cs typeface="Calibri" panose="020F0502020204030204" pitchFamily="34" charset="0"/>
              </a:rPr>
              <a:t>	</a:t>
            </a:r>
            <a:r>
              <a:rPr lang="en-GB" i="1" kern="1200">
                <a:solidFill>
                  <a:srgbClr val="7030A0"/>
                </a:solidFill>
                <a:latin typeface="Calibri" panose="020F0502020204030204" pitchFamily="34" charset="0"/>
                <a:ea typeface="+mn-ea"/>
                <a:cs typeface="Calibri" panose="020F0502020204030204" pitchFamily="34" charset="0"/>
              </a:rPr>
              <a:t>	‘‘</a:t>
            </a:r>
            <a:r>
              <a:rPr lang="en-GB" i="1" kern="1200" dirty="0">
                <a:solidFill>
                  <a:srgbClr val="7030A0"/>
                </a:solidFill>
                <a:latin typeface="Calibri" panose="020F0502020204030204" pitchFamily="34" charset="0"/>
                <a:ea typeface="+mn-ea"/>
                <a:cs typeface="Calibri" panose="020F0502020204030204" pitchFamily="34" charset="0"/>
              </a:rPr>
              <a:t>A fisherman perhaps,’’ </a:t>
            </a:r>
            <a:r>
              <a:rPr lang="en-GB" i="1" kern="1200" dirty="0" err="1">
                <a:solidFill>
                  <a:srgbClr val="7030A0"/>
                </a:solidFill>
                <a:latin typeface="Calibri" panose="020F0502020204030204" pitchFamily="34" charset="0"/>
                <a:ea typeface="+mn-ea"/>
                <a:cs typeface="Calibri" panose="020F0502020204030204" pitchFamily="34" charset="0"/>
              </a:rPr>
              <a:t>Sadao</a:t>
            </a:r>
            <a:r>
              <a:rPr lang="en-GB" i="1" kern="1200" dirty="0">
                <a:solidFill>
                  <a:srgbClr val="7030A0"/>
                </a:solidFill>
                <a:latin typeface="Calibri" panose="020F0502020204030204" pitchFamily="34" charset="0"/>
                <a:ea typeface="+mn-ea"/>
                <a:cs typeface="Calibri" panose="020F0502020204030204" pitchFamily="34" charset="0"/>
              </a:rPr>
              <a:t> said,......... Don’t try to save him! What if he should live?”</a:t>
            </a: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sz="1800" b="1" u="sng" kern="1200" dirty="0">
                <a:solidFill>
                  <a:prstClr val="black"/>
                </a:solidFill>
                <a:latin typeface="Calibri" panose="020F0502020204030204" pitchFamily="34" charset="0"/>
                <a:ea typeface="+mn-ea"/>
                <a:cs typeface="Calibri" panose="020F0502020204030204" pitchFamily="34" charset="0"/>
              </a:rPr>
              <a:t>Text Analysis</a:t>
            </a:r>
            <a:r>
              <a:rPr lang="en-GB" sz="1800" b="1" kern="1200" dirty="0">
                <a:solidFill>
                  <a:prstClr val="black"/>
                </a:solidFill>
                <a:latin typeface="Calibri" panose="020F0502020204030204" pitchFamily="34" charset="0"/>
                <a:ea typeface="+mn-ea"/>
                <a:cs typeface="Calibri" panose="020F0502020204030204" pitchFamily="34" charset="0"/>
              </a:rPr>
              <a:t>:-</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err="1">
                <a:solidFill>
                  <a:prstClr val="black"/>
                </a:solidFill>
                <a:latin typeface="Calibri" panose="020F0502020204030204" pitchFamily="34" charset="0"/>
                <a:ea typeface="+mn-ea"/>
                <a:cs typeface="Calibri" panose="020F0502020204030204" pitchFamily="34" charset="0"/>
              </a:rPr>
              <a:t>Dr.Sadao</a:t>
            </a:r>
            <a:r>
              <a:rPr lang="en-GB" kern="1200" dirty="0">
                <a:solidFill>
                  <a:prstClr val="black"/>
                </a:solidFill>
                <a:latin typeface="Calibri" panose="020F0502020204030204" pitchFamily="34" charset="0"/>
                <a:ea typeface="+mn-ea"/>
                <a:cs typeface="Calibri" panose="020F0502020204030204" pitchFamily="34" charset="0"/>
              </a:rPr>
              <a:t> thinks the stranger to be a fisherman washed ashore from his boat .</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As a humanitarian gesture , feeling for the helpless man ,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runs to help him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Hana , the dedicated wife ,  follows her husband.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 The surf beyond beach is spiked with rocks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Having found  the stranger seriously hurt and wounded ,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feels for him and is ready to render him the service as gesture of humanity and as a doctor .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Having examined the stranger carefully , the Japanese couple realise that the victim was a white man , an American  prisoner of war , their enemy .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discover that the white man is an escaped prisoner of war, a sailor from the  inform the police or the Japanese army about it , which would eventually kill the man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 Hana is concerned that </a:t>
            </a:r>
            <a:r>
              <a:rPr lang="en-GB" kern="1200" dirty="0" err="1">
                <a:solidFill>
                  <a:prstClr val="black"/>
                </a:solidFill>
                <a:latin typeface="Calibri" panose="020F0502020204030204" pitchFamily="34" charset="0"/>
                <a:ea typeface="+mn-ea"/>
                <a:cs typeface="Calibri" panose="020F0502020204030204" pitchFamily="34" charset="0"/>
              </a:rPr>
              <a:t>bthe</a:t>
            </a:r>
            <a:r>
              <a:rPr lang="en-GB" kern="1200" dirty="0">
                <a:solidFill>
                  <a:prstClr val="black"/>
                </a:solidFill>
                <a:latin typeface="Calibri" panose="020F0502020204030204" pitchFamily="34" charset="0"/>
                <a:ea typeface="+mn-ea"/>
                <a:cs typeface="Calibri" panose="020F0502020204030204" pitchFamily="34" charset="0"/>
              </a:rPr>
              <a:t> man is seriously injured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350147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27850" y="306482"/>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PATRIOTISM VS HUMANISM</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54912" y="969866"/>
            <a:ext cx="7634176" cy="3559603"/>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Fuelled by the spirit of patriotism ,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thinks of putting the wounded man back into the sea .</a:t>
            </a:r>
          </a:p>
          <a:p>
            <a:pPr marL="265176" lvl="0" indent="-265176">
              <a:spcBef>
                <a:spcPts val="250"/>
              </a:spcBef>
              <a:buClr>
                <a:srgbClr val="F07F09"/>
              </a:buClr>
              <a:buSzPct val="80000"/>
              <a:buFont typeface="Wingdings" pitchFamily="2" charset="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 man’s piteous plight arouses a feeling of frank sympathy in the mind of </a:t>
            </a:r>
            <a:r>
              <a:rPr lang="en-GB" kern="1200" dirty="0" err="1">
                <a:solidFill>
                  <a:prstClr val="black"/>
                </a:solidFill>
                <a:latin typeface="Calibri" panose="020F0502020204030204" pitchFamily="34" charset="0"/>
                <a:ea typeface="+mn-ea"/>
                <a:cs typeface="Calibri" panose="020F0502020204030204" pitchFamily="34" charset="0"/>
              </a:rPr>
              <a:t>Dr.</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......an epitome of humanity.</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despise the thought of rescuing the white man , their enemy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are not able to gather courage to put the man into the sea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A  doctor and a compassionate human , </a:t>
            </a:r>
            <a:r>
              <a:rPr lang="en-GB" kern="1200" dirty="0" err="1">
                <a:solidFill>
                  <a:prstClr val="black"/>
                </a:solidFill>
                <a:latin typeface="Calibri" panose="020F0502020204030204" pitchFamily="34" charset="0"/>
                <a:ea typeface="+mn-ea"/>
                <a:cs typeface="Calibri" panose="020F0502020204030204" pitchFamily="34" charset="0"/>
              </a:rPr>
              <a:t>Dr.</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feels for the dying man  and reasons that the man be handed over to the police after his recovery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Hana  asks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to bring the wounded man to their house if he  can’t throw him into the sea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16700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3115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a:t>
            </a:r>
            <a:r>
              <a:rPr lang="en-GB" sz="2200" b="1" u="sng" dirty="0">
                <a:solidFill>
                  <a:srgbClr val="FF0000"/>
                </a:solidFill>
                <a:latin typeface="Calibri" panose="020F0502020204030204" pitchFamily="34" charset="0"/>
                <a:cs typeface="Calibri" panose="020F0502020204030204" pitchFamily="34" charset="0"/>
              </a:rPr>
              <a:t>...an embodiment of Humanity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956930" y="1310375"/>
            <a:ext cx="7152168" cy="288960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expresses his concern about their servants’ grievance and objection if they shelter the white man.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After a lot of speculation ,the doctor thinks of treating  the dying man on humanitarian grounds before deciding his fate.</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take the man into their house  considering the fact that the man requires immediate medical  attention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They take him to an empty bedroom that had not been used since </a:t>
            </a:r>
            <a:r>
              <a:rPr lang="en-GB" kern="1200" dirty="0" err="1">
                <a:solidFill>
                  <a:prstClr val="black"/>
                </a:solidFill>
                <a:latin typeface="Calibri" panose="020F0502020204030204" pitchFamily="34" charset="0"/>
                <a:ea typeface="+mn-ea"/>
                <a:cs typeface="Calibri" panose="020F0502020204030204" pitchFamily="34" charset="0"/>
              </a:rPr>
              <a:t>Sadao’s</a:t>
            </a:r>
            <a:r>
              <a:rPr lang="en-GB" kern="1200" dirty="0">
                <a:solidFill>
                  <a:prstClr val="black"/>
                </a:solidFill>
                <a:latin typeface="Calibri" panose="020F0502020204030204" pitchFamily="34" charset="0"/>
                <a:ea typeface="+mn-ea"/>
                <a:cs typeface="Calibri" panose="020F0502020204030204" pitchFamily="34" charset="0"/>
              </a:rPr>
              <a:t> father’s death.</a:t>
            </a:r>
          </a:p>
          <a:p>
            <a:pPr marL="265176" lvl="0" indent="-265176">
              <a:spcBef>
                <a:spcPts val="250"/>
              </a:spcBef>
              <a:buClr>
                <a:srgbClr val="F07F09"/>
              </a:buClr>
              <a:buSzPct val="80000"/>
            </a:pPr>
            <a:r>
              <a:rPr lang="en-GB" kern="1200" cap="small" dirty="0">
                <a:solidFill>
                  <a:prstClr val="black"/>
                </a:solidFill>
                <a:latin typeface="Calibri" panose="020F0502020204030204" pitchFamily="34" charset="0"/>
                <a:ea typeface="+mn-ea"/>
                <a:cs typeface="Calibri" panose="020F0502020204030204" pitchFamily="34" charset="0"/>
              </a:rPr>
              <a:t>			</a:t>
            </a: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endParaRPr lang="en-GB" kern="1200" cap="small" dirty="0">
              <a:solidFill>
                <a:prstClr val="black"/>
              </a:solidFill>
              <a:latin typeface="Calibri" panose="020F0502020204030204" pitchFamily="34" charset="0"/>
              <a:ea typeface="+mn-ea"/>
              <a:cs typeface="Calibri" panose="020F0502020204030204" pitchFamily="34" charset="0"/>
            </a:endParaRPr>
          </a:p>
          <a:p>
            <a:pPr marL="2148840" lvl="8" indent="-182880">
              <a:spcBef>
                <a:spcPts val="255"/>
              </a:spcBef>
              <a:buClr>
                <a:srgbClr val="1B587C">
                  <a:tint val="85000"/>
                  <a:satMod val="275000"/>
                </a:srgbClr>
              </a:buClr>
              <a:buSzPct val="10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Conflict Between Heart and Mind</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21002" y="1065950"/>
            <a:ext cx="7591646" cy="3518518"/>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Hana hesitates </a:t>
            </a:r>
            <a:r>
              <a:rPr lang="en-US" kern="1200" dirty="0" err="1">
                <a:solidFill>
                  <a:prstClr val="black"/>
                </a:solidFill>
                <a:latin typeface="Calibri" panose="020F0502020204030204" pitchFamily="34" charset="0"/>
                <a:ea typeface="+mn-ea"/>
                <a:cs typeface="Calibri" panose="020F0502020204030204" pitchFamily="34" charset="0"/>
              </a:rPr>
              <a:t>Sadao’s</a:t>
            </a:r>
            <a:r>
              <a:rPr lang="en-US" kern="1200" dirty="0">
                <a:solidFill>
                  <a:prstClr val="black"/>
                </a:solidFill>
                <a:latin typeface="Calibri" panose="020F0502020204030204" pitchFamily="34" charset="0"/>
                <a:ea typeface="+mn-ea"/>
                <a:cs typeface="Calibri" panose="020F0502020204030204" pitchFamily="34" charset="0"/>
              </a:rPr>
              <a:t> urge for washing the man as he is very dirty.</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Besides, she considers the white man to be their enemy .  </a:t>
            </a:r>
          </a:p>
          <a:p>
            <a:pPr marL="265176" lvl="0" indent="-265176">
              <a:spcBef>
                <a:spcPts val="250"/>
              </a:spcBef>
              <a:buClr>
                <a:srgbClr val="F07F09"/>
              </a:buClr>
              <a:buSzPct val="80000"/>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With a feel of disgust,  she doesn’t want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to touch the man.</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She thinks of asking Yumi , her maid servant, to wash the wounded man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Agreeing with Hana to take help of Yumi in washing the white man,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sees and examines the man’s pale  face and ensures his being alive .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Hana screams with fear and asks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not to save the man stating that she fears that if he survives ,they will be into great danger.</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US" kern="1200" dirty="0">
                <a:solidFill>
                  <a:prstClr val="black"/>
                </a:solidFill>
                <a:latin typeface="Calibri" panose="020F0502020204030204" pitchFamily="34" charset="0"/>
                <a:ea typeface="+mn-ea"/>
                <a:cs typeface="Calibri" panose="020F0502020204030204" pitchFamily="34" charset="0"/>
              </a:rPr>
              <a:t>	 						         </a:t>
            </a:r>
            <a:r>
              <a:rPr lang="en-GB" kern="1200" dirty="0">
                <a:solidFill>
                  <a:prstClr val="black"/>
                </a:solidFill>
                <a:latin typeface="Calibri" panose="020F0502020204030204" pitchFamily="34" charset="0"/>
                <a:ea typeface="+mn-ea"/>
                <a:cs typeface="Calibri" panose="020F0502020204030204" pitchFamily="34" charset="0"/>
              </a:rPr>
              <a:t> </a:t>
            </a:r>
            <a:endParaRPr lang="en-US" kern="1200" dirty="0">
              <a:solidFill>
                <a:prstClr val="black"/>
              </a:solidFill>
              <a:latin typeface="Calibri" panose="020F0502020204030204" pitchFamily="34" charset="0"/>
              <a:ea typeface="+mn-ea"/>
              <a:cs typeface="Calibri" panose="020F0502020204030204" pitchFamily="34" charset="0"/>
            </a:endParaRPr>
          </a:p>
          <a:p>
            <a:pPr marL="2148840" lvl="8" indent="-182880">
              <a:spcBef>
                <a:spcPts val="255"/>
              </a:spcBef>
              <a:buClr>
                <a:srgbClr val="1B587C">
                  <a:tint val="85000"/>
                  <a:satMod val="275000"/>
                </a:srgbClr>
              </a:buClr>
              <a:buSzPct val="10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32873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32884" y="1065949"/>
            <a:ext cx="7478232" cy="3555669"/>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Breaker –a heavy sea wave that breaks into white foam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Spike – cover with sharp points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Tend-look after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Beachcombers-people who earn their bread by searching beaches for valuables and selling them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Stanch- check or stop the flowing of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Pallor-an unhealthy or pale appearance</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783953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447900" y="24892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GB" sz="2200" b="1" u="sng" dirty="0">
                <a:solidFill>
                  <a:srgbClr val="FF0000"/>
                </a:solidFill>
                <a:latin typeface="Calibri" panose="020F0502020204030204" pitchFamily="34" charset="0"/>
                <a:cs typeface="Calibri" panose="020F0502020204030204" pitchFamily="34" charset="0"/>
              </a:rPr>
              <a:t>The Servants’ Response to </a:t>
            </a:r>
            <a:r>
              <a:rPr lang="en-GB" sz="2200" b="1" u="sng" dirty="0" err="1">
                <a:solidFill>
                  <a:srgbClr val="FF0000"/>
                </a:solidFill>
                <a:latin typeface="Calibri" panose="020F0502020204030204" pitchFamily="34" charset="0"/>
                <a:cs typeface="Calibri" panose="020F0502020204030204" pitchFamily="34" charset="0"/>
              </a:rPr>
              <a:t>Dr.Sadao</a:t>
            </a:r>
            <a:r>
              <a:rPr lang="en-GB" sz="2200" b="1" u="sng" dirty="0">
                <a:solidFill>
                  <a:srgbClr val="FF0000"/>
                </a:solidFill>
                <a:latin typeface="Calibri" panose="020F0502020204030204" pitchFamily="34" charset="0"/>
                <a:cs typeface="Calibri" panose="020F0502020204030204" pitchFamily="34" charset="0"/>
              </a:rPr>
              <a:t> and Hana’s Act of Humanity</a:t>
            </a:r>
          </a:p>
          <a:p>
            <a:pPr>
              <a:buSzPts val="2200"/>
            </a:pPr>
            <a:r>
              <a:rPr lang="en-GB" sz="1800" dirty="0">
                <a:solidFill>
                  <a:schemeClr val="tx1"/>
                </a:solidFill>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Pages -29-36)</a:t>
            </a:r>
          </a:p>
          <a:p>
            <a:pPr lvl="0">
              <a:buSzPts val="2200"/>
            </a:pP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81174" y="1029825"/>
            <a:ext cx="7534939" cy="3600374"/>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GB" i="1" kern="1200" dirty="0">
                <a:solidFill>
                  <a:srgbClr val="7030A0"/>
                </a:solidFill>
                <a:latin typeface="Calibri" panose="020F0502020204030204" pitchFamily="34" charset="0"/>
                <a:ea typeface="+mn-ea"/>
                <a:cs typeface="Calibri" panose="020F0502020204030204" pitchFamily="34" charset="0"/>
              </a:rPr>
              <a:t>			“What if he should die?” </a:t>
            </a:r>
            <a:r>
              <a:rPr lang="en-GB" i="1" kern="1200" dirty="0" err="1">
                <a:solidFill>
                  <a:srgbClr val="7030A0"/>
                </a:solidFill>
                <a:latin typeface="Calibri" panose="020F0502020204030204" pitchFamily="34" charset="0"/>
                <a:ea typeface="+mn-ea"/>
                <a:cs typeface="Calibri" panose="020F0502020204030204" pitchFamily="34" charset="0"/>
              </a:rPr>
              <a:t>Sadao</a:t>
            </a:r>
            <a:r>
              <a:rPr lang="en-GB" i="1" kern="1200" dirty="0">
                <a:solidFill>
                  <a:srgbClr val="7030A0"/>
                </a:solidFill>
                <a:latin typeface="Calibri" panose="020F0502020204030204" pitchFamily="34" charset="0"/>
                <a:ea typeface="+mn-ea"/>
                <a:cs typeface="Calibri" panose="020F0502020204030204" pitchFamily="34" charset="0"/>
              </a:rPr>
              <a:t> replied .... ..... she was in trouble..</a:t>
            </a: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sz="1800" b="1" u="sng" kern="1200" dirty="0">
                <a:solidFill>
                  <a:schemeClr val="tx1"/>
                </a:solidFill>
                <a:latin typeface="Calibri" panose="020F0502020204030204" pitchFamily="34" charset="0"/>
                <a:ea typeface="+mn-ea"/>
                <a:cs typeface="Calibri" panose="020F0502020204030204" pitchFamily="34" charset="0"/>
              </a:rPr>
              <a:t>Text Analysis:-</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err="1">
                <a:solidFill>
                  <a:schemeClr val="tx1"/>
                </a:solidFill>
                <a:latin typeface="Calibri" panose="020F0502020204030204" pitchFamily="34" charset="0"/>
                <a:ea typeface="+mn-ea"/>
                <a:cs typeface="Calibri" panose="020F0502020204030204" pitchFamily="34" charset="0"/>
              </a:rPr>
              <a:t>Dr.Sadao</a:t>
            </a:r>
            <a:r>
              <a:rPr lang="en-GB" kern="1200" dirty="0">
                <a:solidFill>
                  <a:schemeClr val="tx1"/>
                </a:solidFill>
                <a:latin typeface="Calibri" panose="020F0502020204030204" pitchFamily="34" charset="0"/>
                <a:ea typeface="+mn-ea"/>
                <a:cs typeface="Calibri" panose="020F0502020204030204" pitchFamily="34" charset="0"/>
              </a:rPr>
              <a:t> questions the implication of the situation if the man dies.</a:t>
            </a:r>
          </a:p>
          <a:p>
            <a:pPr marL="265176" lvl="0" indent="-265176">
              <a:spcBef>
                <a:spcPts val="250"/>
              </a:spcBef>
              <a:buClr>
                <a:srgbClr val="F07F09"/>
              </a:buClr>
              <a:buSzPct val="80000"/>
              <a:buFont typeface="Wingdings 2"/>
              <a:buChar char=""/>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The man seems to be twenty-five years of age...looks youthful and energetic. </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Pondering over the situation , </a:t>
            </a:r>
            <a:r>
              <a:rPr lang="en-GB" kern="1200" dirty="0" err="1">
                <a:solidFill>
                  <a:schemeClr val="tx1"/>
                </a:solidFill>
                <a:latin typeface="Calibri" panose="020F0502020204030204" pitchFamily="34" charset="0"/>
                <a:ea typeface="+mn-ea"/>
                <a:cs typeface="Calibri" panose="020F0502020204030204" pitchFamily="34" charset="0"/>
              </a:rPr>
              <a:t>Sadao</a:t>
            </a:r>
            <a:r>
              <a:rPr lang="en-GB" kern="1200" dirty="0">
                <a:solidFill>
                  <a:schemeClr val="tx1"/>
                </a:solidFill>
                <a:latin typeface="Calibri" panose="020F0502020204030204" pitchFamily="34" charset="0"/>
                <a:ea typeface="+mn-ea"/>
                <a:cs typeface="Calibri" panose="020F0502020204030204" pitchFamily="34" charset="0"/>
              </a:rPr>
              <a:t> steps forward to do something ,irrespective of the consequence. </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Hana considers the stranger to be their enemy ...a threat to them . </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They decide to inform their servants about the matter .</a:t>
            </a:r>
            <a:endParaRPr lang="en-GB"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3164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494671"/>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Servants accuse </a:t>
            </a:r>
            <a:r>
              <a:rPr lang="en-GB" sz="2200" b="1" u="sng" dirty="0" err="1">
                <a:solidFill>
                  <a:srgbClr val="FF0000"/>
                </a:solidFill>
                <a:latin typeface="Calibri" panose="020F0502020204030204" pitchFamily="34" charset="0"/>
                <a:cs typeface="Calibri" panose="020F0502020204030204" pitchFamily="34" charset="0"/>
              </a:rPr>
              <a:t>Dr.Sadao</a:t>
            </a:r>
            <a:r>
              <a:rPr lang="en-GB" sz="2200" b="1" u="sng" dirty="0">
                <a:solidFill>
                  <a:srgbClr val="FF0000"/>
                </a:solidFill>
                <a:latin typeface="Calibri" panose="020F0502020204030204" pitchFamily="34" charset="0"/>
                <a:cs typeface="Calibri" panose="020F0502020204030204" pitchFamily="34" charset="0"/>
              </a:rPr>
              <a:t> of Betrayal and Deception</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909606" y="779721"/>
            <a:ext cx="7414437" cy="4218555"/>
          </a:xfrm>
          <a:prstGeom prst="rect">
            <a:avLst/>
          </a:prstGeom>
          <a:noFill/>
          <a:ln>
            <a:noFill/>
          </a:ln>
        </p:spPr>
        <p:txBody>
          <a:bodyPr spcFirstLastPara="1" wrap="square" lIns="91425" tIns="91425" rIns="91425" bIns="91425" anchor="t" anchorCtr="0">
            <a:noAutofit/>
          </a:bodyPr>
          <a:lstStyle/>
          <a:p>
            <a:pPr marL="265176" lvl="0" indent="-265176" algn="just">
              <a:lnSpc>
                <a:spcPct val="150000"/>
              </a:lnSpc>
              <a:spcBef>
                <a:spcPts val="250"/>
              </a:spcBef>
              <a:buClr>
                <a:srgbClr val="F07F09"/>
              </a:buClr>
              <a:buSzPct val="80000"/>
              <a:buFont typeface="Wingdings" pitchFamily="2" charset="2"/>
              <a:buChar char="§"/>
            </a:pPr>
            <a:r>
              <a:rPr lang="en-GB" kern="1200" dirty="0" err="1">
                <a:solidFill>
                  <a:schemeClr val="tx1"/>
                </a:solidFill>
                <a:latin typeface="Calibri" panose="020F0502020204030204" pitchFamily="34" charset="0"/>
                <a:ea typeface="+mn-ea"/>
                <a:cs typeface="Calibri" panose="020F0502020204030204" pitchFamily="34" charset="0"/>
              </a:rPr>
              <a:t>Dr.</a:t>
            </a:r>
            <a:r>
              <a:rPr lang="en-GB" kern="1200" dirty="0">
                <a:solidFill>
                  <a:schemeClr val="tx1"/>
                </a:solidFill>
                <a:latin typeface="Calibri" panose="020F0502020204030204" pitchFamily="34" charset="0"/>
                <a:ea typeface="+mn-ea"/>
                <a:cs typeface="Calibri" panose="020F0502020204030204" pitchFamily="34" charset="0"/>
              </a:rPr>
              <a:t> </a:t>
            </a:r>
            <a:r>
              <a:rPr lang="en-GB" kern="1200" dirty="0" err="1">
                <a:solidFill>
                  <a:schemeClr val="tx1"/>
                </a:solidFill>
                <a:latin typeface="Calibri" panose="020F0502020204030204" pitchFamily="34" charset="0"/>
                <a:ea typeface="+mn-ea"/>
                <a:cs typeface="Calibri" panose="020F0502020204030204" pitchFamily="34" charset="0"/>
              </a:rPr>
              <a:t>Sadao</a:t>
            </a:r>
            <a:r>
              <a:rPr lang="en-GB" kern="1200" dirty="0">
                <a:solidFill>
                  <a:schemeClr val="tx1"/>
                </a:solidFill>
                <a:latin typeface="Calibri" panose="020F0502020204030204" pitchFamily="34" charset="0"/>
                <a:ea typeface="+mn-ea"/>
                <a:cs typeface="Calibri" panose="020F0502020204030204" pitchFamily="34" charset="0"/>
              </a:rPr>
              <a:t> &amp; Hana think of telling them about their idea of handing the man over to the police after his recovery.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The servants feel scared after hearing their master’s words regarding the injured man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The servants despise the idea of their master of saving their  enemy .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The servants feel that if </a:t>
            </a:r>
            <a:r>
              <a:rPr lang="en-GB" kern="1200" dirty="0" err="1">
                <a:solidFill>
                  <a:schemeClr val="tx1"/>
                </a:solidFill>
                <a:latin typeface="Calibri" panose="020F0502020204030204" pitchFamily="34" charset="0"/>
                <a:ea typeface="+mn-ea"/>
                <a:cs typeface="Calibri" panose="020F0502020204030204" pitchFamily="34" charset="0"/>
              </a:rPr>
              <a:t>Dr.</a:t>
            </a:r>
            <a:r>
              <a:rPr lang="en-GB" kern="1200" dirty="0">
                <a:solidFill>
                  <a:schemeClr val="tx1"/>
                </a:solidFill>
                <a:latin typeface="Calibri" panose="020F0502020204030204" pitchFamily="34" charset="0"/>
                <a:ea typeface="+mn-ea"/>
                <a:cs typeface="Calibri" panose="020F0502020204030204" pitchFamily="34" charset="0"/>
              </a:rPr>
              <a:t> </a:t>
            </a:r>
            <a:r>
              <a:rPr lang="en-GB" kern="1200" dirty="0" err="1">
                <a:solidFill>
                  <a:schemeClr val="tx1"/>
                </a:solidFill>
                <a:latin typeface="Calibri" panose="020F0502020204030204" pitchFamily="34" charset="0"/>
                <a:ea typeface="+mn-ea"/>
                <a:cs typeface="Calibri" panose="020F0502020204030204" pitchFamily="34" charset="0"/>
              </a:rPr>
              <a:t>Sadao</a:t>
            </a:r>
            <a:r>
              <a:rPr lang="en-GB" kern="1200" dirty="0">
                <a:solidFill>
                  <a:schemeClr val="tx1"/>
                </a:solidFill>
                <a:latin typeface="Calibri" panose="020F0502020204030204" pitchFamily="34" charset="0"/>
                <a:ea typeface="+mn-ea"/>
                <a:cs typeface="Calibri" panose="020F0502020204030204" pitchFamily="34" charset="0"/>
              </a:rPr>
              <a:t> heals the wounds given by  the gun and the sea , then  the gun (the Japanese Army )and the sea  (the country of Japan )would treat them as enemies and take revenge.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The servants strongly protest their master’s idea of serving their enemy. </a:t>
            </a:r>
          </a:p>
          <a:p>
            <a:pPr marL="265176" lvl="0" indent="-265176" algn="just">
              <a:lnSpc>
                <a:spcPct val="150000"/>
              </a:lnSpc>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Hana criticises the servants’ hesitation in serving the wounded man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She tells them that they must obey their master’s orders.</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schemeClr val="tx1"/>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schemeClr val="tx1"/>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9001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INTRODUCTION TO THE AUTHOR</a:t>
            </a:r>
            <a:br>
              <a:rPr lang="en-GB" sz="1800" dirty="0"/>
            </a:br>
            <a:endParaRPr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687572" y="976931"/>
            <a:ext cx="7591648" cy="3616334"/>
          </a:xfrm>
          <a:prstGeom prst="rect">
            <a:avLst/>
          </a:prstGeom>
          <a:noFill/>
          <a:ln>
            <a:noFill/>
          </a:ln>
        </p:spPr>
        <p:txBody>
          <a:bodyPr spcFirstLastPara="1" wrap="square" lIns="91425" tIns="91425" rIns="91425" bIns="91425" anchor="t" anchorCtr="0">
            <a:noAutofit/>
          </a:bodyPr>
          <a:lstStyle/>
          <a:p>
            <a:pPr marL="361188" indent="-342900">
              <a:buFont typeface="Wingdings" pitchFamily="2" charset="2"/>
              <a:buChar char="v"/>
            </a:pPr>
            <a:r>
              <a:rPr lang="en-GB" dirty="0">
                <a:latin typeface="Calibri" panose="020F0502020204030204" pitchFamily="34" charset="0"/>
                <a:cs typeface="Calibri" panose="020F0502020204030204" pitchFamily="34" charset="0"/>
              </a:rPr>
              <a:t>A leading American Writer and   Novelist   popularly   known by her Chinese name –Sai  </a:t>
            </a:r>
            <a:r>
              <a:rPr lang="en-GB" dirty="0" err="1">
                <a:latin typeface="Calibri" panose="020F0502020204030204" pitchFamily="34" charset="0"/>
                <a:cs typeface="Calibri" panose="020F0502020204030204" pitchFamily="34" charset="0"/>
              </a:rPr>
              <a:t>Zhenjhu</a:t>
            </a:r>
            <a:r>
              <a:rPr lang="en-GB"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Born on 26</a:t>
            </a:r>
            <a:r>
              <a:rPr lang="en-GB" baseline="30000" dirty="0">
                <a:latin typeface="Calibri" panose="020F0502020204030204" pitchFamily="34" charset="0"/>
                <a:cs typeface="Calibri" panose="020F0502020204030204" pitchFamily="34" charset="0"/>
              </a:rPr>
              <a:t>th</a:t>
            </a:r>
            <a:r>
              <a:rPr lang="en-GB" dirty="0">
                <a:latin typeface="Calibri" panose="020F0502020204030204" pitchFamily="34" charset="0"/>
                <a:cs typeface="Calibri" panose="020F0502020204030204" pitchFamily="34" charset="0"/>
              </a:rPr>
              <a:t> June, 1892 in   Hillsboro , West Virginia and raised in Zhenjiang in Eastern China.</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Educated by her mother and a   Chinese tutor, later studied in the United States at the prestigious Cornel University.</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As the daughter of   Missionaries    she spent most of her life in China.</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After   returning   to   the   United   States   , she continued writing prolifically and by virtue of her originality and talent , she became a prominent advocate of the rights of women and minority groups .</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She wrote widely on Asian cultures.</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Her   popular   literary   work   entitled   “The Good Earth “   was   the best- selling fiction in the US. </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For her commendable contribution to the world of   literature   , she was awarded the Pulitzer Prize in 1932</a:t>
            </a:r>
            <a:endParaRPr lang="en-US" dirty="0">
              <a:latin typeface="Calibri" panose="020F0502020204030204" pitchFamily="34" charset="0"/>
              <a:cs typeface="Calibri" panose="020F0502020204030204" pitchFamily="34" charset="0"/>
            </a:endParaRPr>
          </a:p>
          <a:p>
            <a:pPr marL="361188" indent="-342900">
              <a:buFont typeface="Wingdings" pitchFamily="2" charset="2"/>
              <a:buChar char="v"/>
            </a:pPr>
            <a:r>
              <a:rPr lang="en-GB" dirty="0">
                <a:latin typeface="Calibri" panose="020F0502020204030204" pitchFamily="34" charset="0"/>
                <a:cs typeface="Calibri" panose="020F0502020204030204" pitchFamily="34" charset="0"/>
              </a:rPr>
              <a:t>In   1938  , she was awarded the Nobel Prize for her outstanding literary achievements.</a:t>
            </a:r>
            <a:endParaRPr lang="en-US"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37201"/>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Hana’s Humanitarian Gesture....</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74164" y="744129"/>
            <a:ext cx="7485321" cy="3655241"/>
          </a:xfrm>
          <a:prstGeom prst="rect">
            <a:avLst/>
          </a:prstGeom>
          <a:noFill/>
          <a:ln>
            <a:noFill/>
          </a:ln>
        </p:spPr>
        <p:txBody>
          <a:bodyPr spcFirstLastPara="1" wrap="square" lIns="91425" tIns="91425" rIns="91425" bIns="91425" anchor="t" anchorCtr="0">
            <a:noAutofit/>
          </a:bodyPr>
          <a:lstStyle/>
          <a:p>
            <a:pPr marL="265176" lvl="0" indent="-265176" algn="just">
              <a:spcBef>
                <a:spcPts val="250"/>
              </a:spcBef>
              <a:buClr>
                <a:srgbClr val="F07F09"/>
              </a:buClr>
              <a:buSzPct val="80000"/>
              <a:buFont typeface="Wingdings" pitchFamily="2" charset="2"/>
              <a:buChar char="§"/>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She tries to persuade them and change their mindset by assuring them that they are to hand the man over to the police after bringing him back to sense. </a:t>
            </a:r>
          </a:p>
          <a:p>
            <a:pPr marL="265176" lvl="0" indent="-265176" algn="just">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Disappointed , the servants  tell them that they  don’t have any concern for it and they don’t to know their master’s plans. </a:t>
            </a:r>
          </a:p>
          <a:p>
            <a:pPr marL="265176" lvl="0" indent="-265176" algn="just">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Infuriated , helpless Hana attempts at attending the stranger and steps forward to clean his wounds which reveals her noble humanitarian nature .</a:t>
            </a:r>
          </a:p>
          <a:p>
            <a:pPr marL="265176" lvl="0" indent="-265176" algn="just">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err="1">
                <a:solidFill>
                  <a:schemeClr val="tx1"/>
                </a:solidFill>
                <a:latin typeface="Calibri" panose="020F0502020204030204" pitchFamily="34" charset="0"/>
                <a:ea typeface="+mn-ea"/>
                <a:cs typeface="Calibri" panose="020F0502020204030204" pitchFamily="34" charset="0"/>
              </a:rPr>
              <a:t>Dr.Sadao</a:t>
            </a:r>
            <a:r>
              <a:rPr lang="en-GB" kern="1200" dirty="0">
                <a:solidFill>
                  <a:schemeClr val="tx1"/>
                </a:solidFill>
                <a:latin typeface="Calibri" panose="020F0502020204030204" pitchFamily="34" charset="0"/>
                <a:ea typeface="+mn-ea"/>
                <a:cs typeface="Calibri" panose="020F0502020204030204" pitchFamily="34" charset="0"/>
              </a:rPr>
              <a:t> comes here with his surgeon’s emergency bag ready to operate  upon the man .</a:t>
            </a:r>
          </a:p>
          <a:p>
            <a:pPr marL="265176" lvl="0" indent="-265176" algn="just">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lgn="just">
              <a:spcBef>
                <a:spcPts val="250"/>
              </a:spcBef>
              <a:buClr>
                <a:srgbClr val="F07F09"/>
              </a:buClr>
              <a:buSzPct val="80000"/>
              <a:buFont typeface="Wingdings" pitchFamily="2" charset="2"/>
              <a:buChar char="§"/>
            </a:pPr>
            <a:r>
              <a:rPr lang="en-GB" kern="1200" dirty="0">
                <a:solidFill>
                  <a:schemeClr val="tx1"/>
                </a:solidFill>
                <a:latin typeface="Calibri" panose="020F0502020204030204" pitchFamily="34" charset="0"/>
                <a:ea typeface="+mn-ea"/>
                <a:cs typeface="Calibri" panose="020F0502020204030204" pitchFamily="34" charset="0"/>
              </a:rPr>
              <a:t>Kind , caring and compassionate Hana  unhesitatingly stands by her husband’s side to support him in </a:t>
            </a:r>
          </a:p>
          <a:p>
            <a:pPr lvl="0" algn="just">
              <a:spcBef>
                <a:spcPts val="250"/>
              </a:spcBef>
              <a:buClr>
                <a:srgbClr val="F07F09"/>
              </a:buClr>
              <a:buSzPct val="80000"/>
            </a:pPr>
            <a:r>
              <a:rPr lang="en-GB" kern="1200" dirty="0">
                <a:solidFill>
                  <a:schemeClr val="tx1"/>
                </a:solidFill>
                <a:latin typeface="Calibri" panose="020F0502020204030204" pitchFamily="34" charset="0"/>
                <a:ea typeface="+mn-ea"/>
                <a:cs typeface="Calibri" panose="020F0502020204030204" pitchFamily="34" charset="0"/>
              </a:rPr>
              <a:t>       serving their purpose .</a:t>
            </a:r>
          </a:p>
          <a:p>
            <a:pPr marL="265176" lvl="0" indent="-265176" algn="just">
              <a:spcBef>
                <a:spcPts val="250"/>
              </a:spcBef>
              <a:buClr>
                <a:srgbClr val="F07F09"/>
              </a:buClr>
              <a:buSzPct val="80000"/>
            </a:pPr>
            <a:r>
              <a:rPr lang="en-GB" kern="1200" dirty="0">
                <a:solidFill>
                  <a:schemeClr val="tx1"/>
                </a:solidFill>
                <a:latin typeface="Calibri" panose="020F0502020204030204" pitchFamily="34" charset="0"/>
                <a:ea typeface="+mn-ea"/>
                <a:cs typeface="Calibri" panose="020F0502020204030204" pitchFamily="34" charset="0"/>
              </a:rPr>
              <a:t>								       </a:t>
            </a:r>
          </a:p>
          <a:p>
            <a:pPr marL="265176" lvl="0" indent="-265176" algn="just">
              <a:spcBef>
                <a:spcPts val="250"/>
              </a:spcBef>
              <a:buClr>
                <a:srgbClr val="F07F09"/>
              </a:buClr>
              <a:buSzPct val="80000"/>
            </a:pPr>
            <a:r>
              <a:rPr lang="en-GB" kern="1200" dirty="0">
                <a:solidFill>
                  <a:schemeClr val="tx1"/>
                </a:solidFill>
                <a:latin typeface="Calibri" panose="020F0502020204030204" pitchFamily="34" charset="0"/>
                <a:ea typeface="+mn-ea"/>
                <a:cs typeface="Calibri" panose="020F0502020204030204" pitchFamily="34" charset="0"/>
              </a:rPr>
              <a:t>    </a:t>
            </a:r>
            <a:endParaRPr lang="en-GB" sz="2800" kern="1200" dirty="0">
              <a:solidFill>
                <a:schemeClr val="tx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99438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185813"/>
            <a:ext cx="8688300" cy="615173"/>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Dr.Sadao’s</a:t>
            </a:r>
            <a:r>
              <a:rPr lang="en-GB" sz="2200" b="1" u="sng" dirty="0">
                <a:solidFill>
                  <a:srgbClr val="FF0000"/>
                </a:solidFill>
                <a:latin typeface="Calibri" panose="020F0502020204030204" pitchFamily="34" charset="0"/>
                <a:cs typeface="Calibri" panose="020F0502020204030204" pitchFamily="34" charset="0"/>
              </a:rPr>
              <a:t> only Concern-Saving Lives...Humanism first...Patriotism next</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51366" y="857693"/>
            <a:ext cx="7598735" cy="3955312"/>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With utmost care and sincere efforts , the doctor attends upon the wounded man not bothering about his identity, which reveals his abiding by the principle of medical ethics  and sense of being humane.</a:t>
            </a:r>
            <a:endParaRPr lang="en-US"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err="1">
                <a:solidFill>
                  <a:schemeClr val="tx1"/>
                </a:solidFill>
                <a:latin typeface="Calibri" panose="020F0502020204030204" pitchFamily="34" charset="0"/>
                <a:ea typeface="+mn-ea"/>
                <a:cs typeface="Calibri" panose="020F0502020204030204" pitchFamily="34" charset="0"/>
              </a:rPr>
              <a:t>Sadao</a:t>
            </a:r>
            <a:r>
              <a:rPr lang="en-US" kern="1200" dirty="0">
                <a:solidFill>
                  <a:schemeClr val="tx1"/>
                </a:solidFill>
                <a:latin typeface="Calibri" panose="020F0502020204030204" pitchFamily="34" charset="0"/>
                <a:ea typeface="+mn-ea"/>
                <a:cs typeface="Calibri" panose="020F0502020204030204" pitchFamily="34" charset="0"/>
              </a:rPr>
              <a:t> needs Hana’s help in operating upon the man .</a:t>
            </a:r>
          </a:p>
          <a:p>
            <a:pPr marL="265176" lvl="0" indent="-265176">
              <a:spcBef>
                <a:spcPts val="250"/>
              </a:spcBef>
              <a:buClr>
                <a:srgbClr val="F07F09"/>
              </a:buClr>
              <a:buSzPct val="80000"/>
              <a:buFont typeface="Wingdings 2"/>
              <a:buChar char=""/>
            </a:pPr>
            <a:r>
              <a:rPr lang="en-US" kern="1200" dirty="0">
                <a:solidFill>
                  <a:schemeClr val="tx1"/>
                </a:solidFill>
                <a:latin typeface="Calibri" panose="020F0502020204030204" pitchFamily="34" charset="0"/>
                <a:ea typeface="+mn-ea"/>
                <a:cs typeface="Calibri" panose="020F0502020204030204" pitchFamily="34" charset="0"/>
              </a:rPr>
              <a:t>Hana’s stress and lack of patience irritates </a:t>
            </a:r>
            <a:r>
              <a:rPr lang="en-US" kern="1200" dirty="0" err="1">
                <a:solidFill>
                  <a:schemeClr val="tx1"/>
                </a:solidFill>
                <a:latin typeface="Calibri" panose="020F0502020204030204" pitchFamily="34" charset="0"/>
                <a:ea typeface="+mn-ea"/>
                <a:cs typeface="Calibri" panose="020F0502020204030204" pitchFamily="34" charset="0"/>
              </a:rPr>
              <a:t>Sadao</a:t>
            </a:r>
            <a:r>
              <a:rPr lang="en-US" kern="1200" dirty="0">
                <a:solidFill>
                  <a:schemeClr val="tx1"/>
                </a:solidFill>
                <a:latin typeface="Calibri" panose="020F0502020204030204" pitchFamily="34" charset="0"/>
                <a:ea typeface="+mn-ea"/>
                <a:cs typeface="Calibri" panose="020F0502020204030204" pitchFamily="34" charset="0"/>
              </a:rPr>
              <a:t> , still he doesn’t give up hope which shows his firm determination ,his  humanitarian gesture , sheer will-power and professional commitment . </a:t>
            </a:r>
          </a:p>
          <a:p>
            <a:pPr marL="265176" lvl="0" indent="-265176">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An embodiment of humanity , </a:t>
            </a:r>
            <a:r>
              <a:rPr lang="en-GB" kern="1200" dirty="0" err="1">
                <a:solidFill>
                  <a:schemeClr val="tx1"/>
                </a:solidFill>
                <a:latin typeface="Calibri" panose="020F0502020204030204" pitchFamily="34" charset="0"/>
                <a:ea typeface="+mn-ea"/>
                <a:cs typeface="Calibri" panose="020F0502020204030204" pitchFamily="34" charset="0"/>
              </a:rPr>
              <a:t>Dr.Sadao</a:t>
            </a:r>
            <a:r>
              <a:rPr lang="en-GB" kern="1200" dirty="0">
                <a:solidFill>
                  <a:schemeClr val="tx1"/>
                </a:solidFill>
                <a:latin typeface="Calibri" panose="020F0502020204030204" pitchFamily="34" charset="0"/>
                <a:ea typeface="+mn-ea"/>
                <a:cs typeface="Calibri" panose="020F0502020204030204" pitchFamily="34" charset="0"/>
              </a:rPr>
              <a:t> concentrates on his work to help the dying man regain sense which reveals his surgical expertise and noble nature . </a:t>
            </a:r>
          </a:p>
          <a:p>
            <a:pPr marL="265176" lvl="0" indent="-265176">
              <a:spcBef>
                <a:spcPts val="250"/>
              </a:spcBef>
              <a:buClr>
                <a:srgbClr val="F07F09"/>
              </a:buClr>
              <a:buSzPct val="80000"/>
              <a:buFont typeface="Wingdings 2"/>
              <a:buChar char=""/>
            </a:pPr>
            <a:r>
              <a:rPr lang="en-GB" kern="1200" dirty="0" err="1">
                <a:solidFill>
                  <a:schemeClr val="tx1"/>
                </a:solidFill>
                <a:latin typeface="Calibri" panose="020F0502020204030204" pitchFamily="34" charset="0"/>
                <a:ea typeface="+mn-ea"/>
                <a:cs typeface="Calibri" panose="020F0502020204030204" pitchFamily="34" charset="0"/>
              </a:rPr>
              <a:t>Sadao’s</a:t>
            </a:r>
            <a:r>
              <a:rPr lang="en-GB" kern="1200" dirty="0">
                <a:solidFill>
                  <a:schemeClr val="tx1"/>
                </a:solidFill>
                <a:latin typeface="Calibri" panose="020F0502020204030204" pitchFamily="34" charset="0"/>
                <a:ea typeface="+mn-ea"/>
                <a:cs typeface="Calibri" panose="020F0502020204030204" pitchFamily="34" charset="0"/>
              </a:rPr>
              <a:t> insisting his wife Hana on helping him in the operation incorporates in her  the power of trust  and will to undertake risk . </a:t>
            </a:r>
          </a:p>
          <a:p>
            <a:pPr marL="265176" lvl="0" indent="-265176">
              <a:spcBef>
                <a:spcPts val="250"/>
              </a:spcBef>
              <a:buClr>
                <a:srgbClr val="F07F09"/>
              </a:buClr>
              <a:buSzPct val="80000"/>
              <a:buFont typeface="Wingdings 2"/>
              <a:buChar char=""/>
            </a:pPr>
            <a:r>
              <a:rPr lang="en-GB" kern="1200" dirty="0" err="1">
                <a:solidFill>
                  <a:schemeClr val="tx1"/>
                </a:solidFill>
                <a:latin typeface="Calibri" panose="020F0502020204030204" pitchFamily="34" charset="0"/>
                <a:ea typeface="+mn-ea"/>
                <a:cs typeface="Calibri" panose="020F0502020204030204" pitchFamily="34" charset="0"/>
              </a:rPr>
              <a:t>Dr.Sadao</a:t>
            </a:r>
            <a:r>
              <a:rPr lang="en-GB" kern="1200" dirty="0">
                <a:solidFill>
                  <a:schemeClr val="tx1"/>
                </a:solidFill>
                <a:latin typeface="Calibri" panose="020F0502020204030204" pitchFamily="34" charset="0"/>
                <a:ea typeface="+mn-ea"/>
                <a:cs typeface="Calibri" panose="020F0502020204030204" pitchFamily="34" charset="0"/>
              </a:rPr>
              <a:t> becomes merciless and works fast without paying any heed to the pain that the man feels . </a:t>
            </a:r>
          </a:p>
          <a:p>
            <a:pPr marL="265176" lvl="0" indent="-265176">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Hana urges for the administration of anaesthetic to the man , an idea that indicates her optimistic feel and preparedness to work with her husband  for a greater cause . </a:t>
            </a:r>
          </a:p>
          <a:p>
            <a:pPr marL="265176" lvl="0" indent="-265176">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Hana’s feel of grief and sympathy for the dying man ....their enemy enlivens </a:t>
            </a:r>
            <a:r>
              <a:rPr lang="en-GB" kern="1200" dirty="0" err="1">
                <a:solidFill>
                  <a:schemeClr val="tx1"/>
                </a:solidFill>
                <a:latin typeface="Calibri" panose="020F0502020204030204" pitchFamily="34" charset="0"/>
                <a:ea typeface="+mn-ea"/>
                <a:cs typeface="Calibri" panose="020F0502020204030204" pitchFamily="34" charset="0"/>
              </a:rPr>
              <a:t>Sadao’s</a:t>
            </a:r>
            <a:r>
              <a:rPr lang="en-GB" kern="1200" dirty="0">
                <a:solidFill>
                  <a:schemeClr val="tx1"/>
                </a:solidFill>
                <a:latin typeface="Calibri" panose="020F0502020204030204" pitchFamily="34" charset="0"/>
                <a:ea typeface="+mn-ea"/>
                <a:cs typeface="Calibri" panose="020F0502020204030204" pitchFamily="34" charset="0"/>
              </a:rPr>
              <a:t> concern and desire for serving the cause of humanity .</a:t>
            </a:r>
          </a:p>
          <a:p>
            <a:pPr marL="265176" lvl="0" indent="-265176">
              <a:spcBef>
                <a:spcPts val="250"/>
              </a:spcBef>
              <a:buClr>
                <a:srgbClr val="F07F09"/>
              </a:buClr>
              <a:buSzPct val="80000"/>
              <a:buFont typeface="Wingdings 2"/>
              <a:buChar char=""/>
            </a:pPr>
            <a:endParaRPr lang="en-US" kern="1200" dirty="0">
              <a:solidFill>
                <a:schemeClr val="tx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170096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86851" y="81813"/>
            <a:ext cx="8688300" cy="47108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Hana’s Optimism and Concern for the Wounded Man....their Enemy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535172" y="742930"/>
            <a:ext cx="8073655" cy="3919870"/>
          </a:xfrm>
          <a:prstGeom prst="rect">
            <a:avLst/>
          </a:prstGeom>
          <a:noFill/>
          <a:ln>
            <a:noFill/>
          </a:ln>
        </p:spPr>
        <p:txBody>
          <a:bodyPr spcFirstLastPara="1" wrap="square" lIns="91425" tIns="91425" rIns="91425" bIns="91425" anchor="t" anchorCtr="0">
            <a:noAutofit/>
          </a:bodyPr>
          <a:lstStyle/>
          <a:p>
            <a:pPr marL="265176" lvl="0" indent="-265176" algn="just">
              <a:lnSpc>
                <a:spcPct val="150000"/>
              </a:lnSpc>
              <a:spcBef>
                <a:spcPts val="250"/>
              </a:spcBef>
              <a:buClr>
                <a:srgbClr val="F07F09"/>
              </a:buClr>
              <a:buSzPct val="80000"/>
              <a:buFont typeface="Wingdings 2"/>
              <a:buChar char=""/>
            </a:pPr>
            <a:r>
              <a:rPr lang="en-GB" kern="1200" dirty="0" err="1">
                <a:solidFill>
                  <a:schemeClr val="tx1"/>
                </a:solidFill>
                <a:latin typeface="Calibri" panose="020F0502020204030204" pitchFamily="34" charset="0"/>
                <a:ea typeface="+mn-ea"/>
                <a:cs typeface="Calibri" panose="020F0502020204030204" pitchFamily="34" charset="0"/>
              </a:rPr>
              <a:t>Dr.Sadao</a:t>
            </a:r>
            <a:r>
              <a:rPr lang="en-GB" kern="1200" dirty="0">
                <a:solidFill>
                  <a:schemeClr val="tx1"/>
                </a:solidFill>
                <a:latin typeface="Calibri" panose="020F0502020204030204" pitchFamily="34" charset="0"/>
                <a:ea typeface="+mn-ea"/>
                <a:cs typeface="Calibri" panose="020F0502020204030204" pitchFamily="34" charset="0"/>
              </a:rPr>
              <a:t> becomes merciless and works fast without paying any heed to the pain that the man feels .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Hana urges for the administration of anaesthetic to the man , an idea that indicates her optimistic feel and preparedness to work with her husband  for a greater cause .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Hana’s feel of grief and sympathy for the dying man ....their enemy enlivens </a:t>
            </a:r>
            <a:r>
              <a:rPr lang="en-GB" kern="1200" dirty="0" err="1">
                <a:solidFill>
                  <a:schemeClr val="tx1"/>
                </a:solidFill>
                <a:latin typeface="Calibri" panose="020F0502020204030204" pitchFamily="34" charset="0"/>
                <a:ea typeface="+mn-ea"/>
                <a:cs typeface="Calibri" panose="020F0502020204030204" pitchFamily="34" charset="0"/>
              </a:rPr>
              <a:t>Sadao’s</a:t>
            </a:r>
            <a:r>
              <a:rPr lang="en-GB" kern="1200" dirty="0">
                <a:solidFill>
                  <a:schemeClr val="tx1"/>
                </a:solidFill>
                <a:latin typeface="Calibri" panose="020F0502020204030204" pitchFamily="34" charset="0"/>
                <a:ea typeface="+mn-ea"/>
                <a:cs typeface="Calibri" panose="020F0502020204030204" pitchFamily="34" charset="0"/>
              </a:rPr>
              <a:t> concern and desire for serving the cause of humanity .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She wonders about the accuracy of  the stories she has heard  on themes of inhumanity, violence ,hatred  ,  incessant suffering , torture meted out to the prisoners .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She recalls an officer of the Japanese army –General </a:t>
            </a:r>
            <a:r>
              <a:rPr lang="en-GB" kern="1200" dirty="0" err="1">
                <a:solidFill>
                  <a:schemeClr val="tx1"/>
                </a:solidFill>
                <a:latin typeface="Calibri" panose="020F0502020204030204" pitchFamily="34" charset="0"/>
                <a:ea typeface="+mn-ea"/>
                <a:cs typeface="Calibri" panose="020F0502020204030204" pitchFamily="34" charset="0"/>
              </a:rPr>
              <a:t>Takima</a:t>
            </a:r>
            <a:r>
              <a:rPr lang="en-GB" kern="1200" dirty="0">
                <a:solidFill>
                  <a:schemeClr val="tx1"/>
                </a:solidFill>
                <a:latin typeface="Calibri" panose="020F0502020204030204" pitchFamily="34" charset="0"/>
                <a:ea typeface="+mn-ea"/>
                <a:cs typeface="Calibri" panose="020F0502020204030204" pitchFamily="34" charset="0"/>
              </a:rPr>
              <a:t> –a domineering husband, cruel to his wife .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She thinks  that if a man could be cruel to his wife , then he could also be cruel to the prisoners in his captivity .</a:t>
            </a:r>
          </a:p>
          <a:p>
            <a:pPr marL="265176" lvl="0" indent="-265176" algn="just">
              <a:lnSpc>
                <a:spcPct val="150000"/>
              </a:lnSpc>
              <a:spcBef>
                <a:spcPts val="250"/>
              </a:spcBef>
              <a:buClr>
                <a:srgbClr val="F07F09"/>
              </a:buClr>
              <a:buSzPct val="80000"/>
              <a:buFont typeface="Wingdings 2"/>
              <a:buChar char=""/>
            </a:pPr>
            <a:r>
              <a:rPr lang="en-GB" kern="1200" dirty="0">
                <a:solidFill>
                  <a:schemeClr val="tx1"/>
                </a:solidFill>
                <a:latin typeface="Calibri" panose="020F0502020204030204" pitchFamily="34" charset="0"/>
                <a:ea typeface="+mn-ea"/>
                <a:cs typeface="Calibri" panose="020F0502020204030204" pitchFamily="34" charset="0"/>
              </a:rPr>
              <a:t>Hana’s exploring the man with scars and  bleeding arouses a feeling of sympathy in her mind . </a:t>
            </a:r>
          </a:p>
          <a:p>
            <a:pPr marL="265176" lvl="0" indent="-265176">
              <a:spcBef>
                <a:spcPts val="250"/>
              </a:spcBef>
              <a:buClr>
                <a:srgbClr val="F07F09"/>
              </a:buClr>
              <a:buSzPct val="80000"/>
              <a:buFont typeface="Wingdings 2"/>
              <a:buChar char=""/>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schemeClr val="tx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407848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322294" y="171636"/>
            <a:ext cx="8688300" cy="644564"/>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a:t>
            </a:r>
            <a:r>
              <a:rPr lang="en-GB" sz="2200" b="1" u="sng" dirty="0">
                <a:solidFill>
                  <a:srgbClr val="FF0000"/>
                </a:solidFill>
                <a:latin typeface="Calibri" panose="020F0502020204030204" pitchFamily="34" charset="0"/>
                <a:cs typeface="Calibri" panose="020F0502020204030204" pitchFamily="34" charset="0"/>
              </a:rPr>
              <a:t> infuses in  the American Soldier,  the Power of Trust and Hope</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50118" y="886077"/>
            <a:ext cx="7832651" cy="3657569"/>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srgbClr val="002060"/>
                </a:solidFill>
                <a:latin typeface="Calibri" panose="020F0502020204030204" pitchFamily="34" charset="0"/>
                <a:ea typeface="+mn-ea"/>
                <a:cs typeface="Calibri" panose="020F0502020204030204" pitchFamily="34" charset="0"/>
              </a:rPr>
              <a:t> A man of virtues , </a:t>
            </a:r>
            <a:r>
              <a:rPr lang="en-GB" kern="1200" dirty="0" err="1">
                <a:solidFill>
                  <a:srgbClr val="002060"/>
                </a:solidFill>
                <a:latin typeface="Calibri" panose="020F0502020204030204" pitchFamily="34" charset="0"/>
                <a:ea typeface="+mn-ea"/>
                <a:cs typeface="Calibri" panose="020F0502020204030204" pitchFamily="34" charset="0"/>
              </a:rPr>
              <a:t>Dr.Sadao</a:t>
            </a:r>
            <a:r>
              <a:rPr lang="en-GB" kern="1200" dirty="0">
                <a:solidFill>
                  <a:srgbClr val="002060"/>
                </a:solidFill>
                <a:latin typeface="Calibri" panose="020F0502020204030204" pitchFamily="34" charset="0"/>
                <a:ea typeface="+mn-ea"/>
                <a:cs typeface="Calibri" panose="020F0502020204030204" pitchFamily="34" charset="0"/>
              </a:rPr>
              <a:t> acts as a trusted friend to the dying man who reciprocates  with him unhesitatingly .  </a:t>
            </a:r>
          </a:p>
          <a:p>
            <a:pPr marL="265176" lvl="0" indent="-265176">
              <a:spcBef>
                <a:spcPts val="250"/>
              </a:spcBef>
              <a:buClr>
                <a:srgbClr val="F07F09"/>
              </a:buClr>
              <a:buSzPct val="80000"/>
              <a:buFont typeface="Wingdings 2"/>
              <a:buChar char=""/>
            </a:pPr>
            <a:endParaRPr lang="en-GB" kern="1200" dirty="0">
              <a:solidFill>
                <a:srgbClr val="002060"/>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err="1">
                <a:solidFill>
                  <a:srgbClr val="002060"/>
                </a:solidFill>
                <a:latin typeface="Calibri" panose="020F0502020204030204" pitchFamily="34" charset="0"/>
                <a:ea typeface="+mn-ea"/>
                <a:cs typeface="Calibri" panose="020F0502020204030204" pitchFamily="34" charset="0"/>
              </a:rPr>
              <a:t>Dr.Sadao’s</a:t>
            </a:r>
            <a:r>
              <a:rPr lang="en-GB" kern="1200" dirty="0">
                <a:solidFill>
                  <a:srgbClr val="002060"/>
                </a:solidFill>
                <a:latin typeface="Calibri" panose="020F0502020204030204" pitchFamily="34" charset="0"/>
                <a:ea typeface="+mn-ea"/>
                <a:cs typeface="Calibri" panose="020F0502020204030204" pitchFamily="34" charset="0"/>
              </a:rPr>
              <a:t> speaking to the man during the performance of the operation and his addressing him as a friend reflects his humaneness and noble nature . </a:t>
            </a:r>
          </a:p>
          <a:p>
            <a:pPr marL="265176" lvl="0" indent="-265176">
              <a:spcBef>
                <a:spcPts val="250"/>
              </a:spcBef>
              <a:buClr>
                <a:srgbClr val="F07F09"/>
              </a:buClr>
              <a:buSzPct val="80000"/>
              <a:buFont typeface="Wingdings 2"/>
              <a:buChar char=""/>
            </a:pPr>
            <a:endParaRPr lang="en-GB" kern="1200" dirty="0">
              <a:solidFill>
                <a:srgbClr val="002060"/>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srgbClr val="002060"/>
                </a:solidFill>
                <a:latin typeface="Calibri" panose="020F0502020204030204" pitchFamily="34" charset="0"/>
                <a:ea typeface="+mn-ea"/>
                <a:cs typeface="Calibri" panose="020F0502020204030204" pitchFamily="34" charset="0"/>
              </a:rPr>
              <a:t>By dint of his noble nature and friendly talk with the wounded man , the doctor is able to arouse in him a feeling of hope and optimism .</a:t>
            </a:r>
          </a:p>
          <a:p>
            <a:pPr marL="265176" lvl="0" indent="-265176">
              <a:spcBef>
                <a:spcPts val="250"/>
              </a:spcBef>
              <a:buClr>
                <a:srgbClr val="F07F09"/>
              </a:buClr>
              <a:buSzPct val="80000"/>
              <a:buFont typeface="Wingdings 2"/>
              <a:buChar char=""/>
            </a:pPr>
            <a:endParaRPr lang="en-GB" kern="1200" dirty="0">
              <a:solidFill>
                <a:srgbClr val="002060"/>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srgbClr val="002060"/>
                </a:solidFill>
                <a:latin typeface="Calibri" panose="020F0502020204030204" pitchFamily="34" charset="0"/>
                <a:ea typeface="+mn-ea"/>
                <a:cs typeface="Calibri" panose="020F0502020204030204" pitchFamily="34" charset="0"/>
              </a:rPr>
              <a:t>The wounded man’s speaking a few words in English  to the doctor about his feeling of pain  and his sustaining of serious injuries  is a clear reflection of his indomitable courage . </a:t>
            </a:r>
          </a:p>
          <a:p>
            <a:pPr marL="265176" lvl="0" indent="-265176">
              <a:spcBef>
                <a:spcPts val="250"/>
              </a:spcBef>
              <a:buClr>
                <a:srgbClr val="F07F09"/>
              </a:buClr>
              <a:buSzPct val="80000"/>
              <a:buFont typeface="Wingdings 2"/>
              <a:buChar char=""/>
            </a:pPr>
            <a:endParaRPr lang="en-GB" kern="1200" dirty="0">
              <a:solidFill>
                <a:srgbClr val="002060"/>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srgbClr val="002060"/>
                </a:solidFill>
                <a:latin typeface="Calibri" panose="020F0502020204030204" pitchFamily="34" charset="0"/>
                <a:ea typeface="+mn-ea"/>
                <a:cs typeface="Calibri" panose="020F0502020204030204" pitchFamily="34" charset="0"/>
              </a:rPr>
              <a:t>The Japanese doctor forgets  his nationalistic feelings and spirit of patriotism that he has inherited from his traditional and patriotic father .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166018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308117" y="139110"/>
            <a:ext cx="8688300" cy="494671"/>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59987" y="633781"/>
            <a:ext cx="7584559" cy="4175051"/>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Nursery- a room in a house for special use of young children</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Resistance – refusal</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Rugs– thick woollen carpets</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Blond- light-coloured</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Ebbing –gradually decreasing</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Tokonoma- a recess or an alcove in a Japanese home for displaying a flower arrangement or pictures. </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Alcove- a recess in the wall of a room</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Superficial- existing or occurring on the  surface </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Retching- vomiting</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Flickers – fleeting</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Anatomy- study on the body structure of humans</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Cardinal- serious</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Incisions- cuts</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Guts-intestines</a:t>
            </a: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Hypodermic- a syringe for injection</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344728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7820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narrow-mindedness of the Servants towards their Masters.</a:t>
            </a:r>
            <a:r>
              <a:rPr lang="en-GB" sz="700" kern="1200" dirty="0">
                <a:solidFill>
                  <a:prstClr val="black"/>
                </a:solidFill>
                <a:latin typeface="Verdana"/>
                <a:ea typeface="+mn-ea"/>
                <a:cs typeface="+mn-cs"/>
              </a:rPr>
              <a:t>						 </a:t>
            </a:r>
          </a:p>
          <a:p>
            <a:pPr lvl="0">
              <a:buSzPts val="2200"/>
            </a:pPr>
            <a:r>
              <a:rPr lang="en-GB" sz="1600" kern="1200" dirty="0">
                <a:solidFill>
                  <a:prstClr val="black"/>
                </a:solidFill>
                <a:latin typeface="Verdana"/>
                <a:ea typeface="+mn-ea"/>
                <a:cs typeface="+mn-cs"/>
              </a:rPr>
              <a:t>                                                                                              </a:t>
            </a:r>
            <a:r>
              <a:rPr lang="en-GB" b="1" kern="1200" dirty="0">
                <a:solidFill>
                  <a:prstClr val="black"/>
                </a:solidFill>
                <a:latin typeface="Calibri" panose="020F0502020204030204" pitchFamily="34" charset="0"/>
                <a:ea typeface="+mn-ea"/>
                <a:cs typeface="Calibri" panose="020F0502020204030204" pitchFamily="34" charset="0"/>
              </a:rPr>
              <a:t>Pages (36-40)</a:t>
            </a:r>
            <a:br>
              <a:rPr lang="en-GB" b="1" dirty="0">
                <a:solidFill>
                  <a:srgbClr val="FF0000"/>
                </a:solidFill>
                <a:latin typeface="Calibri" panose="020F0502020204030204" pitchFamily="34" charset="0"/>
                <a:cs typeface="Calibri" panose="020F0502020204030204" pitchFamily="34" charset="0"/>
              </a:rPr>
            </a:br>
            <a:endParaRPr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37190" y="1063255"/>
            <a:ext cx="7669619" cy="3331535"/>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GB" b="1" i="1" kern="1200" dirty="0">
                <a:solidFill>
                  <a:srgbClr val="7030A0"/>
                </a:solidFill>
                <a:latin typeface="Calibri" panose="020F0502020204030204" pitchFamily="34" charset="0"/>
                <a:ea typeface="+mn-ea"/>
                <a:cs typeface="Calibri" panose="020F0502020204030204" pitchFamily="34" charset="0"/>
              </a:rPr>
              <a:t>				“ </a:t>
            </a:r>
            <a:r>
              <a:rPr lang="en-GB" b="1" i="1" kern="1200" dirty="0" err="1">
                <a:solidFill>
                  <a:srgbClr val="7030A0"/>
                </a:solidFill>
                <a:latin typeface="Calibri" panose="020F0502020204030204" pitchFamily="34" charset="0"/>
                <a:ea typeface="+mn-ea"/>
                <a:cs typeface="Calibri" panose="020F0502020204030204" pitchFamily="34" charset="0"/>
              </a:rPr>
              <a:t>Sadao</a:t>
            </a:r>
            <a:r>
              <a:rPr lang="en-GB" b="1" i="1" kern="1200" dirty="0">
                <a:solidFill>
                  <a:srgbClr val="7030A0"/>
                </a:solidFill>
                <a:latin typeface="Calibri" panose="020F0502020204030204" pitchFamily="34" charset="0"/>
                <a:ea typeface="+mn-ea"/>
                <a:cs typeface="Calibri" panose="020F0502020204030204" pitchFamily="34" charset="0"/>
              </a:rPr>
              <a:t>, Yumi tells me........”Somehow I must get rid of him.”</a:t>
            </a:r>
          </a:p>
          <a:p>
            <a:pPr marL="265176" lvl="0" indent="-265176">
              <a:spcBef>
                <a:spcPts val="250"/>
              </a:spcBef>
              <a:buClr>
                <a:srgbClr val="F07F09"/>
              </a:buClr>
              <a:buSzPct val="80000"/>
            </a:pPr>
            <a:endParaRPr lang="en-GB" b="1" i="1"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sz="1800" b="1" u="sng" kern="1200" dirty="0">
                <a:solidFill>
                  <a:prstClr val="black"/>
                </a:solidFill>
                <a:latin typeface="Calibri" panose="020F0502020204030204" pitchFamily="34" charset="0"/>
                <a:ea typeface="+mn-ea"/>
                <a:cs typeface="Calibri" panose="020F0502020204030204" pitchFamily="34" charset="0"/>
              </a:rPr>
              <a:t>Text Analysis</a:t>
            </a:r>
            <a:r>
              <a:rPr lang="en-GB" sz="1800" b="1"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Hana tells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about their servants’  decision of leaving them if the American soldier stays with them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She also informs him about the doubtful and narrow-minded servants’ having a special feeling for the Americans as the couple have spent many years in America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 servants thus accuse the couple of anti-nationals and betrayers of their beloved nation . Though the servants appear polite , their hostility towards their masters is clearly reflected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p:txBody>
      </p:sp>
    </p:spTree>
    <p:extLst>
      <p:ext uri="{BB962C8B-B14F-4D97-AF65-F5344CB8AC3E}">
        <p14:creationId xmlns:p14="http://schemas.microsoft.com/office/powerpoint/2010/main" val="221288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93908"/>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Servants’ Concern for Their Masters’ Children </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37954" y="878958"/>
            <a:ext cx="7719237" cy="356669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servants express their deep concern for their Masters’ innocent children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They resent their master’s decision to help the American soldier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On knowing their servants’ negative feelings toward them , </a:t>
            </a:r>
            <a:r>
              <a:rPr lang="en-GB" kern="1200" dirty="0" err="1">
                <a:solidFill>
                  <a:prstClr val="black"/>
                </a:solidFill>
                <a:latin typeface="Calibri" panose="020F0502020204030204" pitchFamily="34" charset="0"/>
                <a:ea typeface="+mn-ea"/>
                <a:cs typeface="Calibri" panose="020F0502020204030204" pitchFamily="34" charset="0"/>
              </a:rPr>
              <a:t>Dr.</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tries to clarify them all the Americans are their enemies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 tenacious servants leave their masters’ which shows their indifference them in this time of crisis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They think that when the children grow up, they will be labelled as children of a traitor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Hana considers their servants’ feelings just , but feels for the wounded man from humanitarian grounds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034331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86852" y="256697"/>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395870" y="962779"/>
            <a:ext cx="4820093" cy="288960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Porcelain –a white translucent ceramic</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Bitter—feeling or showing hurt or pain</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dragged on– was managed with difficulty or effort</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Pinching –breaking of, removing</a:t>
            </a:r>
          </a:p>
          <a:p>
            <a:pPr marL="265176" lvl="0" indent="-265176">
              <a:lnSpc>
                <a:spcPct val="150000"/>
              </a:lnSpc>
              <a:spcBef>
                <a:spcPts val="250"/>
              </a:spcBef>
              <a:buClr>
                <a:srgbClr val="F07F09"/>
              </a:buClr>
              <a:buSzPct val="80000"/>
              <a:buFont typeface="Wingdings 2"/>
              <a:buChar char=""/>
            </a:pPr>
            <a:r>
              <a:rPr lang="en-GB" kern="1200" dirty="0" err="1">
                <a:solidFill>
                  <a:prstClr val="black"/>
                </a:solidFill>
                <a:latin typeface="Calibri" panose="020F0502020204030204" pitchFamily="34" charset="0"/>
                <a:ea typeface="+mn-ea"/>
                <a:cs typeface="Calibri" panose="020F0502020204030204" pitchFamily="34" charset="0"/>
              </a:rPr>
              <a:t>Wistaria</a:t>
            </a:r>
            <a:r>
              <a:rPr lang="en-GB" kern="1200" dirty="0">
                <a:solidFill>
                  <a:prstClr val="black"/>
                </a:solidFill>
                <a:latin typeface="Calibri" panose="020F0502020204030204" pitchFamily="34" charset="0"/>
                <a:ea typeface="+mn-ea"/>
                <a:cs typeface="Calibri" panose="020F0502020204030204" pitchFamily="34" charset="0"/>
              </a:rPr>
              <a:t> vine—a climbing shrub of the pea family</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Condemned---blamed</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Assuage—lesson, make less intense</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Brusquely—</a:t>
            </a:r>
            <a:r>
              <a:rPr lang="en-GB" kern="1200" dirty="0" err="1">
                <a:solidFill>
                  <a:prstClr val="black"/>
                </a:solidFill>
                <a:latin typeface="Calibri" panose="020F0502020204030204" pitchFamily="34" charset="0"/>
                <a:ea typeface="+mn-ea"/>
                <a:cs typeface="Calibri" panose="020F0502020204030204" pitchFamily="34" charset="0"/>
              </a:rPr>
              <a:t>blunty</a:t>
            </a:r>
            <a:r>
              <a:rPr lang="en-GB" kern="1200" dirty="0">
                <a:solidFill>
                  <a:prstClr val="black"/>
                </a:solidFill>
                <a:latin typeface="Calibri" panose="020F0502020204030204" pitchFamily="34" charset="0"/>
                <a:ea typeface="+mn-ea"/>
                <a:cs typeface="Calibri" panose="020F0502020204030204" pitchFamily="34" charset="0"/>
              </a:rPr>
              <a:t>, roughly</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413606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1800" b="1" u="sng" dirty="0" err="1">
                <a:solidFill>
                  <a:srgbClr val="FF0000"/>
                </a:solidFill>
                <a:latin typeface="Calibri" panose="020F0502020204030204" pitchFamily="34" charset="0"/>
                <a:cs typeface="Calibri" panose="020F0502020204030204" pitchFamily="34" charset="0"/>
              </a:rPr>
              <a:t>Dr.</a:t>
            </a:r>
            <a:r>
              <a:rPr lang="en-GB" sz="1800" b="1" u="sng" dirty="0">
                <a:solidFill>
                  <a:srgbClr val="FF0000"/>
                </a:solidFill>
                <a:latin typeface="Calibri" panose="020F0502020204030204" pitchFamily="34" charset="0"/>
                <a:cs typeface="Calibri" panose="020F0502020204030204" pitchFamily="34" charset="0"/>
              </a:rPr>
              <a:t> </a:t>
            </a:r>
            <a:r>
              <a:rPr lang="en-GB" sz="1800" b="1" u="sng" dirty="0" err="1">
                <a:solidFill>
                  <a:srgbClr val="FF0000"/>
                </a:solidFill>
                <a:latin typeface="Calibri" panose="020F0502020204030204" pitchFamily="34" charset="0"/>
                <a:cs typeface="Calibri" panose="020F0502020204030204" pitchFamily="34" charset="0"/>
              </a:rPr>
              <a:t>Sadao’s</a:t>
            </a:r>
            <a:r>
              <a:rPr lang="en-GB" sz="1800" b="1" u="sng" dirty="0">
                <a:solidFill>
                  <a:srgbClr val="FF0000"/>
                </a:solidFill>
                <a:latin typeface="Calibri" panose="020F0502020204030204" pitchFamily="34" charset="0"/>
                <a:cs typeface="Calibri" panose="020F0502020204030204" pitchFamily="34" charset="0"/>
              </a:rPr>
              <a:t> Interaction with the General</a:t>
            </a:r>
            <a:r>
              <a:rPr lang="en-GB" sz="1800" dirty="0">
                <a:latin typeface="Calibri" panose="020F0502020204030204" pitchFamily="34" charset="0"/>
                <a:cs typeface="Calibri" panose="020F0502020204030204" pitchFamily="34" charset="0"/>
              </a:rPr>
              <a:t>			Pages (40-47)</a:t>
            </a:r>
          </a:p>
          <a:p>
            <a:pPr lvl="0">
              <a:buSzPts val="2200"/>
            </a:pPr>
            <a:br>
              <a:rPr lang="en-GB" sz="2200" dirty="0">
                <a:solidFill>
                  <a:srgbClr val="FF0000"/>
                </a:solidFill>
                <a:latin typeface="Calibri" panose="020F0502020204030204" pitchFamily="34" charset="0"/>
                <a:cs typeface="Calibri" panose="020F0502020204030204" pitchFamily="34" charset="0"/>
              </a:rPr>
            </a:b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45731" y="942753"/>
            <a:ext cx="7402476" cy="3391635"/>
          </a:xfrm>
          <a:prstGeom prst="rect">
            <a:avLst/>
          </a:prstGeom>
          <a:noFill/>
          <a:ln>
            <a:noFill/>
          </a:ln>
        </p:spPr>
        <p:txBody>
          <a:bodyPr spcFirstLastPara="1" wrap="square" lIns="91425" tIns="91425" rIns="91425" bIns="91425" anchor="t" anchorCtr="0">
            <a:noAutofit/>
          </a:bodyPr>
          <a:lstStyle/>
          <a:p>
            <a:pPr marL="265176" indent="-265176" algn="r">
              <a:spcBef>
                <a:spcPts val="250"/>
              </a:spcBef>
              <a:buClr>
                <a:srgbClr val="F07F09"/>
              </a:buClr>
              <a:buSzPct val="80000"/>
            </a:pPr>
            <a:r>
              <a:rPr lang="en-GB" b="1" i="1" dirty="0">
                <a:solidFill>
                  <a:srgbClr val="7030A0"/>
                </a:solidFill>
                <a:latin typeface="Calibri" panose="020F0502020204030204" pitchFamily="34" charset="0"/>
                <a:cs typeface="Calibri" panose="020F0502020204030204" pitchFamily="34" charset="0"/>
              </a:rPr>
              <a:t>“Of course,” the General said weakly,........I wonder why I could not kill him.”</a:t>
            </a:r>
          </a:p>
          <a:p>
            <a:pPr marL="265176" lvl="0" indent="-265176">
              <a:spcBef>
                <a:spcPts val="250"/>
              </a:spcBef>
              <a:buClr>
                <a:srgbClr val="F07F09"/>
              </a:buClr>
              <a:buSzPct val="80000"/>
            </a:pPr>
            <a:endParaRPr lang="en-GB" sz="1800" b="1"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sz="1800" b="1" kern="1200" dirty="0">
                <a:solidFill>
                  <a:prstClr val="black"/>
                </a:solidFill>
                <a:latin typeface="Calibri" panose="020F0502020204030204" pitchFamily="34" charset="0"/>
                <a:ea typeface="+mn-ea"/>
                <a:cs typeface="Calibri" panose="020F0502020204030204" pitchFamily="34" charset="0"/>
              </a:rPr>
              <a:t>Text Analysis:-</a:t>
            </a:r>
          </a:p>
          <a:p>
            <a:pPr marL="265176" lvl="0" indent="-265176">
              <a:spcBef>
                <a:spcPts val="250"/>
              </a:spcBef>
              <a:buClr>
                <a:srgbClr val="F07F09"/>
              </a:buClr>
              <a:buSzPct val="80000"/>
            </a:pPr>
            <a:endParaRPr lang="en-GB" sz="1800" b="1"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narrates the entire story to the general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i="1" kern="1200" dirty="0">
                <a:solidFill>
                  <a:prstClr val="black"/>
                </a:solidFill>
                <a:latin typeface="Calibri" panose="020F0502020204030204" pitchFamily="34" charset="0"/>
                <a:ea typeface="+mn-ea"/>
                <a:cs typeface="Calibri" panose="020F0502020204030204" pitchFamily="34" charset="0"/>
              </a:rPr>
              <a:t>The General feels weak and emotional as he is reminded of the problems he had faced throughout his life while fulfilling his duties and responsibilities in various wars won by Japan .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i="1" kern="1200" dirty="0">
                <a:solidFill>
                  <a:prstClr val="black"/>
                </a:solidFill>
                <a:latin typeface="Calibri" panose="020F0502020204030204" pitchFamily="34" charset="0"/>
                <a:ea typeface="+mn-ea"/>
                <a:cs typeface="Calibri" panose="020F0502020204030204" pitchFamily="34" charset="0"/>
              </a:rPr>
              <a:t>Feeling disappointed, the General says that the happening of the injured man reaching his house is an unfortunate one.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53530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Dr.Sadao’s</a:t>
            </a:r>
            <a:r>
              <a:rPr lang="en-GB" sz="2200" b="1" u="sng" dirty="0">
                <a:solidFill>
                  <a:srgbClr val="FF0000"/>
                </a:solidFill>
                <a:latin typeface="Calibri" panose="020F0502020204030204" pitchFamily="34" charset="0"/>
                <a:cs typeface="Calibri" panose="020F0502020204030204" pitchFamily="34" charset="0"/>
              </a:rPr>
              <a:t> Meeting With the General </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15163" y="1148316"/>
            <a:ext cx="7634177" cy="3178984"/>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The General says that the best solution to the problem is to kill the man quietly , not by </a:t>
            </a:r>
            <a:r>
              <a:rPr lang="en-US" kern="1200" dirty="0" err="1">
                <a:solidFill>
                  <a:prstClr val="black"/>
                </a:solidFill>
                <a:latin typeface="Calibri" panose="020F0502020204030204" pitchFamily="34" charset="0"/>
                <a:ea typeface="+mn-ea"/>
                <a:cs typeface="Calibri" panose="020F0502020204030204" pitchFamily="34" charset="0"/>
              </a:rPr>
              <a:t>Dr.Sadao</a:t>
            </a:r>
            <a:r>
              <a:rPr lang="en-US" kern="1200" dirty="0">
                <a:solidFill>
                  <a:prstClr val="black"/>
                </a:solidFill>
                <a:latin typeface="Calibri" panose="020F0502020204030204" pitchFamily="34" charset="0"/>
                <a:ea typeface="+mn-ea"/>
                <a:cs typeface="Calibri" panose="020F0502020204030204" pitchFamily="34" charset="0"/>
              </a:rPr>
              <a:t> ,by his hired killers /private assassins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err="1">
                <a:solidFill>
                  <a:prstClr val="black"/>
                </a:solidFill>
                <a:latin typeface="Calibri" panose="020F0502020204030204" pitchFamily="34" charset="0"/>
                <a:ea typeface="+mn-ea"/>
                <a:cs typeface="Calibri" panose="020F0502020204030204" pitchFamily="34" charset="0"/>
              </a:rPr>
              <a:t>Dr.Sadao</a:t>
            </a:r>
            <a:r>
              <a:rPr lang="en-GB" kern="1200" dirty="0">
                <a:solidFill>
                  <a:prstClr val="black"/>
                </a:solidFill>
                <a:latin typeface="Calibri" panose="020F0502020204030204" pitchFamily="34" charset="0"/>
                <a:ea typeface="+mn-ea"/>
                <a:cs typeface="Calibri" panose="020F0502020204030204" pitchFamily="34" charset="0"/>
              </a:rPr>
              <a:t> thinks the General’s plan be the best for his family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After their meeting ,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spends three restless nights waiting for the assassins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When finally the assassins don’t appear , the torture  for the doctor becomes unbearable  , as a result , he plans to get rid of the enemy . </a:t>
            </a:r>
          </a:p>
          <a:p>
            <a:pPr marL="265176" lvl="0" indent="-265176">
              <a:spcBef>
                <a:spcPts val="250"/>
              </a:spcBef>
              <a:buClr>
                <a:srgbClr val="F07F09"/>
              </a:buClr>
              <a:buSzPct val="80000"/>
              <a:buFont typeface="Wingdings 2"/>
              <a:buChar char=""/>
            </a:pPr>
            <a:endParaRPr lang="en-GB" i="1"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i="1"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46510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INTRODUCTION TO THE AUTHOR</a:t>
            </a:r>
            <a:br>
              <a:rPr lang="en-GB" sz="1800" b="1" u="sng" dirty="0"/>
            </a:br>
            <a:endParaRPr sz="1800" b="1" i="0" u="sng" strike="noStrike" cap="none" dirty="0">
              <a:solidFill>
                <a:srgbClr val="000000"/>
              </a:solidFill>
              <a:latin typeface="Arial"/>
              <a:ea typeface="Arial"/>
              <a:cs typeface="Arial"/>
              <a:sym typeface="Arial"/>
            </a:endParaRPr>
          </a:p>
        </p:txBody>
      </p:sp>
      <p:pic>
        <p:nvPicPr>
          <p:cNvPr id="5" name="Picture 4" descr="pb-desk-s">
            <a:extLst>
              <a:ext uri="{FF2B5EF4-FFF2-40B4-BE49-F238E27FC236}">
                <a16:creationId xmlns:a16="http://schemas.microsoft.com/office/drawing/2014/main" id="{CDA4EB13-8902-4594-B1E2-79D573299970}"/>
              </a:ext>
            </a:extLst>
          </p:cNvPr>
          <p:cNvPicPr>
            <a:picLocks noChangeAspect="1" noChangeArrowheads="1"/>
          </p:cNvPicPr>
          <p:nvPr/>
        </p:nvPicPr>
        <p:blipFill>
          <a:blip r:embed="rId4"/>
          <a:srcRect/>
          <a:stretch>
            <a:fillRect/>
          </a:stretch>
        </p:blipFill>
        <p:spPr>
          <a:xfrm>
            <a:off x="1312901" y="1428916"/>
            <a:ext cx="3248223" cy="2526396"/>
          </a:xfrm>
          <a:prstGeom prst="rect">
            <a:avLst/>
          </a:prstGeom>
          <a:noFill/>
        </p:spPr>
      </p:pic>
      <p:pic>
        <p:nvPicPr>
          <p:cNvPr id="6" name="Picture 5" descr="pb-hands-s">
            <a:extLst>
              <a:ext uri="{FF2B5EF4-FFF2-40B4-BE49-F238E27FC236}">
                <a16:creationId xmlns:a16="http://schemas.microsoft.com/office/drawing/2014/main" id="{380C3085-1B2A-4830-B34C-ED9C2CCCA3B3}"/>
              </a:ext>
            </a:extLst>
          </p:cNvPr>
          <p:cNvPicPr>
            <a:picLocks noChangeAspect="1" noChangeArrowheads="1"/>
          </p:cNvPicPr>
          <p:nvPr/>
        </p:nvPicPr>
        <p:blipFill>
          <a:blip r:embed="rId5"/>
          <a:srcRect/>
          <a:stretch>
            <a:fillRect/>
          </a:stretch>
        </p:blipFill>
        <p:spPr bwMode="auto">
          <a:xfrm>
            <a:off x="5003168" y="1409527"/>
            <a:ext cx="2716066" cy="2565173"/>
          </a:xfrm>
          <a:prstGeom prst="rect">
            <a:avLst/>
          </a:prstGeom>
          <a:noFill/>
          <a:ln w="9525">
            <a:noFill/>
            <a:miter lim="800000"/>
            <a:headEnd/>
            <a:tailEnd/>
          </a:ln>
        </p:spPr>
      </p:pic>
    </p:spTree>
    <p:extLst>
      <p:ext uri="{BB962C8B-B14F-4D97-AF65-F5344CB8AC3E}">
        <p14:creationId xmlns:p14="http://schemas.microsoft.com/office/powerpoint/2010/main" val="28885447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Dr.Sadao’s</a:t>
            </a:r>
            <a:r>
              <a:rPr lang="en-GB" sz="2200" b="1" u="sng" dirty="0">
                <a:solidFill>
                  <a:srgbClr val="FF0000"/>
                </a:solidFill>
                <a:latin typeface="Calibri" panose="020F0502020204030204" pitchFamily="34" charset="0"/>
                <a:cs typeface="Calibri" panose="020F0502020204030204" pitchFamily="34" charset="0"/>
              </a:rPr>
              <a:t> Helping the Enemy </a:t>
            </a:r>
            <a:br>
              <a:rPr lang="en-GB" sz="1800" dirty="0"/>
            </a:br>
            <a:endParaRPr sz="1800" b="1" i="0" u="none" strike="noStrike" cap="none" dirty="0">
              <a:solidFill>
                <a:srgbClr val="000000"/>
              </a:solidFill>
              <a:latin typeface="Arial"/>
              <a:ea typeface="Arial"/>
              <a:cs typeface="Arial"/>
              <a:sym typeface="Arial"/>
            </a:endParaRPr>
          </a:p>
        </p:txBody>
      </p:sp>
      <p:sp>
        <p:nvSpPr>
          <p:cNvPr id="71" name="Google Shape;71;p15"/>
          <p:cNvSpPr txBox="1"/>
          <p:nvPr/>
        </p:nvSpPr>
        <p:spPr>
          <a:xfrm>
            <a:off x="725308" y="822150"/>
            <a:ext cx="7783033" cy="3905794"/>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err="1">
                <a:solidFill>
                  <a:prstClr val="black"/>
                </a:solidFill>
                <a:latin typeface="Calibri" panose="020F0502020204030204" pitchFamily="34" charset="0"/>
                <a:ea typeface="+mn-ea"/>
                <a:cs typeface="Calibri" panose="020F0502020204030204" pitchFamily="34" charset="0"/>
              </a:rPr>
              <a:t>Dr.Sadao</a:t>
            </a:r>
            <a:r>
              <a:rPr lang="en-GB" kern="1200" dirty="0">
                <a:solidFill>
                  <a:prstClr val="black"/>
                </a:solidFill>
                <a:latin typeface="Calibri" panose="020F0502020204030204" pitchFamily="34" charset="0"/>
                <a:ea typeface="+mn-ea"/>
                <a:cs typeface="Calibri" panose="020F0502020204030204" pitchFamily="34" charset="0"/>
              </a:rPr>
              <a:t> tells Tom –the American about his escape plan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He warns him that he must escape as the news of his presence is not hidden any more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He arranges a boat , food ,drinking water and clothing for the young man and also fetches him his flashlight to enable him to survive on the sea and wait till he finds a Korean ship to board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also briefs him about the safety measures for his self-defence .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Sadao’s</a:t>
            </a:r>
            <a:r>
              <a:rPr lang="en-GB" kern="1200" dirty="0">
                <a:solidFill>
                  <a:prstClr val="black"/>
                </a:solidFill>
                <a:latin typeface="Calibri" panose="020F0502020204030204" pitchFamily="34" charset="0"/>
                <a:ea typeface="+mn-ea"/>
                <a:cs typeface="Calibri" panose="020F0502020204030204" pitchFamily="34" charset="0"/>
              </a:rPr>
              <a:t> act of dressing the American up to make him look like a Japanese clearly reveals his noble humanitarian feel .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story reflects the idea that humanity transcends all human barriers through the character of </a:t>
            </a:r>
            <a:r>
              <a:rPr lang="en-GB" kern="1200" dirty="0" err="1">
                <a:solidFill>
                  <a:prstClr val="black"/>
                </a:solidFill>
                <a:latin typeface="Calibri" panose="020F0502020204030204" pitchFamily="34" charset="0"/>
                <a:ea typeface="+mn-ea"/>
                <a:cs typeface="Calibri" panose="020F0502020204030204" pitchFamily="34" charset="0"/>
              </a:rPr>
              <a:t>Dr.Sadao</a:t>
            </a:r>
            <a:r>
              <a:rPr lang="en-GB" kern="1200" dirty="0">
                <a:solidFill>
                  <a:prstClr val="black"/>
                </a:solidFill>
                <a:latin typeface="Calibri" panose="020F0502020204030204" pitchFamily="34" charset="0"/>
                <a:ea typeface="+mn-ea"/>
                <a:cs typeface="Calibri" panose="020F0502020204030204" pitchFamily="34" charset="0"/>
              </a:rPr>
              <a:t> who proves to be more humanist than being a nationalist and patriot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4239875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122017"/>
            <a:ext cx="8688300" cy="487583"/>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1446028" y="489097"/>
            <a:ext cx="7088372" cy="4408968"/>
          </a:xfrm>
          <a:prstGeom prst="rect">
            <a:avLst/>
          </a:prstGeom>
          <a:noFill/>
          <a:ln>
            <a:noFill/>
          </a:ln>
        </p:spPr>
        <p:txBody>
          <a:bodyPr spcFirstLastPara="1" wrap="square" lIns="91425" tIns="91425" rIns="91425" bIns="91425" anchor="t" anchorCtr="0">
            <a:noAutofit/>
          </a:bodyPr>
          <a:lstStyle/>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Execution—the act of killing or carrying out death sentence against someone</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Assassins-persons who murder an important person for political reason</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Absolute state—a form of government which has absolute or unrestricted power</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Gosh-an expression of surprise</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Stubby—with short rough growth</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Shaggy—having long , thick unkempt hair</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Refrain– repeated idea or complaint</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Eaves-the part of a root that meets or overhangs the walls of a building</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Pawnshop—cheap shop</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Flashlight-a small portable lamp or torch, usually powered by batteries</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Dereliction- neglect</a:t>
            </a:r>
          </a:p>
          <a:p>
            <a:pPr marL="265176" lvl="0" indent="-265176">
              <a:lnSpc>
                <a:spcPct val="150000"/>
              </a:lnSpc>
              <a:spcBef>
                <a:spcPts val="250"/>
              </a:spcBef>
              <a:buClr>
                <a:srgbClr val="F07F09"/>
              </a:buClr>
              <a:buSzPct val="80000"/>
              <a:buFont typeface="Arial" pitchFamily="34" charset="0"/>
              <a:buChar char="•"/>
            </a:pPr>
            <a:r>
              <a:rPr lang="en-GB" kern="1200" dirty="0">
                <a:solidFill>
                  <a:prstClr val="black"/>
                </a:solidFill>
                <a:latin typeface="Calibri" panose="020F0502020204030204" pitchFamily="34" charset="0"/>
                <a:ea typeface="+mn-ea"/>
                <a:cs typeface="Calibri" panose="020F0502020204030204" pitchFamily="34" charset="0"/>
              </a:rPr>
              <a:t>Slatternly – dirty and untidy</a:t>
            </a:r>
          </a:p>
          <a:p>
            <a:pPr marL="265176" lvl="0" indent="-265176">
              <a:spcBef>
                <a:spcPts val="250"/>
              </a:spcBef>
              <a:buClr>
                <a:srgbClr val="F07F09"/>
              </a:buClr>
              <a:buSzPct val="80000"/>
              <a:buFont typeface="Arial" pitchFamily="34" charset="0"/>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Arial" pitchFamily="34" charset="0"/>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28390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93940" y="57975"/>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Test Your Comprehensive  Clarity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30864" y="652130"/>
            <a:ext cx="7712149" cy="4433395"/>
          </a:xfrm>
          <a:prstGeom prst="rect">
            <a:avLst/>
          </a:prstGeom>
          <a:noFill/>
          <a:ln>
            <a:noFill/>
          </a:ln>
        </p:spPr>
        <p:txBody>
          <a:bodyPr spcFirstLastPara="1" wrap="square" lIns="91425" tIns="91425" rIns="91425" bIns="91425" anchor="t" anchorCtr="0">
            <a:noAutofit/>
          </a:bodyPr>
          <a:lstStyle/>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How did the gardener react when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told him about the wounded American soldier?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How was the plan of the prisoner’s escape executed in the story, ‘The Enemy’?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How did Yumi react when Hana told her to wash the soldier?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Describe the difficulties faced by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when he decided to help the enemy soldier?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“Will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be arrested on the charge of </a:t>
            </a:r>
            <a:r>
              <a:rPr lang="en-US" kern="1200" dirty="0" err="1">
                <a:solidFill>
                  <a:prstClr val="black"/>
                </a:solidFill>
                <a:latin typeface="Calibri" panose="020F0502020204030204" pitchFamily="34" charset="0"/>
                <a:ea typeface="+mn-ea"/>
                <a:cs typeface="Calibri" panose="020F0502020204030204" pitchFamily="34" charset="0"/>
              </a:rPr>
              <a:t>harbouring</a:t>
            </a:r>
            <a:r>
              <a:rPr lang="en-US" kern="1200" dirty="0">
                <a:solidFill>
                  <a:prstClr val="black"/>
                </a:solidFill>
                <a:latin typeface="Calibri" panose="020F0502020204030204" pitchFamily="34" charset="0"/>
                <a:ea typeface="+mn-ea"/>
                <a:cs typeface="Calibri" panose="020F0502020204030204" pitchFamily="34" charset="0"/>
              </a:rPr>
              <a:t> an enemy?” Bring out the idea  contained in the  line.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What did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do to get rid of the man?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What do you learn about </a:t>
            </a:r>
            <a:r>
              <a:rPr lang="en-US" kern="1200" dirty="0" err="1">
                <a:solidFill>
                  <a:prstClr val="black"/>
                </a:solidFill>
                <a:latin typeface="Calibri" panose="020F0502020204030204" pitchFamily="34" charset="0"/>
                <a:ea typeface="+mn-ea"/>
                <a:cs typeface="Calibri" panose="020F0502020204030204" pitchFamily="34" charset="0"/>
              </a:rPr>
              <a:t>Sadao’s</a:t>
            </a:r>
            <a:r>
              <a:rPr lang="en-US" kern="1200" dirty="0">
                <a:solidFill>
                  <a:prstClr val="black"/>
                </a:solidFill>
                <a:latin typeface="Calibri" panose="020F0502020204030204" pitchFamily="34" charset="0"/>
                <a:ea typeface="+mn-ea"/>
                <a:cs typeface="Calibri" panose="020F0502020204030204" pitchFamily="34" charset="0"/>
              </a:rPr>
              <a:t> father from the story ‘The Enemy’?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Why was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being kept in Japan and not sent abroad with the troops?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Describe the condition of the soldier when he was found by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and his wife.	</a:t>
            </a:r>
          </a:p>
          <a:p>
            <a:pPr marL="265176" lvl="0" indent="-265176">
              <a:lnSpc>
                <a:spcPct val="150000"/>
              </a:lnSpc>
              <a:spcBef>
                <a:spcPts val="250"/>
              </a:spcBef>
              <a:buClr>
                <a:srgbClr val="F07F09"/>
              </a:buClr>
              <a:buSzPct val="80000"/>
              <a:buFont typeface="Wingdings 2"/>
              <a:buChar char=""/>
            </a:pPr>
            <a:r>
              <a:rPr lang="en-US" kern="1200" dirty="0">
                <a:solidFill>
                  <a:prstClr val="black"/>
                </a:solidFill>
                <a:latin typeface="Calibri" panose="020F0502020204030204" pitchFamily="34" charset="0"/>
                <a:ea typeface="+mn-ea"/>
                <a:cs typeface="Calibri" panose="020F0502020204030204" pitchFamily="34" charset="0"/>
              </a:rPr>
              <a:t>Why was it risky for Dr. </a:t>
            </a:r>
            <a:r>
              <a:rPr lang="en-US" kern="1200" dirty="0" err="1">
                <a:solidFill>
                  <a:prstClr val="black"/>
                </a:solidFill>
                <a:latin typeface="Calibri" panose="020F0502020204030204" pitchFamily="34" charset="0"/>
                <a:ea typeface="+mn-ea"/>
                <a:cs typeface="Calibri" panose="020F0502020204030204" pitchFamily="34" charset="0"/>
              </a:rPr>
              <a:t>Sadao</a:t>
            </a:r>
            <a:r>
              <a:rPr lang="en-US" kern="1200" dirty="0">
                <a:solidFill>
                  <a:prstClr val="black"/>
                </a:solidFill>
                <a:latin typeface="Calibri" panose="020F0502020204030204" pitchFamily="34" charset="0"/>
                <a:ea typeface="+mn-ea"/>
                <a:cs typeface="Calibri" panose="020F0502020204030204" pitchFamily="34" charset="0"/>
              </a:rPr>
              <a:t> to give medical aid to the soldier?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275201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452141"/>
          </a:xfrm>
          <a:prstGeom prst="rect">
            <a:avLst/>
          </a:prstGeom>
          <a:noFill/>
          <a:ln>
            <a:noFill/>
          </a:ln>
        </p:spPr>
        <p:txBody>
          <a:bodyPr spcFirstLastPara="1" wrap="square" lIns="91425" tIns="91425" rIns="91425" bIns="91425" anchor="t" anchorCtr="0">
            <a:noAutofit/>
          </a:bodyPr>
          <a:lstStyle/>
          <a:p>
            <a:pPr lvl="0" algn="ctr">
              <a:buSzPts val="2200"/>
            </a:pPr>
            <a:r>
              <a:rPr lang="en-GB" sz="2200" dirty="0">
                <a:solidFill>
                  <a:srgbClr val="FF0000"/>
                </a:solidFill>
                <a:latin typeface="Calibri" panose="020F0502020204030204" pitchFamily="34" charset="0"/>
                <a:cs typeface="Calibri" panose="020F0502020204030204" pitchFamily="34" charset="0"/>
              </a:rPr>
              <a:t> </a:t>
            </a:r>
            <a:r>
              <a:rPr lang="en-GB" sz="2200" b="1" u="sng" dirty="0">
                <a:solidFill>
                  <a:srgbClr val="FF0000"/>
                </a:solidFill>
                <a:latin typeface="Calibri" panose="020F0502020204030204" pitchFamily="34" charset="0"/>
                <a:cs typeface="Calibri" panose="020F0502020204030204" pitchFamily="34" charset="0"/>
              </a:rPr>
              <a:t>BRIEF INTRODUCTION TO THE STORY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72633" y="791213"/>
            <a:ext cx="7697972" cy="3670288"/>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story “ The Enemy” written by Pearl </a:t>
            </a:r>
            <a:r>
              <a:rPr lang="en-GB" kern="1200" dirty="0" err="1">
                <a:solidFill>
                  <a:prstClr val="black"/>
                </a:solidFill>
                <a:latin typeface="Calibri" panose="020F0502020204030204" pitchFamily="34" charset="0"/>
                <a:ea typeface="+mn-ea"/>
                <a:cs typeface="Calibri" panose="020F0502020204030204" pitchFamily="34" charset="0"/>
              </a:rPr>
              <a:t>S.Buck</a:t>
            </a:r>
            <a:r>
              <a:rPr lang="en-GB" kern="1200" dirty="0">
                <a:solidFill>
                  <a:prstClr val="black"/>
                </a:solidFill>
                <a:latin typeface="Calibri" panose="020F0502020204030204" pitchFamily="34" charset="0"/>
                <a:ea typeface="+mn-ea"/>
                <a:cs typeface="Calibri" panose="020F0502020204030204" pitchFamily="34" charset="0"/>
              </a:rPr>
              <a:t> is a heart-rending portrayal of the conflict between the human heart and mind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It deals with the conflict between man’s humane feelings and the prejudices created by the different nations at war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It deals with the universal human values which must take precedence over narrow considerations like nationalism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story is a brilliant depiction of the urge for the cultivation of virtues like love , peace , trust , compassion , fellow-feeling ,humanism  and universal brotherhood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story opens with a flashback from </a:t>
            </a:r>
            <a:r>
              <a:rPr lang="en-GB" kern="1200" dirty="0" err="1">
                <a:solidFill>
                  <a:prstClr val="black"/>
                </a:solidFill>
                <a:latin typeface="Calibri" panose="020F0502020204030204" pitchFamily="34" charset="0"/>
                <a:ea typeface="+mn-ea"/>
                <a:cs typeface="Calibri" panose="020F0502020204030204" pitchFamily="34" charset="0"/>
              </a:rPr>
              <a:t>Dr.Sadao’s</a:t>
            </a:r>
            <a:r>
              <a:rPr lang="en-GB" kern="1200" dirty="0">
                <a:solidFill>
                  <a:prstClr val="black"/>
                </a:solidFill>
                <a:latin typeface="Calibri" panose="020F0502020204030204" pitchFamily="34" charset="0"/>
                <a:ea typeface="+mn-ea"/>
                <a:cs typeface="Calibri" panose="020F0502020204030204" pitchFamily="34" charset="0"/>
              </a:rPr>
              <a:t> childhood ,which immediately establishes his encouraging , serious and traditional father’s Japanese patriotism and firm faith in Japan’s capacity for greatness .</a:t>
            </a: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040440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4257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Setting and the Background of the Story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71869" y="1437700"/>
            <a:ext cx="7258493" cy="288960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a:t>
            </a:r>
            <a:r>
              <a:rPr lang="en-GB" b="1" kern="1200" dirty="0">
                <a:solidFill>
                  <a:prstClr val="black"/>
                </a:solidFill>
                <a:latin typeface="Calibri" panose="020F0502020204030204" pitchFamily="34" charset="0"/>
                <a:ea typeface="+mn-ea"/>
                <a:cs typeface="Calibri" panose="020F0502020204030204" pitchFamily="34" charset="0"/>
              </a:rPr>
              <a:t>story</a:t>
            </a:r>
            <a:r>
              <a:rPr lang="en-GB" kern="1200" dirty="0">
                <a:solidFill>
                  <a:prstClr val="black"/>
                </a:solidFill>
                <a:latin typeface="Calibri" panose="020F0502020204030204" pitchFamily="34" charset="0"/>
                <a:ea typeface="+mn-ea"/>
                <a:cs typeface="Calibri" panose="020F0502020204030204" pitchFamily="34" charset="0"/>
              </a:rPr>
              <a:t> has been set in the time of the World War-II.</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 The story takes place on a coastal town of Japan in the year 1941 when Japan attacked Pearl </a:t>
            </a:r>
            <a:r>
              <a:rPr lang="en-GB" kern="1200" dirty="0" err="1">
                <a:solidFill>
                  <a:prstClr val="black"/>
                </a:solidFill>
                <a:latin typeface="Calibri" panose="020F0502020204030204" pitchFamily="34" charset="0"/>
                <a:ea typeface="+mn-ea"/>
                <a:cs typeface="Calibri" panose="020F0502020204030204" pitchFamily="34" charset="0"/>
              </a:rPr>
              <a:t>Harbor</a:t>
            </a:r>
            <a:r>
              <a:rPr lang="en-GB" kern="1200" dirty="0">
                <a:solidFill>
                  <a:prstClr val="black"/>
                </a:solidFill>
                <a:latin typeface="Calibri" panose="020F0502020204030204" pitchFamily="34" charset="0"/>
                <a:ea typeface="+mn-ea"/>
                <a:cs typeface="Calibri" panose="020F0502020204030204" pitchFamily="34" charset="0"/>
              </a:rPr>
              <a:t>.</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A war going on between America and Japan. </a:t>
            </a: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Japanese are hostile to the Americans and are ready to kill any American found in their soil.</a:t>
            </a: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16990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129106"/>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Theme of the Story -THE ENEMY</a:t>
            </a:r>
            <a:endParaRPr sz="2200" b="1" i="0" u="sng" strike="noStrike" cap="none" dirty="0">
              <a:solidFill>
                <a:srgbClr val="000000"/>
              </a:solidFill>
              <a:latin typeface="Arial"/>
              <a:ea typeface="Arial"/>
              <a:cs typeface="Arial"/>
              <a:sym typeface="Arial"/>
            </a:endParaRPr>
          </a:p>
        </p:txBody>
      </p:sp>
      <p:sp>
        <p:nvSpPr>
          <p:cNvPr id="71" name="Google Shape;71;p15"/>
          <p:cNvSpPr txBox="1"/>
          <p:nvPr/>
        </p:nvSpPr>
        <p:spPr>
          <a:xfrm>
            <a:off x="3030688" y="789504"/>
            <a:ext cx="3753520" cy="3697436"/>
          </a:xfrm>
          <a:prstGeom prst="rect">
            <a:avLst/>
          </a:prstGeom>
          <a:noFill/>
          <a:ln>
            <a:noFill/>
          </a:ln>
        </p:spPr>
        <p:txBody>
          <a:bodyPr spcFirstLastPara="1" wrap="square" lIns="91425" tIns="91425" rIns="91425" bIns="91425" anchor="t" anchorCtr="0">
            <a:noAutofit/>
          </a:bodyPr>
          <a:lstStyle/>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Nationalism</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Patriotism</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Humanism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Fellow-feeling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Love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Care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Compassion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Universal  Brotherhood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Trust </a:t>
            </a: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Commitment </a:t>
            </a: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524933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600997"/>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Characters portrayed in the story –The  Enemy </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68325" y="1054927"/>
            <a:ext cx="7407349" cy="335404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b="1" kern="1200" dirty="0" err="1">
                <a:solidFill>
                  <a:prstClr val="black"/>
                </a:solidFill>
                <a:latin typeface="Calibri" panose="020F0502020204030204" pitchFamily="34" charset="0"/>
                <a:ea typeface="+mn-ea"/>
                <a:cs typeface="Calibri" panose="020F0502020204030204" pitchFamily="34" charset="0"/>
              </a:rPr>
              <a:t>Dr.Sadao</a:t>
            </a:r>
            <a:r>
              <a:rPr lang="en-GB" b="1" kern="1200" dirty="0">
                <a:solidFill>
                  <a:prstClr val="black"/>
                </a:solidFill>
                <a:latin typeface="Calibri" panose="020F0502020204030204" pitchFamily="34" charset="0"/>
                <a:ea typeface="+mn-ea"/>
                <a:cs typeface="Calibri" panose="020F0502020204030204" pitchFamily="34" charset="0"/>
              </a:rPr>
              <a:t>  </a:t>
            </a:r>
            <a:r>
              <a:rPr lang="en-GB" b="1" kern="1200" dirty="0" err="1">
                <a:solidFill>
                  <a:prstClr val="black"/>
                </a:solidFill>
                <a:latin typeface="Calibri" panose="020F0502020204030204" pitchFamily="34" charset="0"/>
                <a:ea typeface="+mn-ea"/>
                <a:cs typeface="Calibri" panose="020F0502020204030204" pitchFamily="34" charset="0"/>
              </a:rPr>
              <a:t>Hoki</a:t>
            </a:r>
            <a:r>
              <a:rPr lang="en-GB" b="1" kern="1200" dirty="0">
                <a:solidFill>
                  <a:prstClr val="black"/>
                </a:solidFill>
                <a:latin typeface="Calibri" panose="020F0502020204030204" pitchFamily="34" charset="0"/>
                <a:ea typeface="+mn-ea"/>
                <a:cs typeface="Calibri" panose="020F0502020204030204" pitchFamily="34" charset="0"/>
              </a:rPr>
              <a:t> </a:t>
            </a:r>
            <a:r>
              <a:rPr lang="en-GB" kern="1200" dirty="0">
                <a:solidFill>
                  <a:prstClr val="black"/>
                </a:solidFill>
                <a:latin typeface="Calibri" panose="020F0502020204030204" pitchFamily="34" charset="0"/>
                <a:ea typeface="+mn-ea"/>
                <a:cs typeface="Calibri" panose="020F0502020204030204" pitchFamily="34" charset="0"/>
              </a:rPr>
              <a:t>: An accomplished Japanese  Surgeon endowed with commendable skills in Surgery .He is educated and trained in the US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b="1" kern="1200" dirty="0" err="1">
                <a:solidFill>
                  <a:prstClr val="black"/>
                </a:solidFill>
                <a:latin typeface="Calibri" panose="020F0502020204030204" pitchFamily="34" charset="0"/>
                <a:ea typeface="+mn-ea"/>
                <a:cs typeface="Calibri" panose="020F0502020204030204" pitchFamily="34" charset="0"/>
              </a:rPr>
              <a:t>Dr.</a:t>
            </a:r>
            <a:r>
              <a:rPr lang="en-GB" b="1" kern="1200" dirty="0">
                <a:solidFill>
                  <a:prstClr val="black"/>
                </a:solidFill>
                <a:latin typeface="Calibri" panose="020F0502020204030204" pitchFamily="34" charset="0"/>
                <a:ea typeface="+mn-ea"/>
                <a:cs typeface="Calibri" panose="020F0502020204030204" pitchFamily="34" charset="0"/>
              </a:rPr>
              <a:t> </a:t>
            </a:r>
            <a:r>
              <a:rPr lang="en-GB" b="1" kern="1200" dirty="0" err="1">
                <a:solidFill>
                  <a:prstClr val="black"/>
                </a:solidFill>
                <a:latin typeface="Calibri" panose="020F0502020204030204" pitchFamily="34" charset="0"/>
                <a:ea typeface="+mn-ea"/>
                <a:cs typeface="Calibri" panose="020F0502020204030204" pitchFamily="34" charset="0"/>
              </a:rPr>
              <a:t>Sadao’s</a:t>
            </a:r>
            <a:r>
              <a:rPr lang="en-GB" b="1" kern="1200" dirty="0">
                <a:solidFill>
                  <a:prstClr val="black"/>
                </a:solidFill>
                <a:latin typeface="Calibri" panose="020F0502020204030204" pitchFamily="34" charset="0"/>
                <a:ea typeface="+mn-ea"/>
                <a:cs typeface="Calibri" panose="020F0502020204030204" pitchFamily="34" charset="0"/>
              </a:rPr>
              <a:t> Father  </a:t>
            </a:r>
            <a:r>
              <a:rPr lang="en-GB" kern="1200" dirty="0">
                <a:solidFill>
                  <a:prstClr val="black"/>
                </a:solidFill>
                <a:latin typeface="Calibri" panose="020F0502020204030204" pitchFamily="34" charset="0"/>
                <a:ea typeface="+mn-ea"/>
                <a:cs typeface="Calibri" panose="020F0502020204030204" pitchFamily="34" charset="0"/>
              </a:rPr>
              <a:t>: A nationalist and true patriot....having a great concern for his son’s education .</a:t>
            </a:r>
          </a:p>
          <a:p>
            <a:pPr marL="265176" lvl="0" indent="-265176">
              <a:spcBef>
                <a:spcPts val="250"/>
              </a:spcBef>
              <a:buClr>
                <a:srgbClr val="F07F09"/>
              </a:buClr>
              <a:buSzPct val="80000"/>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b="1" kern="1200" dirty="0">
                <a:solidFill>
                  <a:prstClr val="black"/>
                </a:solidFill>
                <a:latin typeface="Calibri" panose="020F0502020204030204" pitchFamily="34" charset="0"/>
                <a:ea typeface="+mn-ea"/>
                <a:cs typeface="Calibri" panose="020F0502020204030204" pitchFamily="34" charset="0"/>
              </a:rPr>
              <a:t>Hana </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Dr.Sadao’s</a:t>
            </a:r>
            <a:r>
              <a:rPr lang="en-GB" kern="1200" dirty="0">
                <a:solidFill>
                  <a:prstClr val="black"/>
                </a:solidFill>
                <a:latin typeface="Calibri" panose="020F0502020204030204" pitchFamily="34" charset="0"/>
                <a:ea typeface="+mn-ea"/>
                <a:cs typeface="Calibri" panose="020F0502020204030204" pitchFamily="34" charset="0"/>
              </a:rPr>
              <a:t> wife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b="1" kern="1200" dirty="0">
                <a:solidFill>
                  <a:prstClr val="black"/>
                </a:solidFill>
                <a:latin typeface="Calibri" panose="020F0502020204030204" pitchFamily="34" charset="0"/>
                <a:ea typeface="+mn-ea"/>
                <a:cs typeface="Calibri" panose="020F0502020204030204" pitchFamily="34" charset="0"/>
              </a:rPr>
              <a:t>Tom</a:t>
            </a:r>
            <a:r>
              <a:rPr lang="en-GB" kern="1200" dirty="0">
                <a:solidFill>
                  <a:prstClr val="black"/>
                </a:solidFill>
                <a:latin typeface="Calibri" panose="020F0502020204030204" pitchFamily="34" charset="0"/>
                <a:ea typeface="+mn-ea"/>
                <a:cs typeface="Calibri" panose="020F0502020204030204" pitchFamily="34" charset="0"/>
              </a:rPr>
              <a:t> : An American  prisoner of War , a soldier in the US Navy . </a:t>
            </a:r>
          </a:p>
          <a:p>
            <a:pPr marL="265176" lvl="0" indent="-265176">
              <a:spcBef>
                <a:spcPts val="250"/>
              </a:spcBef>
              <a:buClr>
                <a:srgbClr val="F07F09"/>
              </a:buClr>
              <a:buSzPct val="80000"/>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r>
              <a:rPr lang="en-GB" b="1" kern="1200" dirty="0">
                <a:solidFill>
                  <a:prstClr val="black"/>
                </a:solidFill>
                <a:latin typeface="Calibri" panose="020F0502020204030204" pitchFamily="34" charset="0"/>
                <a:ea typeface="+mn-ea"/>
                <a:cs typeface="Calibri" panose="020F0502020204030204" pitchFamily="34" charset="0"/>
              </a:rPr>
              <a:t>General </a:t>
            </a:r>
            <a:r>
              <a:rPr lang="en-GB" b="1" kern="1200" dirty="0" err="1">
                <a:solidFill>
                  <a:prstClr val="black"/>
                </a:solidFill>
                <a:latin typeface="Calibri" panose="020F0502020204030204" pitchFamily="34" charset="0"/>
                <a:ea typeface="+mn-ea"/>
                <a:cs typeface="Calibri" panose="020F0502020204030204" pitchFamily="34" charset="0"/>
              </a:rPr>
              <a:t>Takima</a:t>
            </a:r>
            <a:r>
              <a:rPr lang="en-GB" b="1" kern="1200" dirty="0">
                <a:solidFill>
                  <a:prstClr val="black"/>
                </a:solidFill>
                <a:latin typeface="Calibri" panose="020F0502020204030204" pitchFamily="34" charset="0"/>
                <a:ea typeface="+mn-ea"/>
                <a:cs typeface="Calibri" panose="020F0502020204030204" pitchFamily="34" charset="0"/>
              </a:rPr>
              <a:t>  </a:t>
            </a:r>
            <a:r>
              <a:rPr lang="en-GB" kern="1200" dirty="0">
                <a:solidFill>
                  <a:prstClr val="black"/>
                </a:solidFill>
                <a:latin typeface="Calibri" panose="020F0502020204030204" pitchFamily="34" charset="0"/>
                <a:ea typeface="+mn-ea"/>
                <a:cs typeface="Calibri" panose="020F0502020204030204" pitchFamily="34" charset="0"/>
              </a:rPr>
              <a:t>:  A sick Japanese General self-absorbed  , in need of an operation  , having great trust in </a:t>
            </a:r>
            <a:r>
              <a:rPr lang="en-GB" kern="1200" dirty="0" err="1">
                <a:solidFill>
                  <a:prstClr val="black"/>
                </a:solidFill>
                <a:latin typeface="Calibri" panose="020F0502020204030204" pitchFamily="34" charset="0"/>
                <a:ea typeface="+mn-ea"/>
                <a:cs typeface="Calibri" panose="020F0502020204030204" pitchFamily="34" charset="0"/>
              </a:rPr>
              <a:t>Dr.</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243331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Characters portrayed in the story –The  Enemy </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995291" y="1310375"/>
            <a:ext cx="7153417" cy="2889600"/>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buFont typeface="Wingdings 2"/>
              <a:buChar char=""/>
            </a:pPr>
            <a:r>
              <a:rPr lang="en-GB" sz="1300" b="1" kern="1200" dirty="0">
                <a:solidFill>
                  <a:prstClr val="black"/>
                </a:solidFill>
                <a:latin typeface="Verdana"/>
                <a:ea typeface="+mn-ea"/>
                <a:cs typeface="+mn-cs"/>
              </a:rPr>
              <a:t>An Officer </a:t>
            </a:r>
            <a:r>
              <a:rPr lang="en-GB" sz="1300" kern="1200" dirty="0">
                <a:solidFill>
                  <a:prstClr val="black"/>
                </a:solidFill>
                <a:latin typeface="Verdana"/>
                <a:ea typeface="+mn-ea"/>
                <a:cs typeface="+mn-cs"/>
              </a:rPr>
              <a:t>: A messenger of the General . </a:t>
            </a:r>
          </a:p>
          <a:p>
            <a:pPr marL="265176" lvl="0" indent="-265176">
              <a:spcBef>
                <a:spcPts val="250"/>
              </a:spcBef>
              <a:buClr>
                <a:srgbClr val="F07F09"/>
              </a:buClr>
              <a:buSzPct val="80000"/>
              <a:buFont typeface="Wingdings 2"/>
              <a:buChar char=""/>
            </a:pPr>
            <a:endParaRPr lang="en-US" sz="1300" kern="1200" dirty="0">
              <a:solidFill>
                <a:prstClr val="black"/>
              </a:solidFill>
              <a:latin typeface="Verdana"/>
              <a:ea typeface="+mn-ea"/>
              <a:cs typeface="+mn-cs"/>
            </a:endParaRPr>
          </a:p>
          <a:p>
            <a:pPr marL="265176" lvl="0" indent="-265176">
              <a:spcBef>
                <a:spcPts val="250"/>
              </a:spcBef>
              <a:buClr>
                <a:srgbClr val="F07F09"/>
              </a:buClr>
              <a:buSzPct val="80000"/>
              <a:buFont typeface="Wingdings 2"/>
              <a:buChar char=""/>
            </a:pPr>
            <a:r>
              <a:rPr lang="en-GB" sz="1300" b="1" kern="1200" dirty="0">
                <a:solidFill>
                  <a:prstClr val="black"/>
                </a:solidFill>
                <a:latin typeface="Verdana"/>
                <a:ea typeface="+mn-ea"/>
                <a:cs typeface="+mn-cs"/>
              </a:rPr>
              <a:t>Gardener </a:t>
            </a:r>
            <a:r>
              <a:rPr lang="en-GB" sz="1300" kern="1200" dirty="0">
                <a:solidFill>
                  <a:prstClr val="black"/>
                </a:solidFill>
                <a:latin typeface="Verdana"/>
                <a:ea typeface="+mn-ea"/>
                <a:cs typeface="+mn-cs"/>
              </a:rPr>
              <a:t>: An old Gardener in the house of  </a:t>
            </a:r>
            <a:r>
              <a:rPr lang="en-GB" sz="1300" kern="1200" dirty="0" err="1">
                <a:solidFill>
                  <a:prstClr val="black"/>
                </a:solidFill>
                <a:latin typeface="Verdana"/>
                <a:ea typeface="+mn-ea"/>
                <a:cs typeface="+mn-cs"/>
              </a:rPr>
              <a:t>Dr.</a:t>
            </a:r>
            <a:r>
              <a:rPr lang="en-GB" sz="1300" kern="1200" dirty="0">
                <a:solidFill>
                  <a:prstClr val="black"/>
                </a:solidFill>
                <a:latin typeface="Verdana"/>
                <a:ea typeface="+mn-ea"/>
                <a:cs typeface="+mn-cs"/>
              </a:rPr>
              <a:t> </a:t>
            </a:r>
            <a:r>
              <a:rPr lang="en-GB" sz="1300" kern="1200" dirty="0" err="1">
                <a:solidFill>
                  <a:prstClr val="black"/>
                </a:solidFill>
                <a:latin typeface="Verdana"/>
                <a:ea typeface="+mn-ea"/>
                <a:cs typeface="+mn-cs"/>
              </a:rPr>
              <a:t>Sadao</a:t>
            </a:r>
            <a:r>
              <a:rPr lang="en-GB" sz="1300" kern="1200" dirty="0">
                <a:solidFill>
                  <a:prstClr val="black"/>
                </a:solidFill>
                <a:latin typeface="Verdana"/>
                <a:ea typeface="+mn-ea"/>
                <a:cs typeface="+mn-cs"/>
              </a:rPr>
              <a:t>. </a:t>
            </a:r>
          </a:p>
          <a:p>
            <a:pPr marL="265176" lvl="0" indent="-265176">
              <a:spcBef>
                <a:spcPts val="250"/>
              </a:spcBef>
              <a:buClr>
                <a:srgbClr val="F07F09"/>
              </a:buClr>
              <a:buSzPct val="80000"/>
              <a:buFont typeface="Wingdings 2"/>
              <a:buChar char=""/>
            </a:pPr>
            <a:endParaRPr lang="en-US" sz="1300" kern="1200" dirty="0">
              <a:solidFill>
                <a:prstClr val="black"/>
              </a:solidFill>
              <a:latin typeface="Verdana"/>
              <a:ea typeface="+mn-ea"/>
              <a:cs typeface="+mn-cs"/>
            </a:endParaRPr>
          </a:p>
          <a:p>
            <a:pPr marL="265176" lvl="0" indent="-265176">
              <a:spcBef>
                <a:spcPts val="250"/>
              </a:spcBef>
              <a:buClr>
                <a:srgbClr val="F07F09"/>
              </a:buClr>
              <a:buSzPct val="80000"/>
              <a:buFont typeface="Wingdings 2"/>
              <a:buChar char=""/>
            </a:pPr>
            <a:r>
              <a:rPr lang="en-GB" sz="1300" b="1" kern="1200" dirty="0">
                <a:solidFill>
                  <a:prstClr val="black"/>
                </a:solidFill>
                <a:latin typeface="Verdana"/>
                <a:ea typeface="+mn-ea"/>
                <a:cs typeface="+mn-cs"/>
              </a:rPr>
              <a:t>Yumi </a:t>
            </a:r>
            <a:r>
              <a:rPr lang="en-GB" sz="1300" kern="1200" dirty="0">
                <a:solidFill>
                  <a:prstClr val="black"/>
                </a:solidFill>
                <a:latin typeface="Verdana"/>
                <a:ea typeface="+mn-ea"/>
                <a:cs typeface="+mn-cs"/>
              </a:rPr>
              <a:t>: Hana’s maid servant .</a:t>
            </a:r>
          </a:p>
          <a:p>
            <a:pPr marL="265176" lvl="0" indent="-265176">
              <a:spcBef>
                <a:spcPts val="250"/>
              </a:spcBef>
              <a:buClr>
                <a:srgbClr val="F07F09"/>
              </a:buClr>
              <a:buSzPct val="80000"/>
              <a:buFont typeface="Wingdings 2"/>
              <a:buChar char=""/>
            </a:pPr>
            <a:endParaRPr lang="en-US" sz="1300" kern="1200" dirty="0">
              <a:solidFill>
                <a:prstClr val="black"/>
              </a:solidFill>
              <a:latin typeface="Verdana"/>
              <a:ea typeface="+mn-ea"/>
              <a:cs typeface="+mn-cs"/>
            </a:endParaRPr>
          </a:p>
          <a:p>
            <a:pPr marL="265176" lvl="0" indent="-265176">
              <a:spcBef>
                <a:spcPts val="250"/>
              </a:spcBef>
              <a:buClr>
                <a:srgbClr val="F07F09"/>
              </a:buClr>
              <a:buSzPct val="80000"/>
              <a:buFont typeface="Wingdings 2"/>
              <a:buChar char=""/>
            </a:pPr>
            <a:r>
              <a:rPr lang="en-GB" sz="1300" b="1" kern="1200" dirty="0">
                <a:solidFill>
                  <a:prstClr val="black"/>
                </a:solidFill>
                <a:latin typeface="Verdana"/>
                <a:ea typeface="+mn-ea"/>
                <a:cs typeface="+mn-cs"/>
              </a:rPr>
              <a:t>The Cook </a:t>
            </a:r>
            <a:r>
              <a:rPr lang="en-GB" sz="1300" kern="1200" dirty="0">
                <a:solidFill>
                  <a:prstClr val="black"/>
                </a:solidFill>
                <a:latin typeface="Verdana"/>
                <a:ea typeface="+mn-ea"/>
                <a:cs typeface="+mn-cs"/>
              </a:rPr>
              <a:t>: An old Cook in the house of  </a:t>
            </a:r>
            <a:r>
              <a:rPr lang="en-GB" sz="1300" kern="1200" dirty="0" err="1">
                <a:solidFill>
                  <a:prstClr val="black"/>
                </a:solidFill>
                <a:latin typeface="Verdana"/>
                <a:ea typeface="+mn-ea"/>
                <a:cs typeface="+mn-cs"/>
              </a:rPr>
              <a:t>Dr.Sadao</a:t>
            </a:r>
            <a:endParaRPr lang="en-US" sz="1300" kern="1200" dirty="0">
              <a:solidFill>
                <a:prstClr val="black"/>
              </a:solidFill>
              <a:latin typeface="Verdana"/>
              <a:ea typeface="+mn-ea"/>
              <a:cs typeface="+mn-cs"/>
            </a:endParaRPr>
          </a:p>
        </p:txBody>
      </p:sp>
    </p:spTree>
    <p:extLst>
      <p:ext uri="{BB962C8B-B14F-4D97-AF65-F5344CB8AC3E}">
        <p14:creationId xmlns:p14="http://schemas.microsoft.com/office/powerpoint/2010/main" val="3520948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err="1">
                <a:solidFill>
                  <a:srgbClr val="FF0000"/>
                </a:solidFill>
                <a:latin typeface="Calibri" panose="020F0502020204030204" pitchFamily="34" charset="0"/>
                <a:cs typeface="Calibri" panose="020F0502020204030204" pitchFamily="34" charset="0"/>
              </a:rPr>
              <a:t>Dr.Sadao’s</a:t>
            </a:r>
            <a:r>
              <a:rPr lang="en-GB" sz="2200" b="1" u="sng" dirty="0">
                <a:solidFill>
                  <a:srgbClr val="FF0000"/>
                </a:solidFill>
                <a:latin typeface="Calibri" panose="020F0502020204030204" pitchFamily="34" charset="0"/>
                <a:cs typeface="Calibri" panose="020F0502020204030204" pitchFamily="34" charset="0"/>
              </a:rPr>
              <a:t> Exploring the  American Prisoner of War Washed Ashore</a:t>
            </a:r>
          </a:p>
          <a:p>
            <a:pPr marL="265176" lvl="0" indent="-265176">
              <a:spcBef>
                <a:spcPts val="250"/>
              </a:spcBef>
              <a:buClr>
                <a:srgbClr val="F07F09"/>
              </a:buClr>
              <a:buSzPct val="80000"/>
            </a:pPr>
            <a:r>
              <a:rPr lang="en-GB" sz="1800" kern="1200" dirty="0">
                <a:solidFill>
                  <a:prstClr val="black"/>
                </a:solidFill>
                <a:latin typeface="Calibri" panose="020F0502020204030204" pitchFamily="34" charset="0"/>
                <a:ea typeface="+mn-ea"/>
                <a:cs typeface="Calibri" panose="020F0502020204030204" pitchFamily="34" charset="0"/>
              </a:rPr>
              <a:t>                                                                                                                                          </a:t>
            </a:r>
            <a:r>
              <a:rPr lang="en-GB" b="1" kern="1200" dirty="0">
                <a:solidFill>
                  <a:prstClr val="black"/>
                </a:solidFill>
                <a:latin typeface="Calibri" panose="020F0502020204030204" pitchFamily="34" charset="0"/>
                <a:ea typeface="+mn-ea"/>
                <a:cs typeface="Calibri" panose="020F0502020204030204" pitchFamily="34" charset="0"/>
              </a:rPr>
              <a:t>Pages (24-26)</a:t>
            </a:r>
          </a:p>
          <a:p>
            <a:pPr lvl="0">
              <a:buSzPts val="2200"/>
            </a:pP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808073" y="1251962"/>
            <a:ext cx="7499499" cy="3606487"/>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GB" sz="1600" kern="1200" dirty="0">
                <a:solidFill>
                  <a:prstClr val="black"/>
                </a:solidFill>
                <a:latin typeface="Verdana"/>
                <a:ea typeface="+mn-ea"/>
                <a:cs typeface="+mn-cs"/>
              </a:rPr>
              <a:t> </a:t>
            </a:r>
            <a:r>
              <a:rPr lang="en-GB" kern="1200" dirty="0">
                <a:solidFill>
                  <a:prstClr val="black"/>
                </a:solidFill>
                <a:latin typeface="Calibri" panose="020F0502020204030204" pitchFamily="34" charset="0"/>
                <a:ea typeface="+mn-ea"/>
                <a:cs typeface="Calibri" panose="020F0502020204030204" pitchFamily="34" charset="0"/>
              </a:rPr>
              <a:t>Dr </a:t>
            </a: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Hoki’s</a:t>
            </a:r>
            <a:r>
              <a:rPr lang="en-GB" kern="1200" dirty="0">
                <a:solidFill>
                  <a:prstClr val="black"/>
                </a:solidFill>
                <a:latin typeface="Calibri" panose="020F0502020204030204" pitchFamily="34" charset="0"/>
                <a:ea typeface="+mn-ea"/>
                <a:cs typeface="Calibri" panose="020F0502020204030204" pitchFamily="34" charset="0"/>
              </a:rPr>
              <a:t> house was built on a spot of the Japanese coast......... Then they saw him fall on his face and lie there.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r>
              <a:rPr lang="en-GB" sz="2000" b="1" i="1" u="sng" kern="1200" dirty="0">
                <a:solidFill>
                  <a:prstClr val="black"/>
                </a:solidFill>
                <a:latin typeface="Calibri" panose="020F0502020204030204" pitchFamily="34" charset="0"/>
                <a:ea typeface="+mn-ea"/>
                <a:cs typeface="Calibri" panose="020F0502020204030204" pitchFamily="34" charset="0"/>
              </a:rPr>
              <a:t>Text Analysis</a:t>
            </a:r>
            <a:r>
              <a:rPr lang="en-GB" sz="2000" b="1" i="1" kern="1200" dirty="0">
                <a:solidFill>
                  <a:prstClr val="black"/>
                </a:solidFill>
                <a:latin typeface="Calibri" panose="020F0502020204030204" pitchFamily="34" charset="0"/>
                <a:ea typeface="+mn-ea"/>
                <a:cs typeface="Calibri" panose="020F0502020204030204" pitchFamily="34" charset="0"/>
              </a:rPr>
              <a:t>:- </a:t>
            </a:r>
            <a:endParaRPr lang="en-GB" sz="2000" b="1"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Dr.Sadao</a:t>
            </a: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Hoki</a:t>
            </a:r>
            <a:r>
              <a:rPr lang="en-GB" kern="1200" dirty="0">
                <a:solidFill>
                  <a:prstClr val="black"/>
                </a:solidFill>
                <a:latin typeface="Calibri" panose="020F0502020204030204" pitchFamily="34" charset="0"/>
                <a:ea typeface="+mn-ea"/>
                <a:cs typeface="Calibri" panose="020F0502020204030204" pitchFamily="34" charset="0"/>
              </a:rPr>
              <a:t> , a renowned Japanese Surgeon and accomplished scientist  lives in a house on the Japanese coast. </a:t>
            </a:r>
          </a:p>
          <a:p>
            <a:pPr marL="265176" lvl="0" indent="-265176">
              <a:lnSpc>
                <a:spcPct val="150000"/>
              </a:lnSpc>
              <a:spcBef>
                <a:spcPts val="250"/>
              </a:spcBef>
              <a:buClr>
                <a:srgbClr val="F07F09"/>
              </a:buClr>
              <a:buSzPct val="80000"/>
              <a:buFont typeface="Wingdings" pitchFamily="2" charset="2"/>
              <a:buChar char="§"/>
            </a:pPr>
            <a:r>
              <a:rPr lang="en-GB" kern="1200" dirty="0">
                <a:solidFill>
                  <a:prstClr val="black"/>
                </a:solidFill>
                <a:latin typeface="Calibri" panose="020F0502020204030204" pitchFamily="34" charset="0"/>
                <a:ea typeface="+mn-ea"/>
                <a:cs typeface="Calibri" panose="020F0502020204030204" pitchFamily="34" charset="0"/>
              </a:rPr>
              <a:t>The house is of low height , made of stone  ,set upon a rocky beach having a boundary line made with pine trees. </a:t>
            </a:r>
          </a:p>
          <a:p>
            <a:pPr marL="265176" lvl="0" indent="-265176">
              <a:lnSpc>
                <a:spcPct val="150000"/>
              </a:lnSpc>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has been very familiar with this place since his childhood.</a:t>
            </a:r>
          </a:p>
          <a:p>
            <a:pPr marL="265176" lvl="0" indent="-265176">
              <a:lnSpc>
                <a:spcPct val="150000"/>
              </a:lnSpc>
              <a:spcBef>
                <a:spcPts val="250"/>
              </a:spcBef>
              <a:buClr>
                <a:srgbClr val="F07F09"/>
              </a:buClr>
              <a:buSzPct val="80000"/>
              <a:buFont typeface="Wingdings" pitchFamily="2" charset="2"/>
              <a:buChar char="§"/>
            </a:pPr>
            <a:r>
              <a:rPr lang="en-GB" kern="1200" dirty="0" err="1">
                <a:solidFill>
                  <a:prstClr val="black"/>
                </a:solidFill>
                <a:latin typeface="Calibri" panose="020F0502020204030204" pitchFamily="34" charset="0"/>
                <a:ea typeface="+mn-ea"/>
                <a:cs typeface="Calibri" panose="020F0502020204030204" pitchFamily="34" charset="0"/>
              </a:rPr>
              <a:t>Sadao</a:t>
            </a:r>
            <a:r>
              <a:rPr lang="en-GB" kern="1200" dirty="0">
                <a:solidFill>
                  <a:prstClr val="black"/>
                </a:solidFill>
                <a:latin typeface="Calibri" panose="020F0502020204030204" pitchFamily="34" charset="0"/>
                <a:ea typeface="+mn-ea"/>
                <a:cs typeface="Calibri" panose="020F0502020204030204" pitchFamily="34" charset="0"/>
              </a:rPr>
              <a:t> is greatly influenced by his serious and conventional father who always shares his mature experience and inculcates into his mind the spirit of patriotism .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endParaRPr lang="en-US"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293867882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3649</Words>
  <Application>Microsoft Office PowerPoint</Application>
  <PresentationFormat>On-screen Show (16:9)</PresentationFormat>
  <Paragraphs>372</Paragraphs>
  <Slides>33</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Verdana</vt:lpstr>
      <vt:lpstr>Wingdings</vt:lpstr>
      <vt:lpstr>Wingdings 2</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Sashikant Rout</cp:lastModifiedBy>
  <cp:revision>60</cp:revision>
  <dcterms:modified xsi:type="dcterms:W3CDTF">2020-08-29T15:21:15Z</dcterms:modified>
</cp:coreProperties>
</file>