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5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34" autoAdjust="0"/>
  </p:normalViewPr>
  <p:slideViewPr>
    <p:cSldViewPr snapToGrid="0">
      <p:cViewPr varScale="1">
        <p:scale>
          <a:sx n="82" d="100"/>
          <a:sy n="82" d="100"/>
        </p:scale>
        <p:origin x="820" y="4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US" sz="3200" dirty="0">
                <a:solidFill>
                  <a:srgbClr val="FF0000"/>
                </a:solidFill>
              </a:rPr>
              <a:t>NATURAL VEGETATION AND WILDLIFE</a:t>
            </a: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SOCIAL SCIENCE</a:t>
            </a:r>
            <a:endParaRPr b="1"/>
          </a:p>
          <a:p>
            <a:pPr marL="0" lvl="0" indent="0" algn="l" rtl="0">
              <a:spcBef>
                <a:spcPts val="0"/>
              </a:spcBef>
              <a:spcAft>
                <a:spcPts val="0"/>
              </a:spcAft>
              <a:buNone/>
            </a:pPr>
            <a:r>
              <a:rPr lang="en" b="1" dirty="0"/>
              <a:t>CHAPTER NUMBER: 9</a:t>
            </a:r>
            <a:endParaRPr b="1"/>
          </a:p>
          <a:p>
            <a:pPr marL="0" lvl="0" indent="0" algn="l" rtl="0">
              <a:spcBef>
                <a:spcPts val="0"/>
              </a:spcBef>
              <a:spcAft>
                <a:spcPts val="0"/>
              </a:spcAft>
              <a:buNone/>
            </a:pPr>
            <a:r>
              <a:rPr lang="en" b="1" dirty="0"/>
              <a:t>CHAPTER NAME : NATURAL VEGETATION AND WILDLIFE</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4"/>
            <a:ext cx="8520600" cy="583675"/>
          </a:xfrm>
        </p:spPr>
        <p:txBody>
          <a:bodyPr/>
          <a:lstStyle/>
          <a:p>
            <a:r>
              <a:rPr lang="en-US" sz="2200" b="1" dirty="0">
                <a:solidFill>
                  <a:srgbClr val="FF0000"/>
                </a:solidFill>
              </a:rPr>
              <a:t>GRASSLANDS</a:t>
            </a:r>
            <a:br>
              <a:rPr lang="en-US" sz="2200" b="1" dirty="0">
                <a:solidFill>
                  <a:srgbClr val="FF0000"/>
                </a:solidFill>
              </a:rPr>
            </a:br>
            <a:r>
              <a:rPr lang="en-US" sz="2200" b="1" dirty="0">
                <a:solidFill>
                  <a:srgbClr val="FF0000"/>
                </a:solidFill>
              </a:rPr>
              <a:t>Tropical grasslands</a:t>
            </a:r>
            <a:br>
              <a:rPr lang="en-US" dirty="0"/>
            </a:br>
            <a:endParaRPr lang="en-US" dirty="0"/>
          </a:p>
        </p:txBody>
      </p:sp>
      <p:sp>
        <p:nvSpPr>
          <p:cNvPr id="3" name="Text Placeholder 2"/>
          <p:cNvSpPr>
            <a:spLocks noGrp="1"/>
          </p:cNvSpPr>
          <p:nvPr>
            <p:ph type="body" idx="1"/>
          </p:nvPr>
        </p:nvSpPr>
        <p:spPr/>
        <p:txBody>
          <a:bodyPr/>
          <a:lstStyle/>
          <a:p>
            <a:endParaRPr lang="en-US" sz="1400" dirty="0">
              <a:solidFill>
                <a:srgbClr val="000000"/>
              </a:solidFill>
            </a:endParaRPr>
          </a:p>
          <a:p>
            <a:endParaRPr lang="en-US" sz="1400" dirty="0">
              <a:solidFill>
                <a:srgbClr val="000000"/>
              </a:solidFill>
            </a:endParaRPr>
          </a:p>
          <a:p>
            <a:r>
              <a:rPr lang="en-US" sz="1400" dirty="0">
                <a:solidFill>
                  <a:srgbClr val="000000"/>
                </a:solidFill>
              </a:rPr>
              <a:t>Tropical grasslands, a vegetation belt dominated by grasses, grow between 1 00 and 200 latitudes in the Northern and Southern Hemispheres.</a:t>
            </a:r>
          </a:p>
          <a:p>
            <a:r>
              <a:rPr lang="en-US" sz="1400" dirty="0">
                <a:solidFill>
                  <a:srgbClr val="000000"/>
                </a:solidFill>
              </a:rPr>
              <a:t>Tropical grasslands are dominant in northern Africa. They are also found in the Brazilian plateau and northern Australia</a:t>
            </a:r>
          </a:p>
          <a:p>
            <a:pPr>
              <a:buNone/>
            </a:pPr>
            <a:r>
              <a:rPr lang="en-US" sz="1400" dirty="0">
                <a:solidFill>
                  <a:srgbClr val="000000"/>
                </a:solidFill>
              </a:rPr>
              <a:t>FEATURES</a:t>
            </a:r>
          </a:p>
          <a:p>
            <a:pPr>
              <a:buNone/>
            </a:pPr>
            <a:r>
              <a:rPr lang="en-US" sz="1400" dirty="0">
                <a:solidFill>
                  <a:srgbClr val="000000"/>
                </a:solidFill>
              </a:rPr>
              <a:t>• The grasses in the savanna are generally coarse, dry, stiff and hard</a:t>
            </a:r>
          </a:p>
          <a:p>
            <a:pPr>
              <a:buNone/>
            </a:pPr>
            <a:r>
              <a:rPr lang="en-US" sz="1400" dirty="0">
                <a:solidFill>
                  <a:srgbClr val="000000"/>
                </a:solidFill>
              </a:rPr>
              <a:t>The tall grass enables the animals to camouflage themselves. </a:t>
            </a:r>
          </a:p>
          <a:p>
            <a:pPr>
              <a:buNone/>
            </a:pPr>
            <a:r>
              <a:rPr lang="en-US" sz="1400" dirty="0">
                <a:solidFill>
                  <a:srgbClr val="000000"/>
                </a:solidFill>
              </a:rPr>
              <a:t>ANIMAL LIFE</a:t>
            </a:r>
          </a:p>
          <a:p>
            <a:pPr>
              <a:buNone/>
            </a:pPr>
            <a:r>
              <a:rPr lang="en-US" sz="1400" dirty="0">
                <a:solidFill>
                  <a:srgbClr val="000000"/>
                </a:solidFill>
              </a:rPr>
              <a:t> The grasslands of the world support large herbivores. Giraffes, zebras, deer, antelopes, elephants, buffaloes, warthogs, rhinos, lions, leopards and wolves are found in the grasslands. </a:t>
            </a:r>
          </a:p>
        </p:txBody>
      </p:sp>
      <p:pic>
        <p:nvPicPr>
          <p:cNvPr id="4" name="Google Shape;77;p16"/>
          <p:cNvPicPr preferRelativeResize="0"/>
          <p:nvPr/>
        </p:nvPicPr>
        <p:blipFill rotWithShape="1">
          <a:blip r:embed="rId2">
            <a:alphaModFix/>
          </a:blip>
          <a:srcRect/>
          <a:stretch/>
        </p:blipFill>
        <p:spPr>
          <a:xfrm>
            <a:off x="7652493" y="264075"/>
            <a:ext cx="1232526" cy="611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rgbClr val="FF0000"/>
                </a:solidFill>
              </a:rPr>
              <a:t>Temperate grassland</a:t>
            </a:r>
          </a:p>
        </p:txBody>
      </p:sp>
      <p:sp>
        <p:nvSpPr>
          <p:cNvPr id="3" name="Text Placeholder 2"/>
          <p:cNvSpPr>
            <a:spLocks noGrp="1"/>
          </p:cNvSpPr>
          <p:nvPr>
            <p:ph type="body" idx="1"/>
          </p:nvPr>
        </p:nvSpPr>
        <p:spPr/>
        <p:txBody>
          <a:bodyPr/>
          <a:lstStyle/>
          <a:p>
            <a:r>
              <a:rPr lang="en-US" sz="1400" dirty="0">
                <a:solidFill>
                  <a:srgbClr val="000000"/>
                </a:solidFill>
              </a:rPr>
              <a:t>Temperate grasslands are found in the interior of continents.</a:t>
            </a:r>
          </a:p>
          <a:p>
            <a:r>
              <a:rPr lang="en-US" sz="1400" dirty="0">
                <a:solidFill>
                  <a:srgbClr val="000000"/>
                </a:solidFill>
              </a:rPr>
              <a:t>They occur between 40° and 50° latitudes in the Northern and Southern Hemispheres and are spread over central Eurasia, North and South America and South Australia. In India, such grasslands are found in the high mountainous fields of the Himalayas. </a:t>
            </a:r>
          </a:p>
          <a:p>
            <a:pPr>
              <a:buNone/>
            </a:pPr>
            <a:r>
              <a:rPr lang="en-US" sz="1400" dirty="0">
                <a:solidFill>
                  <a:srgbClr val="000000"/>
                </a:solidFill>
              </a:rPr>
              <a:t>FEATURES </a:t>
            </a:r>
          </a:p>
          <a:p>
            <a:r>
              <a:rPr lang="en-US" sz="1400" dirty="0">
                <a:solidFill>
                  <a:srgbClr val="000000"/>
                </a:solidFill>
              </a:rPr>
              <a:t> The grass is very short but rich in nutrients. </a:t>
            </a:r>
          </a:p>
          <a:p>
            <a:r>
              <a:rPr lang="en-US" sz="1400" dirty="0">
                <a:solidFill>
                  <a:srgbClr val="000000"/>
                </a:solidFill>
              </a:rPr>
              <a:t>These grasslands make excellent grazing grounds for cattle. </a:t>
            </a:r>
          </a:p>
          <a:p>
            <a:r>
              <a:rPr lang="en-US" sz="1400" dirty="0">
                <a:solidFill>
                  <a:srgbClr val="000000"/>
                </a:solidFill>
              </a:rPr>
              <a:t> Cattle and sheep rearing is the main occupation here; the dairy industry is important</a:t>
            </a:r>
            <a:r>
              <a:rPr lang="en-US" dirty="0"/>
              <a:t>.</a:t>
            </a:r>
          </a:p>
          <a:p>
            <a:pPr>
              <a:buNone/>
            </a:pPr>
            <a:r>
              <a:rPr lang="en-US" sz="1400" dirty="0">
                <a:solidFill>
                  <a:srgbClr val="000000"/>
                </a:solidFill>
              </a:rPr>
              <a:t>ANIMAL LIFE</a:t>
            </a:r>
          </a:p>
          <a:p>
            <a:r>
              <a:rPr lang="en-US" sz="1400" dirty="0">
                <a:solidFill>
                  <a:srgbClr val="000000"/>
                </a:solidFill>
              </a:rPr>
              <a:t> Buffaloes, bison, antelopes, zebra, hyenas and snakes are some of the animals found in these grasslands</a:t>
            </a:r>
            <a:r>
              <a:rPr lang="en-US" dirty="0"/>
              <a:t>.</a:t>
            </a:r>
          </a:p>
        </p:txBody>
      </p:sp>
      <p:pic>
        <p:nvPicPr>
          <p:cNvPr id="4" name="Google Shape;77;p16"/>
          <p:cNvPicPr preferRelativeResize="0"/>
          <p:nvPr/>
        </p:nvPicPr>
        <p:blipFill rotWithShape="1">
          <a:blip r:embed="rId2">
            <a:alphaModFix/>
          </a:blip>
          <a:srcRect/>
          <a:stretch/>
        </p:blipFill>
        <p:spPr>
          <a:xfrm>
            <a:off x="7652493" y="264075"/>
            <a:ext cx="1232526" cy="611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rgbClr val="FF0000"/>
                </a:solidFill>
              </a:rPr>
              <a:t>SCRUBLAND </a:t>
            </a:r>
            <a:br>
              <a:rPr lang="en-US" sz="2200" b="1" dirty="0">
                <a:solidFill>
                  <a:srgbClr val="FF0000"/>
                </a:solidFill>
              </a:rPr>
            </a:br>
            <a:r>
              <a:rPr lang="en-US" sz="2200" b="1" dirty="0">
                <a:solidFill>
                  <a:srgbClr val="FF0000"/>
                </a:solidFill>
              </a:rPr>
              <a:t>Tropical Thorn Forests and Scrubs </a:t>
            </a:r>
          </a:p>
        </p:txBody>
      </p:sp>
      <p:sp>
        <p:nvSpPr>
          <p:cNvPr id="3" name="Text Placeholder 2"/>
          <p:cNvSpPr>
            <a:spLocks noGrp="1"/>
          </p:cNvSpPr>
          <p:nvPr>
            <p:ph type="body" idx="1"/>
          </p:nvPr>
        </p:nvSpPr>
        <p:spPr/>
        <p:txBody>
          <a:bodyPr/>
          <a:lstStyle/>
          <a:p>
            <a:r>
              <a:rPr lang="en-US" sz="1400" dirty="0">
                <a:solidFill>
                  <a:srgbClr val="000000"/>
                </a:solidFill>
              </a:rPr>
              <a:t>Tropical thorn forests and scrubs have sparse, thorny vegetation. They are found in the deserts. </a:t>
            </a:r>
          </a:p>
          <a:p>
            <a:r>
              <a:rPr lang="en-US" sz="1400" dirty="0">
                <a:solidFill>
                  <a:srgbClr val="000000"/>
                </a:solidFill>
              </a:rPr>
              <a:t>Features</a:t>
            </a:r>
          </a:p>
          <a:p>
            <a:pPr>
              <a:buNone/>
            </a:pPr>
            <a:r>
              <a:rPr lang="en-US" sz="1400" dirty="0">
                <a:solidFill>
                  <a:srgbClr val="000000"/>
                </a:solidFill>
              </a:rPr>
              <a:t>• These forests are found in low rainfall regions. • Vegetal cover is very low here. • The trees here are stunted. • The leaves are waxy, shiny and thorny. This feature helps prevent moisture loss. </a:t>
            </a:r>
          </a:p>
          <a:p>
            <a:pPr>
              <a:buNone/>
            </a:pPr>
            <a:r>
              <a:rPr lang="en-US" sz="1400" dirty="0">
                <a:solidFill>
                  <a:srgbClr val="000000"/>
                </a:solidFill>
              </a:rPr>
              <a:t>ANIMAL LIFE</a:t>
            </a:r>
          </a:p>
          <a:p>
            <a:pPr>
              <a:buNone/>
            </a:pPr>
            <a:r>
              <a:rPr lang="en-US" sz="1400" dirty="0">
                <a:solidFill>
                  <a:srgbClr val="000000"/>
                </a:solidFill>
              </a:rPr>
              <a:t> Camels, vultures, moles, parakeet, pigeons, hedgehogs, lizards and snakes are some of the animals found in these regions. </a:t>
            </a:r>
          </a:p>
          <a:p>
            <a:pPr>
              <a:buNone/>
            </a:pPr>
            <a:endParaRPr lang="en-US" sz="1400" dirty="0">
              <a:solidFill>
                <a:srgbClr val="000000"/>
              </a:solidFill>
            </a:endParaRPr>
          </a:p>
          <a:p>
            <a:pPr>
              <a:buNone/>
            </a:pPr>
            <a:endParaRPr lang="en-US" sz="1400" dirty="0">
              <a:solidFill>
                <a:srgbClr val="000000"/>
              </a:solidFill>
            </a:endParaRPr>
          </a:p>
        </p:txBody>
      </p:sp>
      <p:pic>
        <p:nvPicPr>
          <p:cNvPr id="4" name="Picture 3" descr="OIP (4).jpg"/>
          <p:cNvPicPr>
            <a:picLocks noChangeAspect="1"/>
          </p:cNvPicPr>
          <p:nvPr/>
        </p:nvPicPr>
        <p:blipFill>
          <a:blip r:embed="rId2"/>
          <a:stretch>
            <a:fillRect/>
          </a:stretch>
        </p:blipFill>
        <p:spPr>
          <a:xfrm>
            <a:off x="2314575" y="2940627"/>
            <a:ext cx="4514850" cy="2242281"/>
          </a:xfrm>
          <a:prstGeom prst="rect">
            <a:avLst/>
          </a:prstGeom>
        </p:spPr>
      </p:pic>
      <p:pic>
        <p:nvPicPr>
          <p:cNvPr id="5" name="Google Shape;77;p16"/>
          <p:cNvPicPr preferRelativeResize="0"/>
          <p:nvPr/>
        </p:nvPicPr>
        <p:blipFill rotWithShape="1">
          <a:blip r:embed="rId3">
            <a:alphaModFix/>
          </a:blip>
          <a:srcRect/>
          <a:stretch/>
        </p:blipFill>
        <p:spPr>
          <a:xfrm>
            <a:off x="7652493" y="264075"/>
            <a:ext cx="1232526" cy="611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rgbClr val="FF0000"/>
                </a:solidFill>
              </a:rPr>
              <a:t>Tundra</a:t>
            </a:r>
          </a:p>
        </p:txBody>
      </p:sp>
      <p:sp>
        <p:nvSpPr>
          <p:cNvPr id="3" name="Text Placeholder 2"/>
          <p:cNvSpPr>
            <a:spLocks noGrp="1"/>
          </p:cNvSpPr>
          <p:nvPr>
            <p:ph type="body" idx="1"/>
          </p:nvPr>
        </p:nvSpPr>
        <p:spPr/>
        <p:txBody>
          <a:bodyPr/>
          <a:lstStyle/>
          <a:p>
            <a:r>
              <a:rPr lang="en-US" sz="1400" dirty="0">
                <a:solidFill>
                  <a:srgbClr val="000000"/>
                </a:solidFill>
              </a:rPr>
              <a:t>Tundra vegetation is found in the cold desert regions of the tundra. The tundra is a vast treeless plain in the Arctic regions where the subsoil is permanently frozen. </a:t>
            </a:r>
          </a:p>
          <a:p>
            <a:pPr>
              <a:buNone/>
            </a:pPr>
            <a:r>
              <a:rPr lang="en-US" sz="1400" dirty="0">
                <a:solidFill>
                  <a:srgbClr val="000000"/>
                </a:solidFill>
              </a:rPr>
              <a:t>FEATURES </a:t>
            </a:r>
          </a:p>
          <a:p>
            <a:r>
              <a:rPr lang="en-US" sz="1400" dirty="0">
                <a:solidFill>
                  <a:srgbClr val="000000"/>
                </a:solidFill>
              </a:rPr>
              <a:t> In this region, precipitation occurs only in the form of snowfall and most of the land is covered with ice sheets and continental glaciers.</a:t>
            </a:r>
          </a:p>
          <a:p>
            <a:r>
              <a:rPr lang="en-US" sz="1400" dirty="0">
                <a:solidFill>
                  <a:srgbClr val="000000"/>
                </a:solidFill>
              </a:rPr>
              <a:t> There is hardly any vegetation here. Only some mosses, lichens and some small shrubs grow here. </a:t>
            </a:r>
          </a:p>
          <a:p>
            <a:pPr>
              <a:buNone/>
            </a:pPr>
            <a:r>
              <a:rPr lang="en-US" sz="1400" dirty="0">
                <a:solidFill>
                  <a:srgbClr val="000000"/>
                </a:solidFill>
              </a:rPr>
              <a:t>ANIMAL LIFE</a:t>
            </a:r>
          </a:p>
          <a:p>
            <a:r>
              <a:rPr lang="en-US" sz="1400" dirty="0">
                <a:solidFill>
                  <a:srgbClr val="000000"/>
                </a:solidFill>
              </a:rPr>
              <a:t> Reindeer, musk oxen, yaks, polar bears</a:t>
            </a:r>
            <a:r>
              <a:rPr lang="en-US" dirty="0"/>
              <a:t>, </a:t>
            </a:r>
            <a:r>
              <a:rPr lang="en-US" sz="1400" dirty="0">
                <a:solidFill>
                  <a:srgbClr val="000000"/>
                </a:solidFill>
              </a:rPr>
              <a:t>walruses, arctic owls, snow leopards and snow foxes are some of the animals found in this belt. </a:t>
            </a:r>
          </a:p>
        </p:txBody>
      </p:sp>
      <p:pic>
        <p:nvPicPr>
          <p:cNvPr id="4" name="Google Shape;77;p16"/>
          <p:cNvPicPr preferRelativeResize="0"/>
          <p:nvPr/>
        </p:nvPicPr>
        <p:blipFill rotWithShape="1">
          <a:blip r:embed="rId2">
            <a:alphaModFix/>
          </a:blip>
          <a:srcRect/>
          <a:stretch/>
        </p:blipFill>
        <p:spPr>
          <a:xfrm>
            <a:off x="7652493" y="264075"/>
            <a:ext cx="1232526" cy="611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652493" y="2640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652493" y="274464"/>
            <a:ext cx="1232526" cy="611875"/>
          </a:xfrm>
          <a:prstGeom prst="rect">
            <a:avLst/>
          </a:prstGeom>
          <a:noFill/>
          <a:ln>
            <a:noFill/>
          </a:ln>
        </p:spPr>
      </p:pic>
      <p:sp>
        <p:nvSpPr>
          <p:cNvPr id="64" name="Google Shape;64;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FF0000"/>
                </a:solidFill>
                <a:latin typeface="Arial"/>
                <a:ea typeface="Arial"/>
                <a:cs typeface="Arial"/>
                <a:sym typeface="Arial"/>
              </a:rPr>
              <a:t>INTRODUCTION</a:t>
            </a:r>
            <a:endParaRPr sz="2200" b="1" i="0" u="none" strike="noStrike" cap="none">
              <a:solidFill>
                <a:srgbClr val="FF0000"/>
              </a:solidFill>
              <a:latin typeface="Arial"/>
              <a:ea typeface="Arial"/>
              <a:cs typeface="Arial"/>
              <a:sym typeface="Arial"/>
            </a:endParaRPr>
          </a:p>
        </p:txBody>
      </p:sp>
      <p:sp>
        <p:nvSpPr>
          <p:cNvPr id="65" name="Google Shape;65;p14"/>
          <p:cNvSpPr txBox="1"/>
          <p:nvPr/>
        </p:nvSpPr>
        <p:spPr>
          <a:xfrm>
            <a:off x="272675" y="976045"/>
            <a:ext cx="8688300" cy="3351255"/>
          </a:xfrm>
          <a:prstGeom prst="rect">
            <a:avLst/>
          </a:prstGeom>
          <a:noFill/>
          <a:ln>
            <a:noFill/>
          </a:ln>
        </p:spPr>
        <p:txBody>
          <a:bodyPr spcFirstLastPara="1" wrap="square" lIns="91425" tIns="91425" rIns="91425" bIns="91425" anchor="t" anchorCtr="0">
            <a:noAutofit/>
          </a:bodyPr>
          <a:lstStyle/>
          <a:p>
            <a:pPr lvl="0">
              <a:buSzPts val="1400"/>
            </a:pPr>
            <a:r>
              <a:rPr lang="en-US" dirty="0"/>
              <a:t>Natural vegetation can be defined as that part of the Earth's plant cover which grows without any human intervention. The distribution of natural vegetation, its type and the thickness of the belt depend on various factors like latitude, altitude, the amount of sunlight, temperature, the type of soil, terrain, the amount of precipitation, and the gradient or the slope of the land. </a:t>
            </a:r>
          </a:p>
          <a:p>
            <a:pPr lvl="0">
              <a:buSzPts val="1400"/>
            </a:pPr>
            <a:endParaRPr lang="en-US" dirty="0"/>
          </a:p>
          <a:p>
            <a:pPr lvl="0">
              <a:buSzPts val="1400"/>
            </a:pPr>
            <a:r>
              <a:rPr lang="en-US" dirty="0"/>
              <a:t>Wildlife, on the other hand, refers to all the </a:t>
            </a:r>
            <a:r>
              <a:rPr lang="en-US" dirty="0" err="1"/>
              <a:t>nondomesticated</a:t>
            </a:r>
            <a:r>
              <a:rPr lang="en-US" dirty="0"/>
              <a:t> animals and other organisms found in a place.</a:t>
            </a:r>
          </a:p>
          <a:p>
            <a:pPr lvl="0">
              <a:buSzPts val="1400"/>
            </a:pPr>
            <a:r>
              <a:rPr lang="en-US" dirty="0"/>
              <a:t>Natural vegetation can be broadly classified into three categories.</a:t>
            </a:r>
          </a:p>
          <a:p>
            <a:pPr lvl="0">
              <a:buSzPts val="1400"/>
            </a:pPr>
            <a:endParaRPr lang="en-US" dirty="0"/>
          </a:p>
          <a:p>
            <a:pPr lvl="0">
              <a:buSzPts val="1400"/>
              <a:buFont typeface="Arial" pitchFamily="34" charset="0"/>
              <a:buChar char="•"/>
            </a:pPr>
            <a:r>
              <a:rPr lang="en-US" b="1" dirty="0"/>
              <a:t>Forests</a:t>
            </a:r>
            <a:r>
              <a:rPr lang="en-US" dirty="0"/>
              <a:t>: Land that has a dense cover of trees and shrubs is called a forest.</a:t>
            </a:r>
          </a:p>
          <a:p>
            <a:pPr lvl="0">
              <a:buSzPts val="1400"/>
              <a:buFont typeface="Arial" pitchFamily="34" charset="0"/>
              <a:buChar char="•"/>
            </a:pPr>
            <a:r>
              <a:rPr lang="en-US" b="1" dirty="0"/>
              <a:t>Grasslands</a:t>
            </a:r>
            <a:r>
              <a:rPr lang="en-US" dirty="0"/>
              <a:t>: Land where grasses and grass-like plants are the dominant form of plant life is called grassland.</a:t>
            </a:r>
          </a:p>
          <a:p>
            <a:pPr lvl="0">
              <a:buSzPts val="1400"/>
              <a:buFont typeface="Arial" pitchFamily="34" charset="0"/>
              <a:buChar char="•"/>
            </a:pPr>
            <a:r>
              <a:rPr lang="en-US" b="1" dirty="0"/>
              <a:t>Scrublands and Tundra</a:t>
            </a:r>
            <a:r>
              <a:rPr lang="en-US" dirty="0"/>
              <a:t>: Thorny shrubs and scrubs grow in the dry regions of the world, like the deserts. </a:t>
            </a:r>
          </a:p>
          <a:p>
            <a:pPr lvl="0">
              <a:buSzPts val="1400"/>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540995" y="197293"/>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US" sz="2200" b="1" dirty="0">
                <a:solidFill>
                  <a:srgbClr val="FF0000"/>
                </a:solidFill>
              </a:rPr>
              <a:t>FORESTS</a:t>
            </a:r>
          </a:p>
          <a:p>
            <a:pPr lvl="0">
              <a:buSzPts val="2200"/>
            </a:pPr>
            <a:r>
              <a:rPr lang="en-US" sz="2200" b="1" dirty="0">
                <a:solidFill>
                  <a:srgbClr val="FF0000"/>
                </a:solidFill>
              </a:rPr>
              <a:t>Tropical Evergreen Forests</a:t>
            </a:r>
          </a:p>
        </p:txBody>
      </p:sp>
      <p:sp>
        <p:nvSpPr>
          <p:cNvPr id="72" name="Google Shape;72;p15"/>
          <p:cNvSpPr txBox="1"/>
          <p:nvPr/>
        </p:nvSpPr>
        <p:spPr>
          <a:xfrm>
            <a:off x="272675" y="1006868"/>
            <a:ext cx="8688300" cy="2948684"/>
          </a:xfrm>
          <a:prstGeom prst="rect">
            <a:avLst/>
          </a:prstGeom>
          <a:noFill/>
          <a:ln>
            <a:noFill/>
          </a:ln>
        </p:spPr>
        <p:txBody>
          <a:bodyPr spcFirstLastPara="1" wrap="square" lIns="91425" tIns="91425" rIns="91425" bIns="91425" anchor="t" anchorCtr="0">
            <a:noAutofit/>
          </a:bodyPr>
          <a:lstStyle/>
          <a:p>
            <a:pPr lvl="0">
              <a:buSzPts val="1400"/>
              <a:buFont typeface="Arial" pitchFamily="34" charset="0"/>
              <a:buChar char="•"/>
            </a:pPr>
            <a:r>
              <a:rPr lang="en-US" dirty="0"/>
              <a:t>Tropical evergreen forests are generally found in the equatorial and tropical zone (23½0 N to 23½° S) where the rainfall is more than 200 cm and the temperature is about I 50_300 C. </a:t>
            </a:r>
          </a:p>
          <a:p>
            <a:pPr lvl="0">
              <a:buSzPts val="1400"/>
              <a:buFont typeface="Arial" pitchFamily="34" charset="0"/>
              <a:buChar char="•"/>
            </a:pPr>
            <a:r>
              <a:rPr lang="en-US" dirty="0"/>
              <a:t>They are denser near the equator. These forests are also known as </a:t>
            </a:r>
            <a:r>
              <a:rPr lang="en-US" dirty="0" err="1"/>
              <a:t>selvas</a:t>
            </a:r>
            <a:r>
              <a:rPr lang="en-US" dirty="0"/>
              <a:t> or equatorial forests.</a:t>
            </a:r>
          </a:p>
          <a:p>
            <a:pPr lvl="0">
              <a:buSzPts val="1400"/>
            </a:pPr>
            <a:r>
              <a:rPr lang="en-US" dirty="0"/>
              <a:t>FEATURES </a:t>
            </a:r>
          </a:p>
          <a:p>
            <a:pPr lvl="0">
              <a:buSzPts val="1400"/>
              <a:buFont typeface="Arial" pitchFamily="34" charset="0"/>
              <a:buChar char="•"/>
            </a:pPr>
            <a:r>
              <a:rPr lang="en-US" dirty="0"/>
              <a:t>Tropical evergreen forests are dense and </a:t>
            </a:r>
            <a:r>
              <a:rPr lang="en-US" dirty="0" err="1"/>
              <a:t>multilayered</a:t>
            </a:r>
            <a:endParaRPr lang="en-US" dirty="0"/>
          </a:p>
          <a:p>
            <a:pPr lvl="0">
              <a:buSzPts val="1400"/>
              <a:buFont typeface="Arial" pitchFamily="34" charset="0"/>
              <a:buChar char="•"/>
            </a:pPr>
            <a:r>
              <a:rPr lang="en-US" dirty="0"/>
              <a:t>The trees are so closely knit that they form a huge canopy or</a:t>
            </a:r>
          </a:p>
          <a:p>
            <a:pPr lvl="0">
              <a:buSzPts val="1400"/>
            </a:pPr>
            <a:r>
              <a:rPr lang="en-US" dirty="0"/>
              <a:t> cover that does not allow the sunlight to reach the ground. </a:t>
            </a:r>
          </a:p>
          <a:p>
            <a:pPr lvl="0">
              <a:buSzPts val="1400"/>
            </a:pPr>
            <a:r>
              <a:rPr lang="en-US" dirty="0"/>
              <a:t>ANIMAL LIFE:</a:t>
            </a:r>
          </a:p>
          <a:p>
            <a:pPr lvl="0">
              <a:buSzPts val="1400"/>
            </a:pPr>
            <a:r>
              <a:rPr lang="en-US" dirty="0"/>
              <a:t>A wide variety of wildlife is found in tropical evergreen forests,</a:t>
            </a:r>
          </a:p>
          <a:p>
            <a:pPr lvl="0">
              <a:buSzPts val="1400"/>
            </a:pPr>
            <a:r>
              <a:rPr lang="en-US" dirty="0"/>
              <a:t> including reptiles like lizards, turtles, alligators, crocodiles and chameleons;</a:t>
            </a:r>
          </a:p>
          <a:p>
            <a:pPr lvl="0">
              <a:buSzPts val="1400"/>
            </a:pPr>
            <a:r>
              <a:rPr lang="en-US" dirty="0"/>
              <a:t> different types of monkeys; </a:t>
            </a:r>
          </a:p>
          <a:p>
            <a:pPr lvl="0">
              <a:buSzPts val="1400"/>
            </a:pPr>
            <a:r>
              <a:rPr lang="en-US" dirty="0"/>
              <a:t>A variety of snakes like pythons, cobras, pit vipers and kraits are also found </a:t>
            </a:r>
          </a:p>
          <a:p>
            <a:pPr lvl="0">
              <a:buSzPts val="1400"/>
            </a:pPr>
            <a:r>
              <a:rPr lang="en-US" dirty="0"/>
              <a:t>in these forests. Rainforests are particularly rich in insect life.</a:t>
            </a:r>
          </a:p>
        </p:txBody>
      </p:sp>
      <p:pic>
        <p:nvPicPr>
          <p:cNvPr id="5" name="Picture 4" descr="evrgrn.jpg"/>
          <p:cNvPicPr>
            <a:picLocks noChangeAspect="1"/>
          </p:cNvPicPr>
          <p:nvPr/>
        </p:nvPicPr>
        <p:blipFill>
          <a:blip r:embed="rId4"/>
          <a:stretch>
            <a:fillRect/>
          </a:stretch>
        </p:blipFill>
        <p:spPr>
          <a:xfrm>
            <a:off x="6298061" y="1756883"/>
            <a:ext cx="2702103" cy="1736334"/>
          </a:xfrm>
          <a:prstGeom prst="rect">
            <a:avLst/>
          </a:prstGeom>
        </p:spPr>
      </p:pic>
      <p:pic>
        <p:nvPicPr>
          <p:cNvPr id="6" name="Picture 5" descr="evrgrnanml.jpg"/>
          <p:cNvPicPr>
            <a:picLocks noChangeAspect="1"/>
          </p:cNvPicPr>
          <p:nvPr/>
        </p:nvPicPr>
        <p:blipFill>
          <a:blip r:embed="rId5"/>
          <a:stretch>
            <a:fillRect/>
          </a:stretch>
        </p:blipFill>
        <p:spPr>
          <a:xfrm>
            <a:off x="6308333" y="3411585"/>
            <a:ext cx="2658273" cy="1731915"/>
          </a:xfrm>
          <a:prstGeom prst="rect">
            <a:avLst/>
          </a:prstGeom>
        </p:spPr>
      </p:pic>
      <p:pic>
        <p:nvPicPr>
          <p:cNvPr id="7" name="Picture 6" descr="evrgrnanmla.jpg"/>
          <p:cNvPicPr>
            <a:picLocks noChangeAspect="1"/>
          </p:cNvPicPr>
          <p:nvPr/>
        </p:nvPicPr>
        <p:blipFill>
          <a:blip r:embed="rId6"/>
          <a:stretch>
            <a:fillRect/>
          </a:stretch>
        </p:blipFill>
        <p:spPr>
          <a:xfrm>
            <a:off x="2411095" y="3852809"/>
            <a:ext cx="3856112" cy="12906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26031"/>
            <a:ext cx="8520600" cy="503434"/>
          </a:xfrm>
        </p:spPr>
        <p:txBody>
          <a:bodyPr/>
          <a:lstStyle/>
          <a:p>
            <a:pPr>
              <a:buClr>
                <a:srgbClr val="000000"/>
              </a:buClr>
              <a:buSzPts val="2200"/>
            </a:pPr>
            <a:r>
              <a:rPr lang="en-US" sz="2200" b="1" dirty="0">
                <a:solidFill>
                  <a:srgbClr val="FF0000"/>
                </a:solidFill>
              </a:rPr>
              <a:t>Tropical Deciduous Forests</a:t>
            </a:r>
          </a:p>
        </p:txBody>
      </p:sp>
      <p:sp>
        <p:nvSpPr>
          <p:cNvPr id="3" name="Text Placeholder 2"/>
          <p:cNvSpPr>
            <a:spLocks noGrp="1"/>
          </p:cNvSpPr>
          <p:nvPr>
            <p:ph type="body" idx="1"/>
          </p:nvPr>
        </p:nvSpPr>
        <p:spPr>
          <a:xfrm>
            <a:off x="311700" y="801384"/>
            <a:ext cx="8520600" cy="3061699"/>
          </a:xfrm>
        </p:spPr>
        <p:txBody>
          <a:bodyPr/>
          <a:lstStyle/>
          <a:p>
            <a:pPr>
              <a:lnSpc>
                <a:spcPct val="100000"/>
              </a:lnSpc>
              <a:buClr>
                <a:srgbClr val="000000"/>
              </a:buClr>
              <a:buSzPts val="1400"/>
              <a:buFont typeface="Arial" pitchFamily="34" charset="0"/>
              <a:buChar char="•"/>
            </a:pPr>
            <a:r>
              <a:rPr lang="en-US" sz="1400" dirty="0">
                <a:solidFill>
                  <a:srgbClr val="000000"/>
                </a:solidFill>
              </a:rPr>
              <a:t>These forests are also known as monsoon forests. These are generally found in the monsoon regions of the world where rainfall is around 150 cm and the range of temperature is from 20 ° to 48 c.</a:t>
            </a:r>
          </a:p>
          <a:p>
            <a:pPr>
              <a:buNone/>
            </a:pPr>
            <a:r>
              <a:rPr lang="en-US" sz="1400" dirty="0"/>
              <a:t>FEATURES</a:t>
            </a:r>
            <a:r>
              <a:rPr lang="en-US" dirty="0"/>
              <a:t> </a:t>
            </a:r>
          </a:p>
          <a:p>
            <a:pPr>
              <a:lnSpc>
                <a:spcPct val="100000"/>
              </a:lnSpc>
              <a:buClr>
                <a:srgbClr val="000000"/>
              </a:buClr>
              <a:buSzPts val="1400"/>
              <a:buFont typeface="Arial" pitchFamily="34" charset="0"/>
              <a:buChar char="•"/>
            </a:pPr>
            <a:r>
              <a:rPr lang="en-US" sz="1400" dirty="0">
                <a:solidFill>
                  <a:srgbClr val="000000"/>
                </a:solidFill>
              </a:rPr>
              <a:t>The trees shed their leaves during a distinctive dry season to prevent moisture loss due to transpiration. </a:t>
            </a:r>
          </a:p>
          <a:p>
            <a:pPr>
              <a:lnSpc>
                <a:spcPct val="100000"/>
              </a:lnSpc>
              <a:buClr>
                <a:srgbClr val="000000"/>
              </a:buClr>
              <a:buSzPts val="1400"/>
              <a:buFont typeface="Arial" pitchFamily="34" charset="0"/>
              <a:buChar char="•"/>
            </a:pPr>
            <a:r>
              <a:rPr lang="en-US" sz="1400" dirty="0">
                <a:solidFill>
                  <a:srgbClr val="000000"/>
                </a:solidFill>
              </a:rPr>
              <a:t>Teak is the dominant species here. Sal, sandalwood, </a:t>
            </a:r>
            <a:r>
              <a:rPr lang="en-US" sz="1400" dirty="0" err="1">
                <a:solidFill>
                  <a:srgbClr val="000000"/>
                </a:solidFill>
              </a:rPr>
              <a:t>shisham</a:t>
            </a:r>
            <a:r>
              <a:rPr lang="en-US" sz="1400" dirty="0">
                <a:solidFill>
                  <a:srgbClr val="000000"/>
                </a:solidFill>
              </a:rPr>
              <a:t>, </a:t>
            </a:r>
            <a:r>
              <a:rPr lang="en-US" sz="1400" dirty="0" err="1">
                <a:solidFill>
                  <a:srgbClr val="000000"/>
                </a:solidFill>
              </a:rPr>
              <a:t>hurra</a:t>
            </a:r>
            <a:r>
              <a:rPr lang="en-US" sz="1400" dirty="0">
                <a:solidFill>
                  <a:srgbClr val="000000"/>
                </a:solidFill>
              </a:rPr>
              <a:t> and bamboo are some of the other valuable species found here. </a:t>
            </a:r>
          </a:p>
          <a:p>
            <a:pPr>
              <a:buNone/>
            </a:pPr>
            <a:r>
              <a:rPr lang="en-US" sz="1400" dirty="0"/>
              <a:t>ANIMAL LIFE </a:t>
            </a:r>
          </a:p>
          <a:p>
            <a:pPr>
              <a:lnSpc>
                <a:spcPct val="100000"/>
              </a:lnSpc>
              <a:buClr>
                <a:srgbClr val="000000"/>
              </a:buClr>
              <a:buSzPts val="1400"/>
              <a:buFont typeface="Arial" pitchFamily="34" charset="0"/>
              <a:buChar char="•"/>
            </a:pPr>
            <a:r>
              <a:rPr lang="en-US" sz="1400" dirty="0">
                <a:solidFill>
                  <a:srgbClr val="000000"/>
                </a:solidFill>
              </a:rPr>
              <a:t>Tigers, leopards, lions, elephants, gaur, foxes, </a:t>
            </a:r>
            <a:r>
              <a:rPr lang="en-US" sz="1400" dirty="0" err="1">
                <a:solidFill>
                  <a:srgbClr val="000000"/>
                </a:solidFill>
              </a:rPr>
              <a:t>langurs</a:t>
            </a:r>
            <a:r>
              <a:rPr lang="en-US" sz="1400" dirty="0">
                <a:solidFill>
                  <a:srgbClr val="000000"/>
                </a:solidFill>
              </a:rPr>
              <a:t>, deer, a wide variety of reptiles and insects are found in these forests.</a:t>
            </a:r>
          </a:p>
        </p:txBody>
      </p:sp>
      <p:pic>
        <p:nvPicPr>
          <p:cNvPr id="4" name="Google Shape;70;p15"/>
          <p:cNvPicPr preferRelativeResize="0"/>
          <p:nvPr/>
        </p:nvPicPr>
        <p:blipFill rotWithShape="1">
          <a:blip r:embed="rId2">
            <a:alphaModFix/>
          </a:blip>
          <a:srcRect/>
          <a:stretch/>
        </p:blipFill>
        <p:spPr>
          <a:xfrm>
            <a:off x="7540995" y="197293"/>
            <a:ext cx="1232526" cy="611875"/>
          </a:xfrm>
          <a:prstGeom prst="rect">
            <a:avLst/>
          </a:prstGeom>
          <a:noFill/>
          <a:ln>
            <a:noFill/>
          </a:ln>
        </p:spPr>
      </p:pic>
      <p:pic>
        <p:nvPicPr>
          <p:cNvPr id="5" name="Picture 4" descr="dcds.jpg"/>
          <p:cNvPicPr>
            <a:picLocks noChangeAspect="1"/>
          </p:cNvPicPr>
          <p:nvPr/>
        </p:nvPicPr>
        <p:blipFill>
          <a:blip r:embed="rId3"/>
          <a:stretch>
            <a:fillRect/>
          </a:stretch>
        </p:blipFill>
        <p:spPr>
          <a:xfrm>
            <a:off x="0" y="3369923"/>
            <a:ext cx="3190009" cy="1773577"/>
          </a:xfrm>
          <a:prstGeom prst="rect">
            <a:avLst/>
          </a:prstGeom>
        </p:spPr>
      </p:pic>
      <p:pic>
        <p:nvPicPr>
          <p:cNvPr id="6" name="Picture 5" descr="evrgrnanml.jpg"/>
          <p:cNvPicPr>
            <a:picLocks noChangeAspect="1"/>
          </p:cNvPicPr>
          <p:nvPr/>
        </p:nvPicPr>
        <p:blipFill>
          <a:blip r:embed="rId4"/>
          <a:stretch>
            <a:fillRect/>
          </a:stretch>
        </p:blipFill>
        <p:spPr>
          <a:xfrm>
            <a:off x="3235475" y="3314700"/>
            <a:ext cx="3019852" cy="1828800"/>
          </a:xfrm>
          <a:prstGeom prst="rect">
            <a:avLst/>
          </a:prstGeom>
        </p:spPr>
      </p:pic>
      <p:pic>
        <p:nvPicPr>
          <p:cNvPr id="8" name="Picture 7" descr="dcdsanml.jpg"/>
          <p:cNvPicPr>
            <a:picLocks noChangeAspect="1"/>
          </p:cNvPicPr>
          <p:nvPr/>
        </p:nvPicPr>
        <p:blipFill>
          <a:blip r:embed="rId5"/>
          <a:stretch>
            <a:fillRect/>
          </a:stretch>
        </p:blipFill>
        <p:spPr>
          <a:xfrm>
            <a:off x="6317673" y="3244798"/>
            <a:ext cx="2826326" cy="18987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091" y="455416"/>
            <a:ext cx="8520600" cy="572700"/>
          </a:xfrm>
        </p:spPr>
        <p:txBody>
          <a:bodyPr/>
          <a:lstStyle/>
          <a:p>
            <a:r>
              <a:rPr lang="en-US" sz="2200" b="1" dirty="0">
                <a:solidFill>
                  <a:srgbClr val="FF0000"/>
                </a:solidFill>
              </a:rPr>
              <a:t>Mediterranean Forests</a:t>
            </a:r>
          </a:p>
        </p:txBody>
      </p:sp>
      <p:sp>
        <p:nvSpPr>
          <p:cNvPr id="3" name="Text Placeholder 2"/>
          <p:cNvSpPr>
            <a:spLocks noGrp="1"/>
          </p:cNvSpPr>
          <p:nvPr>
            <p:ph type="body" idx="1"/>
          </p:nvPr>
        </p:nvSpPr>
        <p:spPr/>
        <p:txBody>
          <a:bodyPr/>
          <a:lstStyle/>
          <a:p>
            <a:r>
              <a:rPr lang="en-US" sz="1400" dirty="0">
                <a:solidFill>
                  <a:srgbClr val="000000"/>
                </a:solidFill>
              </a:rPr>
              <a:t>Mediterranean forests grow between latitudes</a:t>
            </a:r>
          </a:p>
          <a:p>
            <a:pPr>
              <a:buNone/>
            </a:pPr>
            <a:r>
              <a:rPr lang="en-US" sz="1400" dirty="0">
                <a:solidFill>
                  <a:srgbClr val="000000"/>
                </a:solidFill>
              </a:rPr>
              <a:t> 300 and 45° in the Northern and Southern Hemispheres</a:t>
            </a:r>
          </a:p>
          <a:p>
            <a:pPr>
              <a:buNone/>
            </a:pPr>
            <a:r>
              <a:rPr lang="en-US" sz="1400" dirty="0">
                <a:solidFill>
                  <a:srgbClr val="000000"/>
                </a:solidFill>
              </a:rPr>
              <a:t>FEATURES </a:t>
            </a:r>
          </a:p>
          <a:p>
            <a:r>
              <a:rPr lang="en-US" sz="1400" dirty="0">
                <a:solidFill>
                  <a:srgbClr val="000000"/>
                </a:solidFill>
              </a:rPr>
              <a:t> The trees and shrubs that grow here have adapted to</a:t>
            </a:r>
          </a:p>
          <a:p>
            <a:pPr>
              <a:buNone/>
            </a:pPr>
            <a:r>
              <a:rPr lang="en-US" sz="1400" dirty="0">
                <a:solidFill>
                  <a:srgbClr val="000000"/>
                </a:solidFill>
              </a:rPr>
              <a:t> the Mediterranean climate, which has dry summers and mild, </a:t>
            </a:r>
          </a:p>
          <a:p>
            <a:pPr>
              <a:buNone/>
            </a:pPr>
            <a:r>
              <a:rPr lang="en-US" sz="1400" dirty="0">
                <a:solidFill>
                  <a:srgbClr val="000000"/>
                </a:solidFill>
              </a:rPr>
              <a:t>wet winters.</a:t>
            </a:r>
          </a:p>
          <a:p>
            <a:r>
              <a:rPr lang="en-US" sz="1400" dirty="0">
                <a:solidFill>
                  <a:srgbClr val="000000"/>
                </a:solidFill>
              </a:rPr>
              <a:t>These forests, known for their fruit-bearing orange </a:t>
            </a:r>
          </a:p>
          <a:p>
            <a:pPr>
              <a:buNone/>
            </a:pPr>
            <a:r>
              <a:rPr lang="en-US" sz="1400" dirty="0">
                <a:solidFill>
                  <a:srgbClr val="000000"/>
                </a:solidFill>
              </a:rPr>
              <a:t>and olive trees, are called the orchards of the Earth.</a:t>
            </a:r>
          </a:p>
          <a:p>
            <a:r>
              <a:rPr lang="en-US" sz="1400" dirty="0">
                <a:solidFill>
                  <a:srgbClr val="000000"/>
                </a:solidFill>
              </a:rPr>
              <a:t>The trees are widely spaced with shrubs in between them.</a:t>
            </a:r>
          </a:p>
          <a:p>
            <a:pPr>
              <a:buNone/>
            </a:pPr>
            <a:r>
              <a:rPr lang="en-US" sz="1400" dirty="0">
                <a:solidFill>
                  <a:srgbClr val="000000"/>
                </a:solidFill>
              </a:rPr>
              <a:t>ANIMAL LIFE </a:t>
            </a:r>
          </a:p>
          <a:p>
            <a:r>
              <a:rPr lang="en-US" sz="1400" dirty="0">
                <a:solidFill>
                  <a:srgbClr val="000000"/>
                </a:solidFill>
              </a:rPr>
              <a:t>Squirrels, wood rats, deer, rabbits, foxes, lizards, </a:t>
            </a:r>
          </a:p>
          <a:p>
            <a:pPr>
              <a:buNone/>
            </a:pPr>
            <a:r>
              <a:rPr lang="en-US" sz="1400" dirty="0">
                <a:solidFill>
                  <a:srgbClr val="000000"/>
                </a:solidFill>
              </a:rPr>
              <a:t>snakes and leopards are found in Mediterranean forests </a:t>
            </a:r>
          </a:p>
          <a:p>
            <a:pPr>
              <a:buNone/>
            </a:pPr>
            <a:r>
              <a:rPr lang="en-US" sz="1400" dirty="0">
                <a:solidFill>
                  <a:srgbClr val="000000"/>
                </a:solidFill>
              </a:rPr>
              <a:t>around the world. Birds like kites, falcons and hawks are </a:t>
            </a:r>
          </a:p>
          <a:p>
            <a:pPr>
              <a:buNone/>
            </a:pPr>
            <a:r>
              <a:rPr lang="en-US" sz="1400" dirty="0">
                <a:solidFill>
                  <a:srgbClr val="000000"/>
                </a:solidFill>
              </a:rPr>
              <a:t>also found in these forests</a:t>
            </a:r>
            <a:r>
              <a:rPr lang="en-US" dirty="0"/>
              <a:t>.</a:t>
            </a:r>
          </a:p>
        </p:txBody>
      </p:sp>
      <p:pic>
        <p:nvPicPr>
          <p:cNvPr id="4" name="Picture 3" descr="mdtrnan.jpg"/>
          <p:cNvPicPr>
            <a:picLocks noChangeAspect="1"/>
          </p:cNvPicPr>
          <p:nvPr/>
        </p:nvPicPr>
        <p:blipFill>
          <a:blip r:embed="rId2"/>
          <a:stretch>
            <a:fillRect/>
          </a:stretch>
        </p:blipFill>
        <p:spPr>
          <a:xfrm>
            <a:off x="7326299" y="3626428"/>
            <a:ext cx="1817699" cy="1517072"/>
          </a:xfrm>
          <a:prstGeom prst="rect">
            <a:avLst/>
          </a:prstGeom>
        </p:spPr>
      </p:pic>
      <p:pic>
        <p:nvPicPr>
          <p:cNvPr id="5" name="Picture 4" descr="Mediterranean.png"/>
          <p:cNvPicPr>
            <a:picLocks noChangeAspect="1"/>
          </p:cNvPicPr>
          <p:nvPr/>
        </p:nvPicPr>
        <p:blipFill>
          <a:blip r:embed="rId3"/>
          <a:stretch>
            <a:fillRect/>
          </a:stretch>
        </p:blipFill>
        <p:spPr>
          <a:xfrm>
            <a:off x="5500557" y="1021339"/>
            <a:ext cx="3591487" cy="2605088"/>
          </a:xfrm>
          <a:prstGeom prst="rect">
            <a:avLst/>
          </a:prstGeom>
        </p:spPr>
      </p:pic>
      <p:pic>
        <p:nvPicPr>
          <p:cNvPr id="8" name="Picture 7" descr="mdtrnanm.jpg"/>
          <p:cNvPicPr>
            <a:picLocks noChangeAspect="1"/>
          </p:cNvPicPr>
          <p:nvPr/>
        </p:nvPicPr>
        <p:blipFill>
          <a:blip r:embed="rId4"/>
          <a:stretch>
            <a:fillRect/>
          </a:stretch>
        </p:blipFill>
        <p:spPr>
          <a:xfrm>
            <a:off x="5257801" y="3605646"/>
            <a:ext cx="2050472" cy="1537854"/>
          </a:xfrm>
          <a:prstGeom prst="rect">
            <a:avLst/>
          </a:prstGeom>
        </p:spPr>
      </p:pic>
      <p:pic>
        <p:nvPicPr>
          <p:cNvPr id="9" name="Google Shape;77;p16"/>
          <p:cNvPicPr preferRelativeResize="0"/>
          <p:nvPr/>
        </p:nvPicPr>
        <p:blipFill rotWithShape="1">
          <a:blip r:embed="rId5">
            <a:alphaModFix/>
          </a:blip>
          <a:srcRect/>
          <a:stretch/>
        </p:blipFill>
        <p:spPr>
          <a:xfrm>
            <a:off x="7652493" y="264075"/>
            <a:ext cx="1232526" cy="61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rgbClr val="FF0000"/>
                </a:solidFill>
              </a:rPr>
              <a:t>Temperate Evergreen Forests </a:t>
            </a:r>
          </a:p>
        </p:txBody>
      </p:sp>
      <p:sp>
        <p:nvSpPr>
          <p:cNvPr id="3" name="Text Placeholder 2"/>
          <p:cNvSpPr>
            <a:spLocks noGrp="1"/>
          </p:cNvSpPr>
          <p:nvPr>
            <p:ph type="body" idx="1"/>
          </p:nvPr>
        </p:nvSpPr>
        <p:spPr/>
        <p:txBody>
          <a:bodyPr/>
          <a:lstStyle/>
          <a:p>
            <a:r>
              <a:rPr lang="en-US" sz="1400" dirty="0">
                <a:solidFill>
                  <a:srgbClr val="000000"/>
                </a:solidFill>
              </a:rPr>
              <a:t>Temperate evergreen forests are found where rainfall is high, along the eastern margins of countries in the temperate regions of the world.</a:t>
            </a:r>
          </a:p>
          <a:p>
            <a:pPr>
              <a:buFont typeface="Arial"/>
              <a:buNone/>
            </a:pPr>
            <a:r>
              <a:rPr lang="en-US" sz="1400" dirty="0">
                <a:solidFill>
                  <a:srgbClr val="000000"/>
                </a:solidFill>
              </a:rPr>
              <a:t>FEATURES </a:t>
            </a:r>
          </a:p>
          <a:p>
            <a:r>
              <a:rPr lang="en-US" sz="1400" dirty="0">
                <a:solidFill>
                  <a:srgbClr val="000000"/>
                </a:solidFill>
              </a:rPr>
              <a:t>Temperate evergreen forests are mixed forests. Both hardwood and softwood (coniferous) trees are found here. </a:t>
            </a:r>
          </a:p>
          <a:p>
            <a:r>
              <a:rPr lang="en-US" sz="1400" dirty="0">
                <a:solidFill>
                  <a:srgbClr val="000000"/>
                </a:solidFill>
              </a:rPr>
              <a:t> The timber of these forests is considered as valuable. Oak, acacia, pine etc.</a:t>
            </a:r>
          </a:p>
          <a:p>
            <a:pPr>
              <a:buFont typeface="Arial"/>
              <a:buNone/>
            </a:pPr>
            <a:r>
              <a:rPr lang="en-US" sz="1400" dirty="0">
                <a:solidFill>
                  <a:srgbClr val="000000"/>
                </a:solidFill>
              </a:rPr>
              <a:t>ANIMAL LIFE </a:t>
            </a:r>
          </a:p>
          <a:p>
            <a:r>
              <a:rPr lang="en-US" sz="1400" dirty="0">
                <a:solidFill>
                  <a:srgbClr val="000000"/>
                </a:solidFill>
              </a:rPr>
              <a:t>Rodents like beavers, mice, rats, squirrels, chipmunks and porcupines are common here.</a:t>
            </a:r>
          </a:p>
        </p:txBody>
      </p:sp>
      <p:pic>
        <p:nvPicPr>
          <p:cNvPr id="4" name="Picture 3" descr="tmrt.jpg"/>
          <p:cNvPicPr>
            <a:picLocks noChangeAspect="1"/>
          </p:cNvPicPr>
          <p:nvPr/>
        </p:nvPicPr>
        <p:blipFill>
          <a:blip r:embed="rId2"/>
          <a:stretch>
            <a:fillRect/>
          </a:stretch>
        </p:blipFill>
        <p:spPr>
          <a:xfrm>
            <a:off x="2254838" y="3231573"/>
            <a:ext cx="3958936" cy="1828799"/>
          </a:xfrm>
          <a:prstGeom prst="rect">
            <a:avLst/>
          </a:prstGeom>
        </p:spPr>
      </p:pic>
      <p:pic>
        <p:nvPicPr>
          <p:cNvPr id="5" name="Picture 4" descr="tmprtan.jpg"/>
          <p:cNvPicPr>
            <a:picLocks noChangeAspect="1"/>
          </p:cNvPicPr>
          <p:nvPr/>
        </p:nvPicPr>
        <p:blipFill>
          <a:blip r:embed="rId3"/>
          <a:stretch>
            <a:fillRect/>
          </a:stretch>
        </p:blipFill>
        <p:spPr>
          <a:xfrm>
            <a:off x="51955" y="3200400"/>
            <a:ext cx="1911927" cy="1943100"/>
          </a:xfrm>
          <a:prstGeom prst="rect">
            <a:avLst/>
          </a:prstGeom>
        </p:spPr>
      </p:pic>
      <p:pic>
        <p:nvPicPr>
          <p:cNvPr id="7" name="Picture 6" descr="3248314_orig.jpg"/>
          <p:cNvPicPr>
            <a:picLocks noChangeAspect="1"/>
          </p:cNvPicPr>
          <p:nvPr/>
        </p:nvPicPr>
        <p:blipFill>
          <a:blip r:embed="rId4"/>
          <a:stretch>
            <a:fillRect/>
          </a:stretch>
        </p:blipFill>
        <p:spPr>
          <a:xfrm>
            <a:off x="6670964" y="3169227"/>
            <a:ext cx="2333506" cy="1974273"/>
          </a:xfrm>
          <a:prstGeom prst="rect">
            <a:avLst/>
          </a:prstGeom>
        </p:spPr>
      </p:pic>
      <p:pic>
        <p:nvPicPr>
          <p:cNvPr id="8" name="Google Shape;77;p16"/>
          <p:cNvPicPr preferRelativeResize="0"/>
          <p:nvPr/>
        </p:nvPicPr>
        <p:blipFill rotWithShape="1">
          <a:blip r:embed="rId5">
            <a:alphaModFix/>
          </a:blip>
          <a:srcRect/>
          <a:stretch/>
        </p:blipFill>
        <p:spPr>
          <a:xfrm>
            <a:off x="7652493" y="264075"/>
            <a:ext cx="1232526" cy="611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rgbClr val="FF0000"/>
                </a:solidFill>
              </a:rPr>
              <a:t>Temperate Deciduous Forests </a:t>
            </a:r>
          </a:p>
        </p:txBody>
      </p:sp>
      <p:sp>
        <p:nvSpPr>
          <p:cNvPr id="3" name="Text Placeholder 2"/>
          <p:cNvSpPr>
            <a:spLocks noGrp="1"/>
          </p:cNvSpPr>
          <p:nvPr>
            <p:ph type="body" idx="1"/>
          </p:nvPr>
        </p:nvSpPr>
        <p:spPr/>
        <p:txBody>
          <a:bodyPr/>
          <a:lstStyle/>
          <a:p>
            <a:pPr>
              <a:buNone/>
            </a:pPr>
            <a:r>
              <a:rPr lang="en-US" sz="1400" dirty="0">
                <a:solidFill>
                  <a:srgbClr val="000000"/>
                </a:solidFill>
              </a:rPr>
              <a:t>Temperate deciduous forests are found along the coastal belts of cool climatic regions with a moderate rainfall of 70-80 cm and an average temperature of 20° C. </a:t>
            </a:r>
          </a:p>
          <a:p>
            <a:pPr>
              <a:buNone/>
            </a:pPr>
            <a:r>
              <a:rPr lang="en-US" sz="1400" dirty="0">
                <a:solidFill>
                  <a:srgbClr val="000000"/>
                </a:solidFill>
              </a:rPr>
              <a:t>FEATURES </a:t>
            </a:r>
          </a:p>
          <a:p>
            <a:r>
              <a:rPr lang="en-US" sz="1400" dirty="0">
                <a:solidFill>
                  <a:srgbClr val="000000"/>
                </a:solidFill>
              </a:rPr>
              <a:t>Deciduous forests see four distinct seasons— spring, summer, autumn and winter. In autumn, the </a:t>
            </a:r>
            <a:r>
              <a:rPr lang="en-US" sz="1400" dirty="0" err="1">
                <a:solidFill>
                  <a:srgbClr val="000000"/>
                </a:solidFill>
              </a:rPr>
              <a:t>colour</a:t>
            </a:r>
            <a:r>
              <a:rPr lang="en-US" sz="1400" dirty="0">
                <a:solidFill>
                  <a:srgbClr val="000000"/>
                </a:solidFill>
              </a:rPr>
              <a:t> of the leaves on the trees changes. </a:t>
            </a:r>
          </a:p>
          <a:p>
            <a:r>
              <a:rPr lang="en-US" sz="1400" dirty="0">
                <a:solidFill>
                  <a:srgbClr val="000000"/>
                </a:solidFill>
              </a:rPr>
              <a:t>Oak, ash, beech, maple, chestnut, cherry, walnut and </a:t>
            </a:r>
            <a:r>
              <a:rPr lang="en-US" sz="1400" dirty="0" err="1">
                <a:solidFill>
                  <a:srgbClr val="000000"/>
                </a:solidFill>
              </a:rPr>
              <a:t>sweetgum</a:t>
            </a:r>
            <a:r>
              <a:rPr lang="en-US" sz="1400" dirty="0">
                <a:solidFill>
                  <a:srgbClr val="000000"/>
                </a:solidFill>
              </a:rPr>
              <a:t>, arc some examples of trees found here.</a:t>
            </a:r>
          </a:p>
          <a:p>
            <a:r>
              <a:rPr lang="en-US" sz="1400" dirty="0">
                <a:solidFill>
                  <a:srgbClr val="000000"/>
                </a:solidFill>
              </a:rPr>
              <a:t>The </a:t>
            </a:r>
            <a:r>
              <a:rPr lang="en-US" sz="1400" dirty="0" err="1">
                <a:solidFill>
                  <a:srgbClr val="000000"/>
                </a:solidFill>
              </a:rPr>
              <a:t>favourable</a:t>
            </a:r>
            <a:r>
              <a:rPr lang="en-US" sz="1400" dirty="0">
                <a:solidFill>
                  <a:srgbClr val="000000"/>
                </a:solidFill>
              </a:rPr>
              <a:t> climatic condition has resulted in extensive </a:t>
            </a:r>
          </a:p>
          <a:p>
            <a:pPr>
              <a:buNone/>
            </a:pPr>
            <a:r>
              <a:rPr lang="en-US" sz="1400" dirty="0">
                <a:solidFill>
                  <a:srgbClr val="000000"/>
                </a:solidFill>
              </a:rPr>
              <a:t>settlements along these regions</a:t>
            </a:r>
          </a:p>
          <a:p>
            <a:pPr>
              <a:buNone/>
            </a:pPr>
            <a:r>
              <a:rPr lang="en-US" sz="1400" dirty="0">
                <a:solidFill>
                  <a:srgbClr val="000000"/>
                </a:solidFill>
              </a:rPr>
              <a:t>ANIMAL LIFE </a:t>
            </a:r>
          </a:p>
          <a:p>
            <a:pPr>
              <a:buNone/>
            </a:pPr>
            <a:r>
              <a:rPr lang="en-US" sz="1400" dirty="0">
                <a:solidFill>
                  <a:srgbClr val="000000"/>
                </a:solidFill>
              </a:rPr>
              <a:t>Raccoons, foxes, deer, wolves and pandas are some of the </a:t>
            </a:r>
          </a:p>
          <a:p>
            <a:pPr>
              <a:buNone/>
            </a:pPr>
            <a:r>
              <a:rPr lang="en-US" sz="1400" dirty="0">
                <a:solidFill>
                  <a:srgbClr val="000000"/>
                </a:solidFill>
              </a:rPr>
              <a:t>Animals found in these forests. Birds like pheasants and the </a:t>
            </a:r>
          </a:p>
          <a:p>
            <a:pPr>
              <a:buNone/>
            </a:pPr>
            <a:r>
              <a:rPr lang="en-US" sz="1400" dirty="0" err="1">
                <a:solidFill>
                  <a:srgbClr val="000000"/>
                </a:solidFill>
              </a:rPr>
              <a:t>mona</a:t>
            </a:r>
            <a:r>
              <a:rPr lang="en-US" sz="1400" dirty="0">
                <a:solidFill>
                  <a:srgbClr val="000000"/>
                </a:solidFill>
              </a:rPr>
              <a:t>! are also found here.</a:t>
            </a:r>
          </a:p>
        </p:txBody>
      </p:sp>
      <p:pic>
        <p:nvPicPr>
          <p:cNvPr id="4" name="Picture 3" descr="OIP (2).jpg"/>
          <p:cNvPicPr>
            <a:picLocks noChangeAspect="1"/>
          </p:cNvPicPr>
          <p:nvPr/>
        </p:nvPicPr>
        <p:blipFill>
          <a:blip r:embed="rId2"/>
          <a:stretch>
            <a:fillRect/>
          </a:stretch>
        </p:blipFill>
        <p:spPr>
          <a:xfrm>
            <a:off x="5268191" y="2701636"/>
            <a:ext cx="3880504" cy="2441864"/>
          </a:xfrm>
          <a:prstGeom prst="rect">
            <a:avLst/>
          </a:prstGeom>
        </p:spPr>
      </p:pic>
      <p:pic>
        <p:nvPicPr>
          <p:cNvPr id="5" name="Google Shape;77;p16"/>
          <p:cNvPicPr preferRelativeResize="0"/>
          <p:nvPr/>
        </p:nvPicPr>
        <p:blipFill rotWithShape="1">
          <a:blip r:embed="rId3">
            <a:alphaModFix/>
          </a:blip>
          <a:srcRect/>
          <a:stretch/>
        </p:blipFill>
        <p:spPr>
          <a:xfrm>
            <a:off x="7652493" y="264075"/>
            <a:ext cx="1232526" cy="611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rgbClr val="FF0000"/>
                </a:solidFill>
              </a:rPr>
              <a:t>Taiga forests </a:t>
            </a:r>
          </a:p>
        </p:txBody>
      </p:sp>
      <p:sp>
        <p:nvSpPr>
          <p:cNvPr id="3" name="Text Placeholder 2"/>
          <p:cNvSpPr>
            <a:spLocks noGrp="1"/>
          </p:cNvSpPr>
          <p:nvPr>
            <p:ph type="body" idx="1"/>
          </p:nvPr>
        </p:nvSpPr>
        <p:spPr/>
        <p:txBody>
          <a:bodyPr/>
          <a:lstStyle/>
          <a:p>
            <a:r>
              <a:rPr lang="en-US" sz="1400" dirty="0">
                <a:solidFill>
                  <a:srgbClr val="000000"/>
                </a:solidFill>
              </a:rPr>
              <a:t>These forests are found in the sub-polar and polar belt in the north, between 50 </a:t>
            </a:r>
            <a:r>
              <a:rPr lang="en-US" sz="1400" dirty="0" err="1">
                <a:solidFill>
                  <a:srgbClr val="000000"/>
                </a:solidFill>
              </a:rPr>
              <a:t>oNto</a:t>
            </a:r>
            <a:r>
              <a:rPr lang="en-US" sz="1400" dirty="0">
                <a:solidFill>
                  <a:srgbClr val="000000"/>
                </a:solidFill>
              </a:rPr>
              <a:t> 70 </a:t>
            </a:r>
            <a:r>
              <a:rPr lang="en-US" sz="1400" dirty="0" err="1">
                <a:solidFill>
                  <a:srgbClr val="000000"/>
                </a:solidFill>
              </a:rPr>
              <a:t>oN</a:t>
            </a:r>
            <a:r>
              <a:rPr lang="en-US" sz="1400" dirty="0">
                <a:solidFill>
                  <a:srgbClr val="000000"/>
                </a:solidFill>
              </a:rPr>
              <a:t>. They are found in the northern regions of Canada and Eurasia. Taiga forests are also known as boreal forests or coniferous forests. </a:t>
            </a:r>
          </a:p>
          <a:p>
            <a:pPr>
              <a:buNone/>
            </a:pPr>
            <a:r>
              <a:rPr lang="en-US" sz="1400" dirty="0">
                <a:solidFill>
                  <a:srgbClr val="000000"/>
                </a:solidFill>
              </a:rPr>
              <a:t>FEATURES </a:t>
            </a:r>
          </a:p>
          <a:p>
            <a:r>
              <a:rPr lang="en-US" sz="1400" dirty="0">
                <a:solidFill>
                  <a:srgbClr val="000000"/>
                </a:solidFill>
              </a:rPr>
              <a:t>Large areas of forest may be dominated by a single tree species</a:t>
            </a:r>
          </a:p>
          <a:p>
            <a:pPr>
              <a:buNone/>
            </a:pPr>
            <a:r>
              <a:rPr lang="en-US" sz="1400" dirty="0">
                <a:solidFill>
                  <a:srgbClr val="000000"/>
                </a:solidFill>
              </a:rPr>
              <a:t>Being mostly softwood, the trees are light and easy to cut.</a:t>
            </a:r>
          </a:p>
          <a:p>
            <a:r>
              <a:rPr lang="en-US" sz="1400" dirty="0">
                <a:solidFill>
                  <a:srgbClr val="000000"/>
                </a:solidFill>
              </a:rPr>
              <a:t>Spruce, larch, silver-fir, birch and cedar are some of the important</a:t>
            </a:r>
          </a:p>
          <a:p>
            <a:pPr>
              <a:buNone/>
            </a:pPr>
            <a:r>
              <a:rPr lang="en-US" sz="1400" dirty="0">
                <a:solidFill>
                  <a:srgbClr val="000000"/>
                </a:solidFill>
              </a:rPr>
              <a:t> trees found in these forests.</a:t>
            </a:r>
          </a:p>
          <a:p>
            <a:pPr>
              <a:buNone/>
            </a:pPr>
            <a:r>
              <a:rPr lang="en-US" sz="1400" dirty="0">
                <a:solidFill>
                  <a:srgbClr val="000000"/>
                </a:solidFill>
              </a:rPr>
              <a:t>ANIMAL LIFE </a:t>
            </a:r>
          </a:p>
          <a:p>
            <a:r>
              <a:rPr lang="en-US" sz="1400" dirty="0">
                <a:solidFill>
                  <a:srgbClr val="000000"/>
                </a:solidFill>
              </a:rPr>
              <a:t>Silver fox, mink, grizzly bear and reindeer are some of the</a:t>
            </a:r>
          </a:p>
          <a:p>
            <a:pPr>
              <a:buNone/>
            </a:pPr>
            <a:r>
              <a:rPr lang="en-US" sz="1400" dirty="0">
                <a:solidFill>
                  <a:srgbClr val="000000"/>
                </a:solidFill>
              </a:rPr>
              <a:t> animals found in taiga forests.</a:t>
            </a:r>
          </a:p>
        </p:txBody>
      </p:sp>
      <p:pic>
        <p:nvPicPr>
          <p:cNvPr id="4" name="Picture 3" descr="R (4).jpg"/>
          <p:cNvPicPr>
            <a:picLocks noChangeAspect="1"/>
          </p:cNvPicPr>
          <p:nvPr/>
        </p:nvPicPr>
        <p:blipFill>
          <a:blip r:embed="rId2"/>
          <a:stretch>
            <a:fillRect/>
          </a:stretch>
        </p:blipFill>
        <p:spPr>
          <a:xfrm>
            <a:off x="6016547" y="2119746"/>
            <a:ext cx="3075497" cy="2971801"/>
          </a:xfrm>
          <a:prstGeom prst="rect">
            <a:avLst/>
          </a:prstGeom>
        </p:spPr>
      </p:pic>
      <p:pic>
        <p:nvPicPr>
          <p:cNvPr id="5" name="Google Shape;77;p16"/>
          <p:cNvPicPr preferRelativeResize="0"/>
          <p:nvPr/>
        </p:nvPicPr>
        <p:blipFill rotWithShape="1">
          <a:blip r:embed="rId3">
            <a:alphaModFix/>
          </a:blip>
          <a:srcRect/>
          <a:stretch/>
        </p:blipFill>
        <p:spPr>
          <a:xfrm>
            <a:off x="7652493" y="264075"/>
            <a:ext cx="1232526" cy="611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a:solidFill>
                  <a:srgbClr val="FF0000"/>
                </a:solidFill>
              </a:rPr>
              <a:t>Tidal forests </a:t>
            </a:r>
          </a:p>
        </p:txBody>
      </p:sp>
      <p:sp>
        <p:nvSpPr>
          <p:cNvPr id="3" name="Text Placeholder 2"/>
          <p:cNvSpPr>
            <a:spLocks noGrp="1"/>
          </p:cNvSpPr>
          <p:nvPr>
            <p:ph type="body" idx="1"/>
          </p:nvPr>
        </p:nvSpPr>
        <p:spPr/>
        <p:txBody>
          <a:bodyPr/>
          <a:lstStyle/>
          <a:p>
            <a:r>
              <a:rPr lang="en-US" sz="1400" dirty="0">
                <a:solidFill>
                  <a:srgbClr val="000000"/>
                </a:solidFill>
              </a:rPr>
              <a:t>These forests are also known as mangrove forests and are found along coasts. In India mangrove forests are found along the </a:t>
            </a:r>
            <a:r>
              <a:rPr lang="en-US" sz="1400" dirty="0" err="1">
                <a:solidFill>
                  <a:srgbClr val="000000"/>
                </a:solidFill>
              </a:rPr>
              <a:t>Ganga</a:t>
            </a:r>
            <a:r>
              <a:rPr lang="en-US" sz="1400" dirty="0">
                <a:solidFill>
                  <a:srgbClr val="000000"/>
                </a:solidFill>
              </a:rPr>
              <a:t> delta.</a:t>
            </a:r>
          </a:p>
          <a:p>
            <a:pPr>
              <a:buNone/>
            </a:pPr>
            <a:r>
              <a:rPr lang="en-US" sz="1400" dirty="0">
                <a:solidFill>
                  <a:srgbClr val="000000"/>
                </a:solidFill>
              </a:rPr>
              <a:t>FEATURES</a:t>
            </a:r>
          </a:p>
          <a:p>
            <a:r>
              <a:rPr lang="en-US" sz="1400" dirty="0">
                <a:solidFill>
                  <a:srgbClr val="000000"/>
                </a:solidFill>
              </a:rPr>
              <a:t> Mangroves are abundant in inter-tidal zones near deltas. They can survive in both fresh and salty waters.</a:t>
            </a:r>
          </a:p>
          <a:p>
            <a:r>
              <a:rPr lang="en-US" sz="1400" dirty="0">
                <a:solidFill>
                  <a:srgbClr val="000000"/>
                </a:solidFill>
              </a:rPr>
              <a:t>Mangrove trees develop stilt-like aerial roots, which hold the trunk and leaves above the water line</a:t>
            </a:r>
          </a:p>
          <a:p>
            <a:r>
              <a:rPr lang="en-US" sz="1400" dirty="0">
                <a:solidFill>
                  <a:srgbClr val="000000"/>
                </a:solidFill>
              </a:rPr>
              <a:t>Mangrove forests make excellent fishing grounds. They protect the coastline and prevent erosion by trapping sediments from rivers and streams</a:t>
            </a:r>
            <a:r>
              <a:rPr lang="en-US" dirty="0"/>
              <a:t>. </a:t>
            </a:r>
          </a:p>
          <a:p>
            <a:pPr>
              <a:buNone/>
            </a:pPr>
            <a:endParaRPr lang="en-US" dirty="0"/>
          </a:p>
        </p:txBody>
      </p:sp>
      <p:pic>
        <p:nvPicPr>
          <p:cNvPr id="4" name="Picture 3" descr="OIP (3).jpg"/>
          <p:cNvPicPr>
            <a:picLocks noChangeAspect="1"/>
          </p:cNvPicPr>
          <p:nvPr/>
        </p:nvPicPr>
        <p:blipFill>
          <a:blip r:embed="rId2"/>
          <a:stretch>
            <a:fillRect/>
          </a:stretch>
        </p:blipFill>
        <p:spPr>
          <a:xfrm>
            <a:off x="5153891" y="2934035"/>
            <a:ext cx="3899189" cy="2209465"/>
          </a:xfrm>
          <a:prstGeom prst="rect">
            <a:avLst/>
          </a:prstGeom>
        </p:spPr>
      </p:pic>
      <p:pic>
        <p:nvPicPr>
          <p:cNvPr id="5" name="Google Shape;77;p16"/>
          <p:cNvPicPr preferRelativeResize="0"/>
          <p:nvPr/>
        </p:nvPicPr>
        <p:blipFill rotWithShape="1">
          <a:blip r:embed="rId3">
            <a:alphaModFix/>
          </a:blip>
          <a:srcRect/>
          <a:stretch/>
        </p:blipFill>
        <p:spPr>
          <a:xfrm>
            <a:off x="7652493" y="253684"/>
            <a:ext cx="1232526" cy="611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1434</Words>
  <Application>Microsoft Office PowerPoint</Application>
  <PresentationFormat>On-screen Show (16:9)</PresentationFormat>
  <Paragraphs>117</Paragraphs>
  <Slides>14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Simple Light</vt:lpstr>
      <vt:lpstr>PowerPoint Presentation</vt:lpstr>
      <vt:lpstr>PowerPoint Presentation</vt:lpstr>
      <vt:lpstr>PowerPoint Presentation</vt:lpstr>
      <vt:lpstr>Tropical Deciduous Forests</vt:lpstr>
      <vt:lpstr>Mediterranean Forests</vt:lpstr>
      <vt:lpstr>Temperate Evergreen Forests </vt:lpstr>
      <vt:lpstr>Temperate Deciduous Forests </vt:lpstr>
      <vt:lpstr>Taiga forests </vt:lpstr>
      <vt:lpstr>Tidal forests </vt:lpstr>
      <vt:lpstr>GRASSLANDS Tropical grasslands </vt:lpstr>
      <vt:lpstr>Temperate grassland</vt:lpstr>
      <vt:lpstr>SCRUBLAND  Tropical Thorn Forests and Scrubs </vt:lpstr>
      <vt:lpstr>Tundra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Aishwarya</cp:lastModifiedBy>
  <cp:revision>13</cp:revision>
  <dcterms:modified xsi:type="dcterms:W3CDTF">2022-11-20T15:57:59Z</dcterms:modified>
</cp:coreProperties>
</file>