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9"/>
  </p:notesMasterIdLst>
  <p:sldIdLst>
    <p:sldId id="256" r:id="rId2"/>
    <p:sldId id="290" r:id="rId3"/>
    <p:sldId id="257" r:id="rId4"/>
    <p:sldId id="258" r:id="rId5"/>
    <p:sldId id="260" r:id="rId6"/>
    <p:sldId id="297" r:id="rId7"/>
    <p:sldId id="262" r:id="rId8"/>
    <p:sldId id="291" r:id="rId9"/>
    <p:sldId id="280" r:id="rId10"/>
    <p:sldId id="281" r:id="rId11"/>
    <p:sldId id="264" r:id="rId12"/>
    <p:sldId id="265" r:id="rId13"/>
    <p:sldId id="275" r:id="rId14"/>
    <p:sldId id="292" r:id="rId15"/>
    <p:sldId id="282" r:id="rId16"/>
    <p:sldId id="283" r:id="rId17"/>
    <p:sldId id="274" r:id="rId18"/>
    <p:sldId id="273" r:id="rId19"/>
    <p:sldId id="272" r:id="rId20"/>
    <p:sldId id="277" r:id="rId21"/>
    <p:sldId id="293" r:id="rId22"/>
    <p:sldId id="284" r:id="rId23"/>
    <p:sldId id="285" r:id="rId24"/>
    <p:sldId id="276" r:id="rId25"/>
    <p:sldId id="278" r:id="rId26"/>
    <p:sldId id="294" r:id="rId27"/>
    <p:sldId id="286" r:id="rId28"/>
    <p:sldId id="287" r:id="rId29"/>
    <p:sldId id="271" r:id="rId30"/>
    <p:sldId id="270" r:id="rId31"/>
    <p:sldId id="295" r:id="rId32"/>
    <p:sldId id="288" r:id="rId33"/>
    <p:sldId id="289" r:id="rId34"/>
    <p:sldId id="279" r:id="rId35"/>
    <p:sldId id="269" r:id="rId36"/>
    <p:sldId id="296" r:id="rId37"/>
    <p:sldId id="259"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5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90876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70954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07527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44521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08352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89584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87856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15673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000" b="1" dirty="0">
                <a:solidFill>
                  <a:srgbClr val="FF0000"/>
                </a:solidFill>
                <a:latin typeface="Calibri"/>
                <a:ea typeface="Calibri"/>
                <a:cs typeface="Calibri"/>
                <a:sym typeface="Calibri"/>
              </a:rPr>
              <a:t>NAZISM AND THE RISE OF HITLER</a:t>
            </a:r>
            <a:endParaRPr sz="2900" b="1"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(HISTORY)</a:t>
            </a:r>
            <a:endParaRPr b="1" dirty="0"/>
          </a:p>
          <a:p>
            <a:pPr marL="0" lvl="0" indent="0" algn="l" rtl="0">
              <a:spcBef>
                <a:spcPts val="0"/>
              </a:spcBef>
              <a:spcAft>
                <a:spcPts val="0"/>
              </a:spcAft>
              <a:buNone/>
            </a:pPr>
            <a:r>
              <a:rPr lang="en" b="1" dirty="0"/>
              <a:t>CHAPTER NUMBER: 3 PERIOD: 1</a:t>
            </a:r>
            <a:endParaRPr b="1" dirty="0"/>
          </a:p>
          <a:p>
            <a:r>
              <a:rPr lang="en" b="1" dirty="0"/>
              <a:t>CHAPTER NAME : </a:t>
            </a:r>
            <a:r>
              <a:rPr lang="en-IN" b="1" dirty="0">
                <a:sym typeface="Calibri"/>
              </a:rPr>
              <a:t>NAZISM AND THE RISE OF HITLER</a:t>
            </a:r>
          </a:p>
          <a:p>
            <a:pPr marL="0" lvl="0" indent="0" algn="l" rtl="0">
              <a:spcBef>
                <a:spcPts val="0"/>
              </a:spcBef>
              <a:spcAft>
                <a:spcPts val="0"/>
              </a:spcAft>
              <a:buNone/>
            </a:pP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000" b="1" dirty="0">
                <a:solidFill>
                  <a:srgbClr val="FF0000"/>
                </a:solidFill>
                <a:latin typeface="Calibri"/>
                <a:ea typeface="Calibri"/>
                <a:cs typeface="Calibri"/>
                <a:sym typeface="Calibri"/>
              </a:rPr>
              <a:t>NAZISM AND THE RISE OF HITLER</a:t>
            </a:r>
            <a:endParaRPr sz="2900" b="1"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(HISTORY)</a:t>
            </a:r>
            <a:endParaRPr b="1" dirty="0"/>
          </a:p>
          <a:p>
            <a:pPr marL="0" lvl="0" indent="0" algn="l" rtl="0">
              <a:spcBef>
                <a:spcPts val="0"/>
              </a:spcBef>
              <a:spcAft>
                <a:spcPts val="0"/>
              </a:spcAft>
              <a:buNone/>
            </a:pPr>
            <a:r>
              <a:rPr lang="en" b="1" dirty="0"/>
              <a:t>CHAPTER NUMBER: 3  PERIOD: 2</a:t>
            </a:r>
            <a:endParaRPr b="1" dirty="0"/>
          </a:p>
          <a:p>
            <a:r>
              <a:rPr lang="en" b="1" dirty="0"/>
              <a:t>CHAPTER NAME : </a:t>
            </a:r>
            <a:r>
              <a:rPr lang="en-IN" b="1" dirty="0">
                <a:sym typeface="Calibri"/>
              </a:rPr>
              <a:t>NAZISM AND THE RISE OF HITLER</a:t>
            </a:r>
          </a:p>
          <a:p>
            <a:pPr marL="0" lvl="0" indent="0" algn="l" rtl="0">
              <a:spcBef>
                <a:spcPts val="0"/>
              </a:spcBef>
              <a:spcAft>
                <a:spcPts val="0"/>
              </a:spcAft>
              <a:buNone/>
            </a:pPr>
            <a:endParaRP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a:solidFill>
                  <a:srgbClr val="FF0000"/>
                </a:solidFill>
                <a:latin typeface="Calibri"/>
                <a:ea typeface="Calibri"/>
                <a:cs typeface="Calibri"/>
                <a:sym typeface="Calibri"/>
              </a:rPr>
              <a:t>NAZISM AND THE RISE OF HITLER</a:t>
            </a:r>
          </a:p>
          <a:p>
            <a:pPr lvl="0">
              <a:buSzPts val="1400"/>
            </a:pPr>
            <a:r>
              <a:rPr lang="en-US" sz="1800" b="1">
                <a:solidFill>
                  <a:schemeClr val="tx1"/>
                </a:solidFill>
                <a:latin typeface="Calibri" pitchFamily="34" charset="0"/>
              </a:rPr>
              <a:t>THE EFFECTS OF WAR</a:t>
            </a:r>
            <a:endParaRPr lang="en-US" sz="1800" b="1" dirty="0">
              <a:solidFill>
                <a:schemeClr val="tx1"/>
              </a:solidFill>
              <a:latin typeface="Calibri" pitchFamily="34" charset="0"/>
            </a:endParaRPr>
          </a:p>
        </p:txBody>
      </p:sp>
      <p:sp>
        <p:nvSpPr>
          <p:cNvPr id="72" name="Google Shape;72;p15"/>
          <p:cNvSpPr txBox="1"/>
          <p:nvPr/>
        </p:nvSpPr>
        <p:spPr>
          <a:xfrm>
            <a:off x="272675" y="1127760"/>
            <a:ext cx="5228965" cy="2476500"/>
          </a:xfrm>
          <a:prstGeom prst="rect">
            <a:avLst/>
          </a:prstGeom>
          <a:noFill/>
          <a:ln>
            <a:noFill/>
          </a:ln>
        </p:spPr>
        <p:txBody>
          <a:bodyPr spcFirstLastPara="1" wrap="square" lIns="91425" tIns="91425" rIns="91425" bIns="91425" anchor="t" anchorCtr="0">
            <a:noAutofit/>
          </a:bodyPr>
          <a:lstStyle/>
          <a:p>
            <a:pPr lvl="0">
              <a:buSzPts val="1400"/>
            </a:pPr>
            <a:endParaRPr lang="en-US" sz="2200" dirty="0">
              <a:solidFill>
                <a:srgbClr val="FF0000"/>
              </a:solidFill>
            </a:endParaRPr>
          </a:p>
          <a:p>
            <a:pPr marL="342900" indent="-342900">
              <a:spcAft>
                <a:spcPts val="1200"/>
              </a:spcAft>
              <a:buFont typeface="Arial" pitchFamily="34" charset="0"/>
              <a:buChar char="•"/>
            </a:pPr>
            <a:r>
              <a:rPr lang="en-US" dirty="0">
                <a:latin typeface="Calibri" pitchFamily="34" charset="0"/>
              </a:rPr>
              <a:t>The First World War, both psychologically and financially affected Europe. Europe became a continent  of debtors from creditors.</a:t>
            </a:r>
          </a:p>
          <a:p>
            <a:pPr marL="342900" indent="-342900">
              <a:spcAft>
                <a:spcPts val="1200"/>
              </a:spcAft>
              <a:buFont typeface="Arial" pitchFamily="34" charset="0"/>
              <a:buChar char="•"/>
            </a:pPr>
            <a:r>
              <a:rPr lang="en-US" dirty="0">
                <a:latin typeface="Calibri" pitchFamily="34" charset="0"/>
              </a:rPr>
              <a:t> The Weimar Republic carried the burden of war guilt and national humiliation. It was forced to pay a huge compensation.</a:t>
            </a:r>
          </a:p>
          <a:p>
            <a:pPr marL="342900" indent="-342900">
              <a:spcAft>
                <a:spcPts val="1200"/>
              </a:spcAft>
              <a:buFont typeface="Arial" pitchFamily="34" charset="0"/>
              <a:buChar char="•"/>
            </a:pPr>
            <a:r>
              <a:rPr lang="en-US" dirty="0">
                <a:latin typeface="Calibri" pitchFamily="34" charset="0"/>
              </a:rPr>
              <a:t>November Criminals:- Socialists, Catholics and Democrats who supported the Weimer Republic were </a:t>
            </a:r>
            <a:r>
              <a:rPr lang="en-US" dirty="0" err="1">
                <a:latin typeface="Calibri" pitchFamily="34" charset="0"/>
              </a:rPr>
              <a:t>criticised</a:t>
            </a:r>
            <a:r>
              <a:rPr lang="en-US" dirty="0">
                <a:latin typeface="Calibri" pitchFamily="34" charset="0"/>
              </a:rPr>
              <a:t> by the conservative nationalists.</a:t>
            </a:r>
          </a:p>
          <a:p>
            <a:pPr marL="342900" indent="-342900">
              <a:spcAft>
                <a:spcPts val="1200"/>
              </a:spcAft>
              <a:buFont typeface="Arial" pitchFamily="34" charset="0"/>
              <a:buChar char="•"/>
            </a:pPr>
            <a:r>
              <a:rPr lang="en-US" dirty="0">
                <a:latin typeface="Calibri" pitchFamily="34" charset="0"/>
              </a:rPr>
              <a:t>After the 1st world war, soldiers were placed above civilians and the media glorified their trench life.</a:t>
            </a:r>
          </a:p>
          <a:p>
            <a:pPr marL="342900" indent="-342900">
              <a:spcAft>
                <a:spcPts val="1200"/>
              </a:spcAft>
              <a:buFont typeface="Arial" pitchFamily="34" charset="0"/>
              <a:buChar char="•"/>
            </a:pPr>
            <a:r>
              <a:rPr lang="en-US" dirty="0">
                <a:latin typeface="Calibri" pitchFamily="34" charset="0"/>
              </a:rPr>
              <a:t>Aggressive war propaganda, national honour and support grew for conservative dictatorship.</a:t>
            </a:r>
            <a:endParaRPr lang="en-IN" dirty="0">
              <a:latin typeface="Calibri" pitchFamily="34" charset="0"/>
            </a:endParaRPr>
          </a:p>
          <a:p>
            <a:pPr lvl="0">
              <a:buSzPts val="1400"/>
            </a:pPr>
            <a:endParaRPr sz="1400" b="0" i="0" u="none" strike="noStrike" cap="none" dirty="0">
              <a:solidFill>
                <a:srgbClr val="000000"/>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99EA078C-3438-4A0F-8123-495D8A81733F}"/>
              </a:ext>
            </a:extLst>
          </p:cNvPr>
          <p:cNvPicPr>
            <a:picLocks noChangeAspect="1"/>
          </p:cNvPicPr>
          <p:nvPr/>
        </p:nvPicPr>
        <p:blipFill>
          <a:blip r:embed="rId4"/>
          <a:stretch>
            <a:fillRect/>
          </a:stretch>
        </p:blipFill>
        <p:spPr>
          <a:xfrm>
            <a:off x="5754932" y="387764"/>
            <a:ext cx="2857500" cy="1727311"/>
          </a:xfrm>
          <a:prstGeom prst="rect">
            <a:avLst/>
          </a:prstGeom>
        </p:spPr>
      </p:pic>
      <p:pic>
        <p:nvPicPr>
          <p:cNvPr id="5" name="Picture 4">
            <a:extLst>
              <a:ext uri="{FF2B5EF4-FFF2-40B4-BE49-F238E27FC236}">
                <a16:creationId xmlns:a16="http://schemas.microsoft.com/office/drawing/2014/main" id="{2E3243D1-6C88-43F6-9537-FD26F5A421C1}"/>
              </a:ext>
            </a:extLst>
          </p:cNvPr>
          <p:cNvPicPr>
            <a:picLocks noChangeAspect="1"/>
          </p:cNvPicPr>
          <p:nvPr/>
        </p:nvPicPr>
        <p:blipFill>
          <a:blip r:embed="rId5"/>
          <a:stretch>
            <a:fillRect/>
          </a:stretch>
        </p:blipFill>
        <p:spPr>
          <a:xfrm>
            <a:off x="5754932" y="2470688"/>
            <a:ext cx="2952750" cy="172731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NAZISM AND THE RISE OF HITLER</a:t>
            </a:r>
          </a:p>
          <a:p>
            <a:pPr lvl="0">
              <a:buSzPts val="1800"/>
            </a:pPr>
            <a:r>
              <a:rPr lang="en-US" sz="1800" b="1" dirty="0">
                <a:solidFill>
                  <a:schemeClr val="tx1"/>
                </a:solidFill>
                <a:latin typeface="Calibri" pitchFamily="34" charset="0"/>
              </a:rPr>
              <a:t>POLITICAL RADICALISM AND ECONOMIC CRISES</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342900" indent="-342900">
              <a:spcAft>
                <a:spcPts val="600"/>
              </a:spcAft>
              <a:buFont typeface="Arial" pitchFamily="34" charset="0"/>
              <a:buChar char="•"/>
            </a:pPr>
            <a:r>
              <a:rPr lang="en-IN" dirty="0">
                <a:latin typeface="Calibri" pitchFamily="34" charset="0"/>
              </a:rPr>
              <a:t>The Weimar Republic birth coincided with the revolutionary uprising of the </a:t>
            </a:r>
            <a:r>
              <a:rPr lang="en-IN" dirty="0" err="1">
                <a:latin typeface="Calibri" pitchFamily="34" charset="0"/>
              </a:rPr>
              <a:t>Spartacist</a:t>
            </a:r>
            <a:r>
              <a:rPr lang="en-IN" dirty="0">
                <a:latin typeface="Calibri" pitchFamily="34" charset="0"/>
              </a:rPr>
              <a:t> League on the pattern of the Bolshevik Revolution in Russia. </a:t>
            </a:r>
          </a:p>
          <a:p>
            <a:pPr marL="342900" indent="-342900">
              <a:spcAft>
                <a:spcPts val="600"/>
              </a:spcAft>
              <a:buFont typeface="Arial" pitchFamily="34" charset="0"/>
              <a:buChar char="•"/>
            </a:pPr>
            <a:r>
              <a:rPr lang="en-IN" dirty="0">
                <a:latin typeface="Calibri" pitchFamily="34" charset="0"/>
              </a:rPr>
              <a:t>They crushed the uprising with the help of a war veterans organisation called Free Corps. Communists and Socialists became enemies. </a:t>
            </a:r>
          </a:p>
          <a:p>
            <a:pPr marL="342900" indent="-342900">
              <a:spcAft>
                <a:spcPts val="600"/>
              </a:spcAft>
              <a:buFont typeface="Arial" pitchFamily="34" charset="0"/>
              <a:buChar char="•"/>
            </a:pPr>
            <a:r>
              <a:rPr lang="en-IN" dirty="0">
                <a:latin typeface="Calibri" pitchFamily="34" charset="0"/>
              </a:rPr>
              <a:t>Political radicalisation heightened by the economic crisis of 1923. Germany refused to pay, and the French occupied its leading industrial area, Ruhr, to claim their coal. </a:t>
            </a:r>
          </a:p>
          <a:p>
            <a:pPr marL="342900" indent="-342900">
              <a:spcAft>
                <a:spcPts val="600"/>
              </a:spcAft>
              <a:buFont typeface="Arial" pitchFamily="34" charset="0"/>
              <a:buChar char="•"/>
            </a:pPr>
            <a:r>
              <a:rPr lang="en-IN" dirty="0">
                <a:latin typeface="Calibri" pitchFamily="34" charset="0"/>
              </a:rPr>
              <a:t>The image of Germans carrying cartloads of currency notes to buy a loaf of bread was widely publicised evoking worldwide sympathy. </a:t>
            </a:r>
          </a:p>
          <a:p>
            <a:pPr marL="342900" indent="-342900">
              <a:spcAft>
                <a:spcPts val="600"/>
              </a:spcAft>
              <a:buFont typeface="Arial" pitchFamily="34" charset="0"/>
              <a:buChar char="•"/>
            </a:pPr>
            <a:r>
              <a:rPr lang="en-IN" dirty="0">
                <a:latin typeface="Calibri" pitchFamily="34" charset="0"/>
              </a:rPr>
              <a:t>This crisis came to be known as hyperinflation, a situation when prices rise phenomenally high.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NAZISM AND THE RISE OF HITLER</a:t>
            </a:r>
          </a:p>
          <a:p>
            <a:pPr lvl="0">
              <a:buSzPts val="1800"/>
            </a:pPr>
            <a:r>
              <a:rPr lang="en-US" sz="1800" b="1" dirty="0">
                <a:solidFill>
                  <a:schemeClr val="tx1"/>
                </a:solidFill>
                <a:latin typeface="Calibri" pitchFamily="34" charset="0"/>
              </a:rPr>
              <a:t>THE YEAR OF DEPRESSION</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342900" indent="-342900">
              <a:spcAft>
                <a:spcPts val="600"/>
              </a:spcAft>
              <a:buFont typeface="Arial" pitchFamily="34" charset="0"/>
              <a:buChar char="•"/>
            </a:pPr>
            <a:r>
              <a:rPr lang="en-IN" dirty="0">
                <a:latin typeface="Calibri" pitchFamily="34" charset="0"/>
              </a:rPr>
              <a:t>The years between 1924 and 1928 saw some stability</a:t>
            </a:r>
          </a:p>
          <a:p>
            <a:pPr marL="342900" indent="-342900">
              <a:spcAft>
                <a:spcPts val="600"/>
              </a:spcAft>
              <a:buFont typeface="Arial" pitchFamily="34" charset="0"/>
              <a:buChar char="•"/>
            </a:pPr>
            <a:r>
              <a:rPr lang="en-IN" dirty="0">
                <a:latin typeface="Calibri" pitchFamily="34" charset="0"/>
              </a:rPr>
              <a:t>The support of short-term loans was withdrawn when the Wall Street Exchange crashed in 1929. </a:t>
            </a:r>
          </a:p>
          <a:p>
            <a:pPr marL="342900" indent="-342900">
              <a:spcAft>
                <a:spcPts val="600"/>
              </a:spcAft>
              <a:buFont typeface="Arial" pitchFamily="34" charset="0"/>
              <a:buChar char="•"/>
            </a:pPr>
            <a:r>
              <a:rPr lang="en-IN" dirty="0">
                <a:latin typeface="Calibri" pitchFamily="34" charset="0"/>
              </a:rPr>
              <a:t>Great Economic Depression started and over the next three years, between 1929 and 1932, the national income of the USA fell by half.</a:t>
            </a:r>
          </a:p>
          <a:p>
            <a:pPr marL="342900" indent="-342900">
              <a:spcAft>
                <a:spcPts val="600"/>
              </a:spcAft>
              <a:buFont typeface="Arial" pitchFamily="34" charset="0"/>
              <a:buChar char="•"/>
            </a:pPr>
            <a:r>
              <a:rPr lang="en-IN" dirty="0">
                <a:latin typeface="Calibri" pitchFamily="34" charset="0"/>
              </a:rPr>
              <a:t> The economy of Germany was the worst hit.</a:t>
            </a:r>
          </a:p>
          <a:p>
            <a:pPr marL="342900" indent="-342900">
              <a:spcAft>
                <a:spcPts val="600"/>
              </a:spcAft>
              <a:buFont typeface="Arial" pitchFamily="34" charset="0"/>
              <a:buChar char="•"/>
            </a:pPr>
            <a:r>
              <a:rPr lang="en-IN" dirty="0">
                <a:latin typeface="Calibri" pitchFamily="34" charset="0"/>
              </a:rPr>
              <a:t> Workers became jobless and went on streets with placards saying, ‘Willing to do any work’.</a:t>
            </a:r>
          </a:p>
          <a:p>
            <a:pPr marL="342900" indent="-342900">
              <a:spcAft>
                <a:spcPts val="600"/>
              </a:spcAft>
              <a:buFont typeface="Arial" pitchFamily="34" charset="0"/>
              <a:buChar char="•"/>
            </a:pPr>
            <a:r>
              <a:rPr lang="en-IN" dirty="0">
                <a:latin typeface="Calibri" pitchFamily="34" charset="0"/>
              </a:rPr>
              <a:t> Youth indulged themselves in criminal activities.</a:t>
            </a:r>
          </a:p>
          <a:p>
            <a:pPr marL="342900" indent="-342900">
              <a:spcAft>
                <a:spcPts val="600"/>
              </a:spcAft>
              <a:buFont typeface="Arial" pitchFamily="34" charset="0"/>
              <a:buChar char="•"/>
            </a:pPr>
            <a:r>
              <a:rPr lang="en-IN" dirty="0">
                <a:latin typeface="Calibri" pitchFamily="34" charset="0"/>
              </a:rPr>
              <a:t> The middle class and small businessmen were filled with the fear of </a:t>
            </a:r>
            <a:r>
              <a:rPr lang="en-IN" dirty="0" err="1">
                <a:latin typeface="Calibri" pitchFamily="34" charset="0"/>
              </a:rPr>
              <a:t>proletarianisation</a:t>
            </a:r>
            <a:r>
              <a:rPr lang="en-IN" dirty="0">
                <a:latin typeface="Calibri" pitchFamily="34" charset="0"/>
              </a:rPr>
              <a:t>, anxiety of being reduced to the ranks of the working class or unemployment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NAZISM AND THE RISE OF HITLER</a:t>
            </a:r>
          </a:p>
          <a:p>
            <a:pPr lvl="0">
              <a:buSzPts val="1800"/>
            </a:pPr>
            <a:r>
              <a:rPr lang="en-US" sz="1800" b="1" dirty="0">
                <a:solidFill>
                  <a:schemeClr val="tx1"/>
                </a:solidFill>
                <a:latin typeface="Calibri" pitchFamily="34" charset="0"/>
              </a:rPr>
              <a:t>HOME ASSIGNMENT</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342900" indent="-342900">
              <a:spcAft>
                <a:spcPts val="600"/>
              </a:spcAft>
              <a:buFont typeface="Arial" pitchFamily="34" charset="0"/>
              <a:buChar char="•"/>
            </a:pPr>
            <a:r>
              <a:rPr lang="en-IN" sz="1200" dirty="0">
                <a:effectLst/>
                <a:latin typeface="Roboto" panose="02000000000000000000" pitchFamily="2" charset="0"/>
                <a:ea typeface="Roboto" panose="02000000000000000000" pitchFamily="2" charset="0"/>
                <a:cs typeface="Roboto" panose="02000000000000000000" pitchFamily="2" charset="0"/>
              </a:rPr>
              <a:t>Define the term Hyperinflation &amp; </a:t>
            </a:r>
            <a:r>
              <a:rPr lang="en-IN" sz="1200" dirty="0" err="1">
                <a:effectLst/>
                <a:latin typeface="Roboto" panose="02000000000000000000" pitchFamily="2" charset="0"/>
                <a:ea typeface="Roboto" panose="02000000000000000000" pitchFamily="2" charset="0"/>
                <a:cs typeface="Roboto" panose="02000000000000000000" pitchFamily="2" charset="0"/>
              </a:rPr>
              <a:t>Proletarianisation</a:t>
            </a:r>
            <a:r>
              <a:rPr lang="en-IN" sz="1200" dirty="0">
                <a:effectLst/>
                <a:latin typeface="Roboto" panose="02000000000000000000" pitchFamily="2" charset="0"/>
                <a:ea typeface="Roboto" panose="02000000000000000000" pitchFamily="2" charset="0"/>
                <a:cs typeface="Roboto" panose="02000000000000000000" pitchFamily="2" charset="0"/>
              </a:rPr>
              <a:t>.</a:t>
            </a:r>
          </a:p>
          <a:p>
            <a:pPr marL="342900" indent="-342900">
              <a:spcAft>
                <a:spcPts val="600"/>
              </a:spcAft>
              <a:buFont typeface="Arial" pitchFamily="34" charset="0"/>
              <a:buChar char="•"/>
            </a:pPr>
            <a:endParaRPr lang="en-IN" sz="1200" dirty="0">
              <a:effectLst/>
              <a:latin typeface="Roboto" panose="02000000000000000000" pitchFamily="2" charset="0"/>
              <a:ea typeface="Roboto" panose="02000000000000000000" pitchFamily="2" charset="0"/>
              <a:cs typeface="Roboto" panose="02000000000000000000" pitchFamily="2" charset="0"/>
            </a:endParaRPr>
          </a:p>
          <a:p>
            <a:pPr marL="342900" indent="-342900">
              <a:spcAft>
                <a:spcPts val="600"/>
              </a:spcAft>
              <a:buFont typeface="Arial" pitchFamily="34" charset="0"/>
              <a:buChar char="•"/>
            </a:pPr>
            <a:r>
              <a:rPr lang="en-IN" sz="1200" dirty="0">
                <a:effectLst/>
                <a:latin typeface="Roboto" panose="02000000000000000000" pitchFamily="2" charset="0"/>
                <a:ea typeface="Roboto" panose="02000000000000000000" pitchFamily="2" charset="0"/>
                <a:cs typeface="Roboto" panose="02000000000000000000" pitchFamily="2" charset="0"/>
              </a:rPr>
              <a:t>Explain any three defects in the Weimar Constitution.</a:t>
            </a:r>
          </a:p>
          <a:p>
            <a:pPr marL="342900" indent="-342900">
              <a:spcAft>
                <a:spcPts val="600"/>
              </a:spcAft>
              <a:buFont typeface="Arial" pitchFamily="34" charset="0"/>
              <a:buChar char="•"/>
            </a:pPr>
            <a:endParaRPr lang="en-IN" sz="1200" dirty="0">
              <a:effectLst/>
              <a:latin typeface="Roboto" panose="02000000000000000000" pitchFamily="2" charset="0"/>
              <a:ea typeface="Roboto" panose="02000000000000000000" pitchFamily="2" charset="0"/>
              <a:cs typeface="Roboto" panose="02000000000000000000" pitchFamily="2" charset="0"/>
            </a:endParaRPr>
          </a:p>
          <a:p>
            <a:pPr marL="342900" indent="-342900">
              <a:spcAft>
                <a:spcPts val="600"/>
              </a:spcAft>
              <a:buFont typeface="Arial" pitchFamily="34" charset="0"/>
              <a:buChar char="•"/>
            </a:pPr>
            <a:r>
              <a:rPr lang="en-US" sz="12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Explain the impact of the first world war on European polity.</a:t>
            </a:r>
          </a:p>
          <a:p>
            <a:pPr marL="342900" indent="-342900">
              <a:spcAft>
                <a:spcPts val="600"/>
              </a:spcAft>
              <a:buFont typeface="Arial" pitchFamily="34" charset="0"/>
              <a:buChar char="•"/>
            </a:pPr>
            <a:endParaRPr lang="en-IN" sz="1200" dirty="0">
              <a:latin typeface="Times New Roman" panose="02020603050405020304" pitchFamily="18" charset="0"/>
              <a:ea typeface="Times New Roman" panose="02020603050405020304" pitchFamily="18" charset="0"/>
            </a:endParaRPr>
          </a:p>
          <a:p>
            <a:pPr marL="342900" indent="-342900">
              <a:spcAft>
                <a:spcPts val="600"/>
              </a:spcAft>
              <a:buFont typeface="Arial" pitchFamily="34" charset="0"/>
              <a:buChar char="•"/>
            </a:pPr>
            <a:r>
              <a:rPr lang="en-US" sz="12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Why did the people lose confidence on Weimar Republic?</a:t>
            </a:r>
          </a:p>
          <a:p>
            <a:pPr>
              <a:spcAft>
                <a:spcPts val="600"/>
              </a:spcAft>
            </a:pPr>
            <a:endParaRPr lang="en-IN" sz="12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2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When did the Great Economic Depression start?</a:t>
            </a:r>
            <a:endParaRPr lang="en-IN" sz="1200" dirty="0">
              <a:effectLst/>
              <a:latin typeface="Times New Roman" panose="02020603050405020304" pitchFamily="18" charset="0"/>
              <a:ea typeface="Times New Roman" panose="02020603050405020304" pitchFamily="18" charset="0"/>
            </a:endParaRPr>
          </a:p>
          <a:p>
            <a:pPr marL="342900" indent="-342900">
              <a:spcAft>
                <a:spcPts val="600"/>
              </a:spcAft>
              <a:buFont typeface="Arial" pitchFamily="34" charset="0"/>
              <a:buChar char="•"/>
            </a:pPr>
            <a:endParaRPr lang="en-IN" sz="1200" dirty="0">
              <a:effectLst/>
              <a:latin typeface="Arial" panose="020B0604020202020204" pitchFamily="34" charset="0"/>
              <a:ea typeface="Arial" panose="020B0604020202020204" pitchFamily="34" charset="0"/>
            </a:endParaRPr>
          </a:p>
          <a:p>
            <a:pPr marL="342900" indent="-342900">
              <a:spcAft>
                <a:spcPts val="600"/>
              </a:spcAft>
              <a:buFont typeface="Arial" pitchFamily="34" charset="0"/>
              <a:buChar char="•"/>
            </a:pPr>
            <a:endParaRPr lang="en-IN" dirty="0">
              <a:latin typeface="Calibri" pitchFamily="34" charset="0"/>
            </a:endParaRPr>
          </a:p>
        </p:txBody>
      </p:sp>
    </p:spTree>
    <p:extLst>
      <p:ext uri="{BB962C8B-B14F-4D97-AF65-F5344CB8AC3E}">
        <p14:creationId xmlns:p14="http://schemas.microsoft.com/office/powerpoint/2010/main" val="134987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000" b="1" dirty="0">
                <a:solidFill>
                  <a:srgbClr val="FF0000"/>
                </a:solidFill>
                <a:latin typeface="Calibri"/>
                <a:ea typeface="Calibri"/>
                <a:cs typeface="Calibri"/>
                <a:sym typeface="Calibri"/>
              </a:rPr>
              <a:t>NAZISM AND THE RISE OF HITLER</a:t>
            </a:r>
            <a:endParaRPr sz="2900" b="1"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(HISTORY)</a:t>
            </a:r>
            <a:endParaRPr b="1" dirty="0"/>
          </a:p>
          <a:p>
            <a:pPr marL="0" lvl="0" indent="0" algn="l" rtl="0">
              <a:spcBef>
                <a:spcPts val="0"/>
              </a:spcBef>
              <a:spcAft>
                <a:spcPts val="0"/>
              </a:spcAft>
              <a:buNone/>
            </a:pPr>
            <a:r>
              <a:rPr lang="en" b="1" dirty="0"/>
              <a:t>CHAPTER NUMBER: 3 PERIOD:3</a:t>
            </a:r>
            <a:endParaRPr b="1" dirty="0"/>
          </a:p>
          <a:p>
            <a:r>
              <a:rPr lang="en" b="1" dirty="0"/>
              <a:t>CHAPTER NAME : </a:t>
            </a:r>
            <a:r>
              <a:rPr lang="en-IN" b="1" dirty="0">
                <a:sym typeface="Calibri"/>
              </a:rPr>
              <a:t>NAZISM AND THE RISE OF HITLER</a:t>
            </a:r>
          </a:p>
          <a:p>
            <a:pPr marL="0" lvl="0" indent="0" algn="l" rtl="0">
              <a:spcBef>
                <a:spcPts val="0"/>
              </a:spcBef>
              <a:spcAft>
                <a:spcPts val="0"/>
              </a:spcAft>
              <a:buNone/>
            </a:pPr>
            <a:endParaRPr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NAZISM AND THE RISE OF HITLER</a:t>
            </a:r>
          </a:p>
          <a:p>
            <a:pPr lvl="0">
              <a:buSzPts val="1800"/>
            </a:pPr>
            <a:r>
              <a:rPr lang="en-US" sz="1800" b="1" dirty="0">
                <a:solidFill>
                  <a:schemeClr val="tx1"/>
                </a:solidFill>
                <a:latin typeface="Calibri" pitchFamily="34" charset="0"/>
              </a:rPr>
              <a:t>UNSTABILITY OF WEIMAR REPUBLIC</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72675" y="1065950"/>
            <a:ext cx="8688300" cy="3261350"/>
          </a:xfrm>
          <a:prstGeom prst="rect">
            <a:avLst/>
          </a:prstGeom>
          <a:noFill/>
          <a:ln>
            <a:noFill/>
          </a:ln>
        </p:spPr>
        <p:txBody>
          <a:bodyPr spcFirstLastPara="1" wrap="square" lIns="91425" tIns="91425" rIns="91425" bIns="91425" anchor="t" anchorCtr="0">
            <a:noAutofit/>
          </a:bodyPr>
          <a:lstStyle/>
          <a:p>
            <a:pPr marL="342900" indent="-342900" algn="just">
              <a:spcAft>
                <a:spcPts val="600"/>
              </a:spcAft>
              <a:buFont typeface="+mj-lt"/>
              <a:buAutoNum type="arabicPeriod"/>
            </a:pPr>
            <a:r>
              <a:rPr lang="en-US" sz="1200" dirty="0">
                <a:latin typeface="Calibri" pitchFamily="34" charset="0"/>
              </a:rPr>
              <a:t>The Weimar Constitution had some internal defects which made it unstable and vulnerable to dictatorship.</a:t>
            </a:r>
          </a:p>
          <a:p>
            <a:pPr marL="342900" indent="-342900" algn="just">
              <a:spcAft>
                <a:spcPts val="600"/>
              </a:spcAft>
              <a:buFont typeface="+mj-lt"/>
              <a:buAutoNum type="arabicPeriod"/>
            </a:pPr>
            <a:r>
              <a:rPr lang="en-US" sz="1200" dirty="0">
                <a:latin typeface="Calibri" pitchFamily="34" charset="0"/>
              </a:rPr>
              <a:t>Due to proportional representation, it was impossible to get a majority for single party.</a:t>
            </a:r>
          </a:p>
          <a:p>
            <a:pPr marL="342900" indent="-342900" algn="just">
              <a:spcAft>
                <a:spcPts val="600"/>
              </a:spcAft>
              <a:buFont typeface="+mj-lt"/>
              <a:buAutoNum type="arabicPeriod"/>
            </a:pPr>
            <a:r>
              <a:rPr lang="en-US" sz="1200" dirty="0">
                <a:latin typeface="Calibri" pitchFamily="34" charset="0"/>
              </a:rPr>
              <a:t>Article 48 gave the President the powers to impose emergency, suspend civic rights and rule by decree.</a:t>
            </a:r>
          </a:p>
          <a:p>
            <a:pPr marL="342900" indent="-342900" algn="just">
              <a:spcAft>
                <a:spcPts val="600"/>
              </a:spcAft>
              <a:buFont typeface="+mj-lt"/>
              <a:buAutoNum type="arabicPeriod"/>
            </a:pPr>
            <a:r>
              <a:rPr lang="en-US" sz="1200" dirty="0">
                <a:latin typeface="Calibri" pitchFamily="34" charset="0"/>
              </a:rPr>
              <a:t>People lost confidence in the democratic parliamentary system, which seemed to offer no solutions</a:t>
            </a:r>
            <a:r>
              <a:rPr lang="en-US" dirty="0">
                <a:latin typeface="Calibri" pitchFamily="34" charset="0"/>
              </a:rPr>
              <a:t>.</a:t>
            </a:r>
          </a:p>
        </p:txBody>
      </p:sp>
      <p:pic>
        <p:nvPicPr>
          <p:cNvPr id="5" name="Picture 4" descr="armistice-officials-Allied-German-signing-fighting-World-November-11-1918.jpg"/>
          <p:cNvPicPr>
            <a:picLocks noChangeAspect="1"/>
          </p:cNvPicPr>
          <p:nvPr/>
        </p:nvPicPr>
        <p:blipFill>
          <a:blip r:embed="rId4"/>
          <a:stretch>
            <a:fillRect/>
          </a:stretch>
        </p:blipFill>
        <p:spPr>
          <a:xfrm>
            <a:off x="618270" y="2882500"/>
            <a:ext cx="3433925" cy="2150495"/>
          </a:xfrm>
          <a:prstGeom prst="rect">
            <a:avLst/>
          </a:prstGeom>
        </p:spPr>
      </p:pic>
      <p:pic>
        <p:nvPicPr>
          <p:cNvPr id="3" name="Picture 2">
            <a:extLst>
              <a:ext uri="{FF2B5EF4-FFF2-40B4-BE49-F238E27FC236}">
                <a16:creationId xmlns:a16="http://schemas.microsoft.com/office/drawing/2014/main" id="{F7D32860-EECC-4595-9F48-761FBDEC93AC}"/>
              </a:ext>
            </a:extLst>
          </p:cNvPr>
          <p:cNvPicPr>
            <a:picLocks noChangeAspect="1"/>
          </p:cNvPicPr>
          <p:nvPr/>
        </p:nvPicPr>
        <p:blipFill>
          <a:blip r:embed="rId5"/>
          <a:stretch>
            <a:fillRect/>
          </a:stretch>
        </p:blipFill>
        <p:spPr>
          <a:xfrm>
            <a:off x="4420650" y="2811781"/>
            <a:ext cx="3057525" cy="20314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NAZISM AND THE RISE OF HITLER</a:t>
            </a:r>
          </a:p>
          <a:p>
            <a:pPr lvl="0">
              <a:buSzPts val="1800"/>
            </a:pPr>
            <a:r>
              <a:rPr lang="en-US" sz="1800" b="1" dirty="0">
                <a:solidFill>
                  <a:schemeClr val="tx1"/>
                </a:solidFill>
                <a:latin typeface="Calibri" pitchFamily="34" charset="0"/>
              </a:rPr>
              <a:t>HITLER’S RISE TO POWER</a:t>
            </a:r>
            <a:endParaRPr sz="1800" b="1" i="0" u="none" strike="noStrike" cap="none" dirty="0">
              <a:solidFill>
                <a:schemeClr val="tx1"/>
              </a:solidFill>
              <a:latin typeface="Calibri" pitchFamily="34" charset="0"/>
              <a:sym typeface="Arial"/>
            </a:endParaRPr>
          </a:p>
        </p:txBody>
      </p:sp>
      <p:sp>
        <p:nvSpPr>
          <p:cNvPr id="72" name="Google Shape;72;p15"/>
          <p:cNvSpPr txBox="1"/>
          <p:nvPr/>
        </p:nvSpPr>
        <p:spPr>
          <a:xfrm>
            <a:off x="272675" y="1090870"/>
            <a:ext cx="5444953" cy="2889600"/>
          </a:xfrm>
          <a:prstGeom prst="rect">
            <a:avLst/>
          </a:prstGeom>
          <a:noFill/>
          <a:ln>
            <a:noFill/>
          </a:ln>
        </p:spPr>
        <p:txBody>
          <a:bodyPr spcFirstLastPara="1" wrap="square" lIns="91425" tIns="91425" rIns="91425" bIns="91425" anchor="t" anchorCtr="0">
            <a:noAutofit/>
          </a:bodyPr>
          <a:lstStyle/>
          <a:p>
            <a:pPr marL="342900" lvl="1" indent="-342900">
              <a:spcAft>
                <a:spcPts val="600"/>
              </a:spcAft>
              <a:buFont typeface="+mj-lt"/>
              <a:buAutoNum type="arabicPeriod"/>
            </a:pPr>
            <a:r>
              <a:rPr lang="en-IN" dirty="0">
                <a:latin typeface="Calibri" pitchFamily="34" charset="0"/>
              </a:rPr>
              <a:t>Hitler was born in Austria in 1889. He earned many medals for bravery in the First World War. </a:t>
            </a:r>
          </a:p>
          <a:p>
            <a:pPr marL="342900" lvl="1" indent="-342900">
              <a:spcAft>
                <a:spcPts val="600"/>
              </a:spcAft>
              <a:buFont typeface="+mj-lt"/>
              <a:buAutoNum type="arabicPeriod"/>
            </a:pPr>
            <a:r>
              <a:rPr lang="en-IN" dirty="0">
                <a:latin typeface="Calibri" pitchFamily="34" charset="0"/>
              </a:rPr>
              <a:t>The German defeat horrified him. The Treaty of Versailles made him furious.</a:t>
            </a:r>
          </a:p>
          <a:p>
            <a:pPr marL="342900" lvl="1" indent="-342900">
              <a:spcAft>
                <a:spcPts val="600"/>
              </a:spcAft>
              <a:buFont typeface="+mj-lt"/>
              <a:buAutoNum type="arabicPeriod"/>
            </a:pPr>
            <a:r>
              <a:rPr lang="en-IN" dirty="0">
                <a:latin typeface="Calibri" pitchFamily="34" charset="0"/>
              </a:rPr>
              <a:t> He joined the German Workers Party and renamed it National Socialist German Workers’ Party. This later came to be known as the Nazi Party.</a:t>
            </a:r>
          </a:p>
          <a:p>
            <a:pPr marL="342900" lvl="1" indent="-342900">
              <a:spcAft>
                <a:spcPts val="600"/>
              </a:spcAft>
              <a:buFont typeface="+mj-lt"/>
              <a:buAutoNum type="arabicPeriod"/>
            </a:pPr>
            <a:r>
              <a:rPr lang="en-IN" dirty="0">
                <a:latin typeface="Calibri" pitchFamily="34" charset="0"/>
              </a:rPr>
              <a:t>Nazism became a mass movement only during the Great Depression. </a:t>
            </a:r>
          </a:p>
          <a:p>
            <a:pPr marL="342900" lvl="1" indent="-342900">
              <a:spcAft>
                <a:spcPts val="600"/>
              </a:spcAft>
              <a:buFont typeface="+mj-lt"/>
              <a:buAutoNum type="arabicPeriod"/>
            </a:pPr>
            <a:r>
              <a:rPr lang="en-IN" dirty="0">
                <a:latin typeface="Calibri" pitchFamily="34" charset="0"/>
              </a:rPr>
              <a:t>The Nazi propaganda stirred hopes of a better future. </a:t>
            </a:r>
          </a:p>
          <a:p>
            <a:pPr marL="342900" lvl="1" indent="-342900">
              <a:spcAft>
                <a:spcPts val="600"/>
              </a:spcAft>
              <a:buFont typeface="+mj-lt"/>
              <a:buAutoNum type="arabicPeriod"/>
            </a:pPr>
            <a:r>
              <a:rPr lang="en-IN" dirty="0">
                <a:latin typeface="Calibri" pitchFamily="34" charset="0"/>
              </a:rPr>
              <a:t>Hitler was a powerful </a:t>
            </a:r>
            <a:r>
              <a:rPr lang="en-IN" dirty="0">
                <a:solidFill>
                  <a:schemeClr val="tx1"/>
                </a:solidFill>
                <a:latin typeface="Calibri" pitchFamily="34" charset="0"/>
              </a:rPr>
              <a:t>and e</a:t>
            </a:r>
            <a:r>
              <a:rPr lang="en-IN" dirty="0">
                <a:latin typeface="Calibri" pitchFamily="34" charset="0"/>
              </a:rPr>
              <a:t>ffective speaker: He promised the people a strong nation where all would get employment. </a:t>
            </a:r>
          </a:p>
          <a:p>
            <a:pPr marL="342900" lvl="1" indent="-342900">
              <a:spcAft>
                <a:spcPts val="600"/>
              </a:spcAft>
              <a:buFont typeface="+mj-lt"/>
              <a:buAutoNum type="arabicPeriod"/>
            </a:pPr>
            <a:r>
              <a:rPr lang="en-IN" dirty="0">
                <a:latin typeface="Calibri" pitchFamily="34" charset="0"/>
              </a:rPr>
              <a:t>His politics included the significant rituals and spectacle in mass mobilization. </a:t>
            </a:r>
          </a:p>
          <a:p>
            <a:pPr marL="342900" lvl="1" indent="-342900">
              <a:spcAft>
                <a:spcPts val="600"/>
              </a:spcAft>
              <a:buFont typeface="+mj-lt"/>
              <a:buAutoNum type="arabicPeriod"/>
            </a:pPr>
            <a:r>
              <a:rPr lang="en-IN" dirty="0">
                <a:latin typeface="Calibri" pitchFamily="34" charset="0"/>
              </a:rPr>
              <a:t>Nazi propaganda skilfully projected Hitler as a messiah, a saviour.</a:t>
            </a:r>
          </a:p>
          <a:p>
            <a:pPr marL="342900" lvl="1" indent="-342900">
              <a:spcAft>
                <a:spcPts val="600"/>
              </a:spcAft>
              <a:buFont typeface="+mj-lt"/>
              <a:buAutoNum type="arabicPeriod"/>
            </a:pPr>
            <a:endParaRPr lang="en-IN" dirty="0">
              <a:solidFill>
                <a:srgbClr val="C00000"/>
              </a:solidFill>
            </a:endParaRPr>
          </a:p>
        </p:txBody>
      </p:sp>
      <p:pic>
        <p:nvPicPr>
          <p:cNvPr id="5" name="Picture 4" descr="afs_de_p38.jpg__2160x1296_q85_crop_subsampling-2_upscale.jpg"/>
          <p:cNvPicPr>
            <a:picLocks noChangeAspect="1"/>
          </p:cNvPicPr>
          <p:nvPr/>
        </p:nvPicPr>
        <p:blipFill>
          <a:blip r:embed="rId4"/>
          <a:srcRect l="9874" r="4607"/>
          <a:stretch>
            <a:fillRect/>
          </a:stretch>
        </p:blipFill>
        <p:spPr>
          <a:xfrm>
            <a:off x="5717628" y="2087619"/>
            <a:ext cx="3121572" cy="2291256"/>
          </a:xfrm>
          <a:prstGeom prst="rect">
            <a:avLst/>
          </a:prstGeom>
        </p:spPr>
      </p:pic>
      <p:pic>
        <p:nvPicPr>
          <p:cNvPr id="3" name="Picture 2">
            <a:extLst>
              <a:ext uri="{FF2B5EF4-FFF2-40B4-BE49-F238E27FC236}">
                <a16:creationId xmlns:a16="http://schemas.microsoft.com/office/drawing/2014/main" id="{F01D6262-EEED-4802-8948-FC78458DE9DF}"/>
              </a:ext>
            </a:extLst>
          </p:cNvPr>
          <p:cNvPicPr>
            <a:picLocks noChangeAspect="1"/>
          </p:cNvPicPr>
          <p:nvPr/>
        </p:nvPicPr>
        <p:blipFill>
          <a:blip r:embed="rId5"/>
          <a:stretch>
            <a:fillRect/>
          </a:stretch>
        </p:blipFill>
        <p:spPr>
          <a:xfrm>
            <a:off x="5717628" y="108935"/>
            <a:ext cx="3121572" cy="18478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NAZISM AND THE RISE OF HITLER</a:t>
            </a:r>
          </a:p>
          <a:p>
            <a:pPr lvl="0">
              <a:buSzPts val="1800"/>
            </a:pPr>
            <a:r>
              <a:rPr lang="en-IN" sz="1800" b="1" dirty="0">
                <a:latin typeface="Calibri" pitchFamily="34" charset="0"/>
              </a:rPr>
              <a:t>THE DESTRUCTION OF DEMOCRACY</a:t>
            </a:r>
            <a:endParaRPr lang="en-IN" sz="1800" b="1" i="0" u="none" strike="noStrike" cap="none" dirty="0">
              <a:solidFill>
                <a:srgbClr val="000000"/>
              </a:solidFill>
              <a:latin typeface="Calibri" pitchFamily="34" charset="0"/>
              <a:sym typeface="Arial"/>
            </a:endParaRPr>
          </a:p>
        </p:txBody>
      </p:sp>
      <p:sp>
        <p:nvSpPr>
          <p:cNvPr id="72" name="Google Shape;72;p15"/>
          <p:cNvSpPr txBox="1"/>
          <p:nvPr/>
        </p:nvSpPr>
        <p:spPr>
          <a:xfrm>
            <a:off x="272675" y="1158240"/>
            <a:ext cx="5129905" cy="3169060"/>
          </a:xfrm>
          <a:prstGeom prst="rect">
            <a:avLst/>
          </a:prstGeom>
          <a:noFill/>
          <a:ln>
            <a:noFill/>
          </a:ln>
        </p:spPr>
        <p:txBody>
          <a:bodyPr spcFirstLastPara="1" wrap="square" lIns="91425" tIns="91425" rIns="91425" bIns="91425" anchor="t" anchorCtr="0">
            <a:noAutofit/>
          </a:bodyPr>
          <a:lstStyle/>
          <a:p>
            <a:pPr marL="342900" indent="-342900">
              <a:spcAft>
                <a:spcPts val="600"/>
              </a:spcAft>
              <a:buFont typeface="Arial" pitchFamily="34" charset="0"/>
              <a:buChar char="•"/>
            </a:pPr>
            <a:r>
              <a:rPr lang="en-IN" dirty="0">
                <a:latin typeface="Calibri" pitchFamily="34" charset="0"/>
              </a:rPr>
              <a:t>Hitler achieved the highest position in the cabinet of ministries on 30 January 1933.</a:t>
            </a:r>
          </a:p>
          <a:p>
            <a:pPr marL="342900" indent="-342900">
              <a:spcAft>
                <a:spcPts val="600"/>
              </a:spcAft>
              <a:buFont typeface="Arial" pitchFamily="34" charset="0"/>
              <a:buChar char="•"/>
            </a:pPr>
            <a:r>
              <a:rPr lang="en-IN" dirty="0">
                <a:latin typeface="Calibri" pitchFamily="34" charset="0"/>
              </a:rPr>
              <a:t>Hitler now set out to dismantle the structures of democratic rule. The Fire Decree of 28 February 1933 suspended civic rights like freedom of speech, press and assembly.</a:t>
            </a:r>
          </a:p>
          <a:p>
            <a:pPr marL="342900" indent="-342900">
              <a:spcAft>
                <a:spcPts val="600"/>
              </a:spcAft>
              <a:buFont typeface="Arial" pitchFamily="34" charset="0"/>
              <a:buChar char="•"/>
            </a:pPr>
            <a:r>
              <a:rPr lang="en-IN" dirty="0">
                <a:latin typeface="Calibri" pitchFamily="34" charset="0"/>
              </a:rPr>
              <a:t>Communists were hurriedly packed off to new established concentration camps. </a:t>
            </a:r>
          </a:p>
          <a:p>
            <a:pPr marL="342900" indent="-342900">
              <a:spcAft>
                <a:spcPts val="600"/>
              </a:spcAft>
              <a:buFont typeface="Arial" pitchFamily="34" charset="0"/>
              <a:buChar char="•"/>
            </a:pPr>
            <a:r>
              <a:rPr lang="en-IN" dirty="0">
                <a:latin typeface="Calibri" pitchFamily="34" charset="0"/>
              </a:rPr>
              <a:t>All political parties were banned. Special surveillance and security forces were created to control the people and rule with impunity.</a:t>
            </a:r>
          </a:p>
          <a:p>
            <a:pPr marL="342900" indent="-342900">
              <a:spcAft>
                <a:spcPts val="600"/>
              </a:spcAft>
              <a:buFont typeface="Arial" pitchFamily="34" charset="0"/>
              <a:buChar char="•"/>
            </a:pPr>
            <a:r>
              <a:rPr lang="en-US" dirty="0">
                <a:latin typeface="Calibri" pitchFamily="34" charset="0"/>
              </a:rPr>
              <a:t>On March 1933, the famous Enabling act was passed, which gave Hitler powers to sideline Parliament and rule by decree.</a:t>
            </a:r>
          </a:p>
          <a:p>
            <a:pPr marL="342900" indent="-342900">
              <a:spcAft>
                <a:spcPts val="600"/>
              </a:spcAft>
              <a:buFont typeface="Arial" pitchFamily="34" charset="0"/>
              <a:buChar char="•"/>
            </a:pPr>
            <a:r>
              <a:rPr lang="en-US" dirty="0">
                <a:latin typeface="Calibri" pitchFamily="34" charset="0"/>
              </a:rPr>
              <a:t>All parties and trade unions were banned except Nazi Party.</a:t>
            </a:r>
            <a:endParaRPr lang="en-IN" dirty="0">
              <a:latin typeface="Calibri" pitchFamily="34" charset="0"/>
            </a:endParaRPr>
          </a:p>
        </p:txBody>
      </p:sp>
      <p:pic>
        <p:nvPicPr>
          <p:cNvPr id="3" name="Picture 2">
            <a:extLst>
              <a:ext uri="{FF2B5EF4-FFF2-40B4-BE49-F238E27FC236}">
                <a16:creationId xmlns:a16="http://schemas.microsoft.com/office/drawing/2014/main" id="{3DE28653-AC06-4472-B94C-FCE69AC046F3}"/>
              </a:ext>
            </a:extLst>
          </p:cNvPr>
          <p:cNvPicPr>
            <a:picLocks noChangeAspect="1"/>
          </p:cNvPicPr>
          <p:nvPr/>
        </p:nvPicPr>
        <p:blipFill>
          <a:blip r:embed="rId4"/>
          <a:stretch>
            <a:fillRect/>
          </a:stretch>
        </p:blipFill>
        <p:spPr>
          <a:xfrm>
            <a:off x="5607298" y="2520019"/>
            <a:ext cx="3125222" cy="1807125"/>
          </a:xfrm>
          <a:prstGeom prst="rect">
            <a:avLst/>
          </a:prstGeom>
        </p:spPr>
      </p:pic>
      <p:pic>
        <p:nvPicPr>
          <p:cNvPr id="5" name="Picture 4">
            <a:extLst>
              <a:ext uri="{FF2B5EF4-FFF2-40B4-BE49-F238E27FC236}">
                <a16:creationId xmlns:a16="http://schemas.microsoft.com/office/drawing/2014/main" id="{021BD386-126D-49A7-A347-BD7623973739}"/>
              </a:ext>
            </a:extLst>
          </p:cNvPr>
          <p:cNvPicPr>
            <a:picLocks noChangeAspect="1"/>
          </p:cNvPicPr>
          <p:nvPr/>
        </p:nvPicPr>
        <p:blipFill>
          <a:blip r:embed="rId5"/>
          <a:stretch>
            <a:fillRect/>
          </a:stretch>
        </p:blipFill>
        <p:spPr>
          <a:xfrm>
            <a:off x="6256020" y="125138"/>
            <a:ext cx="1997033" cy="23431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IN" sz="2200" b="1" dirty="0">
                <a:solidFill>
                  <a:srgbClr val="FF0000"/>
                </a:solidFill>
                <a:latin typeface="Calibri"/>
                <a:ea typeface="Calibri"/>
                <a:cs typeface="Calibri"/>
                <a:sym typeface="Calibri"/>
              </a:rPr>
              <a:t>NAZISM AND THE RISE OF HITLER</a:t>
            </a:r>
          </a:p>
          <a:p>
            <a:pPr lvl="0">
              <a:buSzPts val="2200"/>
            </a:pPr>
            <a:r>
              <a:rPr lang="en-US" sz="1800" b="1" dirty="0">
                <a:solidFill>
                  <a:schemeClr val="tx1"/>
                </a:solidFill>
                <a:latin typeface="Calibri" pitchFamily="34" charset="0"/>
              </a:rPr>
              <a:t>LEARNING OUTCOMES</a:t>
            </a:r>
          </a:p>
        </p:txBody>
      </p:sp>
      <p:sp>
        <p:nvSpPr>
          <p:cNvPr id="72" name="Google Shape;72;p15"/>
          <p:cNvSpPr txBox="1"/>
          <p:nvPr/>
        </p:nvSpPr>
        <p:spPr>
          <a:xfrm>
            <a:off x="272675" y="1008993"/>
            <a:ext cx="8688300" cy="3318307"/>
          </a:xfrm>
          <a:prstGeom prst="rect">
            <a:avLst/>
          </a:prstGeom>
          <a:noFill/>
          <a:ln>
            <a:noFill/>
          </a:ln>
        </p:spPr>
        <p:txBody>
          <a:bodyPr spcFirstLastPara="1" wrap="square" lIns="91425" tIns="91425" rIns="91425" bIns="91425" anchor="t" anchorCtr="0">
            <a:noAutofit/>
          </a:bodyPr>
          <a:lstStyle/>
          <a:p>
            <a:pPr marL="171450" lvl="0" indent="-171450">
              <a:lnSpc>
                <a:spcPct val="115000"/>
              </a:lnSpc>
              <a:buFont typeface="Wingdings" panose="05000000000000000000" pitchFamily="2" charset="2"/>
              <a:buChar char="Ø"/>
            </a:pPr>
            <a:r>
              <a:rPr lang="en-IN" sz="1200" u="none" strike="noStrike" dirty="0">
                <a:effectLst/>
                <a:latin typeface="Roboto" panose="02000000000000000000" pitchFamily="2" charset="0"/>
                <a:ea typeface="Roboto" panose="02000000000000000000" pitchFamily="2" charset="0"/>
                <a:cs typeface="Roboto" panose="02000000000000000000" pitchFamily="2" charset="0"/>
              </a:rPr>
              <a:t>   The factors led to Adolf Hitler’s German nationalism &amp; hatred for the Jewish people.</a:t>
            </a:r>
          </a:p>
          <a:p>
            <a:pPr marL="342900" lvl="0" indent="-342900">
              <a:lnSpc>
                <a:spcPct val="115000"/>
              </a:lnSpc>
              <a:buFont typeface="Arial" panose="020B0604020202020204" pitchFamily="34" charset="0"/>
              <a:buChar char="●"/>
            </a:pPr>
            <a:endParaRPr lang="en-IN" sz="1200" u="none" strike="noStrike" dirty="0">
              <a:effectLst/>
              <a:latin typeface="Arial" panose="020B0604020202020204" pitchFamily="34" charset="0"/>
              <a:ea typeface="Arial" panose="020B0604020202020204" pitchFamily="34" charset="0"/>
            </a:endParaRPr>
          </a:p>
          <a:p>
            <a:pPr marL="171450" indent="-171450">
              <a:buFont typeface="Wingdings" panose="05000000000000000000" pitchFamily="2" charset="2"/>
              <a:buChar char="Ø"/>
            </a:pPr>
            <a:r>
              <a:rPr lang="en-IN" sz="1200" dirty="0">
                <a:latin typeface="Roboto" panose="02000000000000000000" pitchFamily="2" charset="0"/>
                <a:ea typeface="Roboto" panose="02000000000000000000" pitchFamily="2" charset="0"/>
                <a:cs typeface="Roboto" panose="02000000000000000000" pitchFamily="2" charset="0"/>
              </a:rPr>
              <a:t>    </a:t>
            </a:r>
            <a:r>
              <a:rPr lang="en-IN" sz="1200" dirty="0">
                <a:effectLst/>
                <a:latin typeface="Roboto" panose="02000000000000000000" pitchFamily="2" charset="0"/>
                <a:ea typeface="Roboto" panose="02000000000000000000" pitchFamily="2" charset="0"/>
                <a:cs typeface="Roboto" panose="02000000000000000000" pitchFamily="2" charset="0"/>
              </a:rPr>
              <a:t>Circumstances in Germany allowed Hitler’s rise.</a:t>
            </a:r>
          </a:p>
          <a:p>
            <a:pPr lvl="0">
              <a:lnSpc>
                <a:spcPct val="115000"/>
              </a:lnSpc>
            </a:pPr>
            <a:endParaRPr lang="en-IN" sz="1200" dirty="0">
              <a:latin typeface="Roboto" panose="02000000000000000000" pitchFamily="2" charset="0"/>
              <a:ea typeface="Roboto" panose="02000000000000000000" pitchFamily="2" charset="0"/>
              <a:cs typeface="Roboto" panose="02000000000000000000" pitchFamily="2" charset="0"/>
            </a:endParaRPr>
          </a:p>
          <a:p>
            <a:pPr marL="171450" lvl="0" indent="-171450">
              <a:lnSpc>
                <a:spcPct val="115000"/>
              </a:lnSpc>
              <a:buFont typeface="Wingdings" panose="05000000000000000000" pitchFamily="2" charset="2"/>
              <a:buChar char="Ø"/>
            </a:pPr>
            <a:r>
              <a:rPr lang="en-IN" sz="1200" u="none" strike="noStrike" dirty="0">
                <a:effectLst/>
                <a:latin typeface="Roboto" panose="02000000000000000000" pitchFamily="2" charset="0"/>
                <a:ea typeface="Roboto" panose="02000000000000000000" pitchFamily="2" charset="0"/>
                <a:cs typeface="Roboto" panose="02000000000000000000" pitchFamily="2" charset="0"/>
              </a:rPr>
              <a:t>    Describe major events of the rise and fall of Hitler.</a:t>
            </a:r>
          </a:p>
          <a:p>
            <a:pPr marL="342900" lvl="0" indent="-342900">
              <a:lnSpc>
                <a:spcPct val="115000"/>
              </a:lnSpc>
              <a:buFont typeface="Arial" panose="020B0604020202020204" pitchFamily="34" charset="0"/>
              <a:buChar char="●"/>
            </a:pPr>
            <a:endParaRPr lang="en-IN" sz="1200" u="none" strike="noStrike" dirty="0">
              <a:effectLst/>
              <a:latin typeface="Arial" panose="020B0604020202020204" pitchFamily="34" charset="0"/>
              <a:ea typeface="Arial" panose="020B0604020202020204" pitchFamily="34" charset="0"/>
            </a:endParaRPr>
          </a:p>
          <a:p>
            <a:pPr marL="171450" lvl="0" indent="-171450">
              <a:lnSpc>
                <a:spcPct val="115000"/>
              </a:lnSpc>
              <a:buFont typeface="Wingdings" panose="05000000000000000000" pitchFamily="2" charset="2"/>
              <a:buChar char="Ø"/>
            </a:pPr>
            <a:r>
              <a:rPr lang="en-IN" sz="1200" u="none" strike="noStrike" dirty="0">
                <a:effectLst/>
                <a:latin typeface="Roboto" panose="02000000000000000000" pitchFamily="2" charset="0"/>
                <a:ea typeface="Roboto" panose="02000000000000000000" pitchFamily="2" charset="0"/>
                <a:cs typeface="Roboto" panose="02000000000000000000" pitchFamily="2" charset="0"/>
              </a:rPr>
              <a:t>    Describe the defining features of Nazi Germany.</a:t>
            </a:r>
          </a:p>
          <a:p>
            <a:pPr marL="342900" lvl="0" indent="-342900">
              <a:lnSpc>
                <a:spcPct val="115000"/>
              </a:lnSpc>
              <a:buFont typeface="Arial" panose="020B0604020202020204" pitchFamily="34" charset="0"/>
              <a:buChar char="●"/>
            </a:pPr>
            <a:endParaRPr lang="en-IN" sz="1200" u="none" strike="noStrike" dirty="0">
              <a:effectLst/>
              <a:latin typeface="Arial" panose="020B0604020202020204" pitchFamily="34" charset="0"/>
              <a:ea typeface="Arial" panose="020B0604020202020204" pitchFamily="34" charset="0"/>
            </a:endParaRPr>
          </a:p>
          <a:p>
            <a:pPr marL="171450" indent="-171450">
              <a:buFont typeface="Wingdings" panose="05000000000000000000" pitchFamily="2" charset="2"/>
              <a:buChar char="Ø"/>
            </a:pPr>
            <a:r>
              <a:rPr lang="en-IN" sz="1200" dirty="0">
                <a:effectLst/>
                <a:latin typeface="Roboto" panose="02000000000000000000" pitchFamily="2" charset="0"/>
                <a:ea typeface="Roboto" panose="02000000000000000000" pitchFamily="2" charset="0"/>
                <a:cs typeface="Roboto" panose="02000000000000000000" pitchFamily="2" charset="0"/>
              </a:rPr>
              <a:t>    Contextualize the era’s events with the historical period.</a:t>
            </a:r>
          </a:p>
          <a:p>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14355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NAZISM AND THE RISE OF HITLER</a:t>
            </a:r>
          </a:p>
          <a:p>
            <a:pPr lvl="0">
              <a:buSzPts val="1800"/>
            </a:pPr>
            <a:r>
              <a:rPr lang="en-IN" sz="1800" b="1" dirty="0">
                <a:latin typeface="Calibri" pitchFamily="34" charset="0"/>
              </a:rPr>
              <a:t>ECONOMIC  RECONSTRUCTION</a:t>
            </a:r>
            <a:endParaRPr lang="en-IN" sz="1800" b="1" i="0" u="none" strike="noStrike" cap="none" dirty="0">
              <a:solidFill>
                <a:srgbClr val="000000"/>
              </a:solidFill>
              <a:latin typeface="Calibri" pitchFamily="34" charset="0"/>
              <a:sym typeface="Arial"/>
            </a:endParaRPr>
          </a:p>
        </p:txBody>
      </p:sp>
      <p:sp>
        <p:nvSpPr>
          <p:cNvPr id="72" name="Google Shape;72;p15"/>
          <p:cNvSpPr txBox="1"/>
          <p:nvPr/>
        </p:nvSpPr>
        <p:spPr>
          <a:xfrm>
            <a:off x="272675" y="998220"/>
            <a:ext cx="5579485" cy="3329080"/>
          </a:xfrm>
          <a:prstGeom prst="rect">
            <a:avLst/>
          </a:prstGeom>
          <a:noFill/>
          <a:ln>
            <a:noFill/>
          </a:ln>
        </p:spPr>
        <p:txBody>
          <a:bodyPr spcFirstLastPara="1" wrap="square" lIns="91425" tIns="91425" rIns="91425" bIns="91425" anchor="t" anchorCtr="0">
            <a:noAutofit/>
          </a:bodyPr>
          <a:lstStyle/>
          <a:p>
            <a:pPr marL="342900" indent="-342900">
              <a:spcAft>
                <a:spcPts val="600"/>
              </a:spcAft>
              <a:buFont typeface="Arial" pitchFamily="34" charset="0"/>
              <a:buChar char="•"/>
            </a:pPr>
            <a:r>
              <a:rPr lang="en-IN" sz="1200" dirty="0">
                <a:latin typeface="Calibri" pitchFamily="34" charset="0"/>
              </a:rPr>
              <a:t>Economist </a:t>
            </a:r>
            <a:r>
              <a:rPr lang="en-IN" sz="1200" dirty="0" err="1">
                <a:latin typeface="Calibri" pitchFamily="34" charset="0"/>
              </a:rPr>
              <a:t>Hjalmar</a:t>
            </a:r>
            <a:r>
              <a:rPr lang="en-IN" sz="1200" dirty="0">
                <a:latin typeface="Calibri" pitchFamily="34" charset="0"/>
              </a:rPr>
              <a:t> Schacht was given the responsibility of economic recovery. He aimed at full production and full employment through a state funded work creation programme.</a:t>
            </a:r>
          </a:p>
          <a:p>
            <a:pPr marL="342900" indent="-342900">
              <a:spcAft>
                <a:spcPts val="600"/>
              </a:spcAft>
              <a:buFont typeface="Arial" pitchFamily="34" charset="0"/>
              <a:buChar char="•"/>
            </a:pPr>
            <a:r>
              <a:rPr lang="en-IN" sz="1200" dirty="0">
                <a:latin typeface="Calibri" pitchFamily="34" charset="0"/>
              </a:rPr>
              <a:t>Hitler pulled out of the League of Nations in 1933, reoccupied the Rhineland in 1936 and integrated Austria and Germany in 1938 under the slogan : One people, One empire, One leader.</a:t>
            </a:r>
          </a:p>
          <a:p>
            <a:pPr marL="342900" indent="-342900">
              <a:spcAft>
                <a:spcPts val="600"/>
              </a:spcAft>
              <a:buFont typeface="Arial" pitchFamily="34" charset="0"/>
              <a:buChar char="•"/>
            </a:pPr>
            <a:r>
              <a:rPr lang="en-IN" sz="1200" dirty="0">
                <a:latin typeface="Calibri" pitchFamily="34" charset="0"/>
              </a:rPr>
              <a:t>Hitler ignored the Schacht’s advice of not to invest hugely in rearmament. He then took Sudetenland from Czechoslovakia.</a:t>
            </a:r>
          </a:p>
          <a:p>
            <a:pPr marL="342900" indent="-342900">
              <a:spcAft>
                <a:spcPts val="600"/>
              </a:spcAft>
              <a:buFont typeface="Arial" pitchFamily="34" charset="0"/>
              <a:buChar char="•"/>
            </a:pPr>
            <a:r>
              <a:rPr lang="en-IN" sz="1200" dirty="0">
                <a:latin typeface="Calibri" pitchFamily="34" charset="0"/>
              </a:rPr>
              <a:t>Hitler had the unspoken support of England. Hitler did not stop here. He chose war as a way out of the Economic Crisis.</a:t>
            </a:r>
          </a:p>
          <a:p>
            <a:pPr marL="342900" indent="-342900">
              <a:spcAft>
                <a:spcPts val="600"/>
              </a:spcAft>
              <a:buFont typeface="Arial" pitchFamily="34" charset="0"/>
              <a:buChar char="•"/>
            </a:pPr>
            <a:r>
              <a:rPr lang="en-US" sz="1200" dirty="0">
                <a:latin typeface="Calibri" pitchFamily="34" charset="0"/>
              </a:rPr>
              <a:t>In September 1939, Germany invaded Poland and this started a war with France &amp; England.</a:t>
            </a:r>
          </a:p>
          <a:p>
            <a:pPr marL="342900" indent="-342900">
              <a:spcAft>
                <a:spcPts val="600"/>
              </a:spcAft>
              <a:buFont typeface="Arial" pitchFamily="34" charset="0"/>
              <a:buChar char="•"/>
            </a:pPr>
            <a:r>
              <a:rPr lang="en-US" sz="1200" dirty="0">
                <a:latin typeface="Calibri" pitchFamily="34" charset="0"/>
              </a:rPr>
              <a:t> A Tripartite pact was signed between Germany, Italy and Japan in September 1940 to strengthen power of Hitler.</a:t>
            </a:r>
            <a:endParaRPr lang="en-IN" sz="1200" dirty="0">
              <a:latin typeface="Calibri" pitchFamily="34" charset="0"/>
            </a:endParaRPr>
          </a:p>
        </p:txBody>
      </p:sp>
      <p:pic>
        <p:nvPicPr>
          <p:cNvPr id="3" name="Picture 2">
            <a:extLst>
              <a:ext uri="{FF2B5EF4-FFF2-40B4-BE49-F238E27FC236}">
                <a16:creationId xmlns:a16="http://schemas.microsoft.com/office/drawing/2014/main" id="{4E61EF66-C2B5-415E-B9B1-7895D84AD309}"/>
              </a:ext>
            </a:extLst>
          </p:cNvPr>
          <p:cNvPicPr>
            <a:picLocks noChangeAspect="1"/>
          </p:cNvPicPr>
          <p:nvPr/>
        </p:nvPicPr>
        <p:blipFill>
          <a:blip r:embed="rId4"/>
          <a:stretch>
            <a:fillRect/>
          </a:stretch>
        </p:blipFill>
        <p:spPr>
          <a:xfrm>
            <a:off x="5928360" y="194412"/>
            <a:ext cx="2769797" cy="1743075"/>
          </a:xfrm>
          <a:prstGeom prst="rect">
            <a:avLst/>
          </a:prstGeom>
        </p:spPr>
      </p:pic>
      <p:pic>
        <p:nvPicPr>
          <p:cNvPr id="5" name="Picture 4">
            <a:extLst>
              <a:ext uri="{FF2B5EF4-FFF2-40B4-BE49-F238E27FC236}">
                <a16:creationId xmlns:a16="http://schemas.microsoft.com/office/drawing/2014/main" id="{50D5971D-5590-48FA-88C8-C718481BD9D5}"/>
              </a:ext>
            </a:extLst>
          </p:cNvPr>
          <p:cNvPicPr>
            <a:picLocks noChangeAspect="1"/>
          </p:cNvPicPr>
          <p:nvPr/>
        </p:nvPicPr>
        <p:blipFill>
          <a:blip r:embed="rId5"/>
          <a:stretch>
            <a:fillRect/>
          </a:stretch>
        </p:blipFill>
        <p:spPr>
          <a:xfrm>
            <a:off x="5850182" y="2274570"/>
            <a:ext cx="2847975" cy="18707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NAZISM AND THE RISE OF HITLER</a:t>
            </a:r>
          </a:p>
          <a:p>
            <a:pPr lvl="0">
              <a:buSzPts val="1800"/>
            </a:pPr>
            <a:r>
              <a:rPr lang="en-IN" sz="1800" b="1" dirty="0">
                <a:latin typeface="Calibri" pitchFamily="34" charset="0"/>
              </a:rPr>
              <a:t>HOME ASSIGNMENT</a:t>
            </a:r>
            <a:endParaRPr lang="en-IN" sz="1800" b="1" i="0" u="none" strike="noStrike" cap="none" dirty="0">
              <a:solidFill>
                <a:srgbClr val="000000"/>
              </a:solidFill>
              <a:latin typeface="Calibri" pitchFamily="34" charset="0"/>
              <a:sym typeface="Arial"/>
            </a:endParaRPr>
          </a:p>
        </p:txBody>
      </p:sp>
      <p:sp>
        <p:nvSpPr>
          <p:cNvPr id="72" name="Google Shape;72;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228600" lvl="0" indent="-228600">
              <a:lnSpc>
                <a:spcPct val="115000"/>
              </a:lnSpc>
              <a:buAutoNum type="arabicPeriod"/>
            </a:pPr>
            <a:r>
              <a:rPr lang="en-IN" sz="1200" dirty="0">
                <a:effectLst/>
                <a:latin typeface="Roboto" panose="02000000000000000000" pitchFamily="2" charset="0"/>
                <a:ea typeface="Roboto" panose="02000000000000000000" pitchFamily="2" charset="0"/>
                <a:cs typeface="Roboto" panose="02000000000000000000" pitchFamily="2" charset="0"/>
              </a:rPr>
              <a:t>Why did Nazis hold massive rallies and public meetings in Germany?</a:t>
            </a:r>
          </a:p>
          <a:p>
            <a:pPr marL="228600" lvl="0" indent="-228600">
              <a:lnSpc>
                <a:spcPct val="115000"/>
              </a:lnSpc>
              <a:buAutoNum type="arabicPeriod"/>
            </a:pPr>
            <a:endParaRPr lang="en-IN" sz="1200" dirty="0">
              <a:effectLst/>
              <a:latin typeface="Arial" panose="020B0604020202020204" pitchFamily="34" charset="0"/>
              <a:ea typeface="Arial" panose="020B0604020202020204" pitchFamily="34" charset="0"/>
            </a:endParaRPr>
          </a:p>
          <a:p>
            <a:pPr>
              <a:lnSpc>
                <a:spcPct val="115000"/>
              </a:lnSpc>
            </a:pPr>
            <a:r>
              <a:rPr lang="en-IN" sz="1200" dirty="0">
                <a:effectLst/>
                <a:latin typeface="Roboto" panose="02000000000000000000" pitchFamily="2" charset="0"/>
                <a:ea typeface="Roboto" panose="02000000000000000000" pitchFamily="2" charset="0"/>
                <a:cs typeface="Roboto" panose="02000000000000000000" pitchFamily="2" charset="0"/>
              </a:rPr>
              <a:t> 2.Who was Hitler? How did he reconstruct Germany?</a:t>
            </a:r>
          </a:p>
          <a:p>
            <a:pPr>
              <a:lnSpc>
                <a:spcPct val="115000"/>
              </a:lnSpc>
            </a:pPr>
            <a:endParaRPr lang="en-IN" sz="1200" dirty="0">
              <a:effectLst/>
              <a:latin typeface="Roboto" panose="02000000000000000000" pitchFamily="2" charset="0"/>
              <a:ea typeface="Roboto" panose="02000000000000000000" pitchFamily="2" charset="0"/>
              <a:cs typeface="Roboto" panose="02000000000000000000" pitchFamily="2" charset="0"/>
            </a:endParaRPr>
          </a:p>
          <a:p>
            <a:r>
              <a:rPr lang="en-US" sz="1200" dirty="0">
                <a:solidFill>
                  <a:srgbClr val="333333"/>
                </a:solidFill>
                <a:latin typeface="Calibri" panose="020F0502020204030204" pitchFamily="34" charset="0"/>
                <a:ea typeface="Times New Roman" panose="02020603050405020304" pitchFamily="18" charset="0"/>
                <a:cs typeface="Arial" panose="020B0604020202020204" pitchFamily="34" charset="0"/>
              </a:rPr>
              <a:t> 3.</a:t>
            </a:r>
            <a:r>
              <a:rPr lang="en-US" sz="12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When did Hitler plan to seize control of Bavaria?</a:t>
            </a:r>
          </a:p>
          <a:p>
            <a:endParaRPr lang="en-IN" sz="1200" dirty="0">
              <a:effectLst/>
              <a:latin typeface="Times New Roman" panose="02020603050405020304" pitchFamily="18" charset="0"/>
              <a:ea typeface="Times New Roman" panose="02020603050405020304" pitchFamily="18" charset="0"/>
            </a:endParaRPr>
          </a:p>
          <a:p>
            <a:r>
              <a:rPr lang="en-US" sz="12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4. When and by how many percent of votes Nazi party became the largest party?</a:t>
            </a:r>
          </a:p>
          <a:p>
            <a:endParaRPr lang="en-IN" sz="1200" dirty="0">
              <a:effectLst/>
              <a:latin typeface="Times New Roman" panose="02020603050405020304" pitchFamily="18" charset="0"/>
              <a:ea typeface="Times New Roman" panose="02020603050405020304" pitchFamily="18" charset="0"/>
            </a:endParaRPr>
          </a:p>
          <a:p>
            <a:pPr>
              <a:lnSpc>
                <a:spcPct val="115000"/>
              </a:lnSpc>
            </a:pPr>
            <a:r>
              <a:rPr lang="en-IN" sz="12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5.Explain briefly the foreign policy of Hitler. Mention any three main features.</a:t>
            </a:r>
          </a:p>
          <a:p>
            <a:pPr>
              <a:lnSpc>
                <a:spcPct val="115000"/>
              </a:lnSpc>
            </a:pPr>
            <a:endParaRPr lang="en-IN" sz="1200" dirty="0">
              <a:latin typeface="Times New Roman" panose="02020603050405020304" pitchFamily="18" charset="0"/>
              <a:ea typeface="Times New Roman" panose="02020603050405020304" pitchFamily="18" charset="0"/>
            </a:endParaRPr>
          </a:p>
          <a:p>
            <a:pPr>
              <a:lnSpc>
                <a:spcPct val="115000"/>
              </a:lnSpc>
            </a:pPr>
            <a:r>
              <a:rPr lang="en-IN" sz="1200" dirty="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 6. </a:t>
            </a:r>
            <a:r>
              <a:rPr lang="en-IN" sz="12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‘Hitler set out to dismantle the structures of democratic rule’. Justify the statement. </a:t>
            </a:r>
            <a:endParaRPr lang="en-IN" sz="1200" dirty="0">
              <a:effectLst/>
              <a:latin typeface="Times New Roman" panose="02020603050405020304" pitchFamily="18" charset="0"/>
              <a:ea typeface="Times New Roman" panose="02020603050405020304" pitchFamily="18" charset="0"/>
            </a:endParaRPr>
          </a:p>
          <a:p>
            <a:pPr>
              <a:lnSpc>
                <a:spcPct val="115000"/>
              </a:lnSpc>
            </a:pPr>
            <a:endParaRPr lang="en-IN" sz="1200" dirty="0">
              <a:effectLst/>
              <a:latin typeface="Arial" panose="020B0604020202020204" pitchFamily="34" charset="0"/>
              <a:ea typeface="Arial" panose="020B0604020202020204" pitchFamily="34" charset="0"/>
            </a:endParaRPr>
          </a:p>
          <a:p>
            <a:pPr marL="342900" indent="-342900">
              <a:spcAft>
                <a:spcPts val="600"/>
              </a:spcAft>
              <a:buFont typeface="Arial" pitchFamily="34" charset="0"/>
              <a:buChar char="•"/>
            </a:pPr>
            <a:endParaRPr lang="en-IN" dirty="0">
              <a:latin typeface="Calibri" pitchFamily="34" charset="0"/>
            </a:endParaRPr>
          </a:p>
        </p:txBody>
      </p:sp>
    </p:spTree>
    <p:extLst>
      <p:ext uri="{BB962C8B-B14F-4D97-AF65-F5344CB8AC3E}">
        <p14:creationId xmlns:p14="http://schemas.microsoft.com/office/powerpoint/2010/main" val="2290857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000" b="1" dirty="0">
                <a:solidFill>
                  <a:srgbClr val="FF0000"/>
                </a:solidFill>
                <a:latin typeface="Calibri"/>
                <a:ea typeface="Calibri"/>
                <a:cs typeface="Calibri"/>
                <a:sym typeface="Calibri"/>
              </a:rPr>
              <a:t>NAZISM AND THE RISE OF HITLER</a:t>
            </a:r>
            <a:endParaRPr sz="2900" b="1"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(HISTORY)</a:t>
            </a:r>
            <a:endParaRPr b="1" dirty="0"/>
          </a:p>
          <a:p>
            <a:pPr marL="0" lvl="0" indent="0" algn="l" rtl="0">
              <a:spcBef>
                <a:spcPts val="0"/>
              </a:spcBef>
              <a:spcAft>
                <a:spcPts val="0"/>
              </a:spcAft>
              <a:buNone/>
            </a:pPr>
            <a:r>
              <a:rPr lang="en" b="1" dirty="0"/>
              <a:t>CHAPTER NUMBER: 3 PERIOD: 4</a:t>
            </a:r>
            <a:endParaRPr b="1" dirty="0"/>
          </a:p>
          <a:p>
            <a:r>
              <a:rPr lang="en" b="1" dirty="0"/>
              <a:t>CHAPTER NAME : </a:t>
            </a:r>
            <a:r>
              <a:rPr lang="en-IN" b="1" dirty="0">
                <a:sym typeface="Calibri"/>
              </a:rPr>
              <a:t>NAZISM AND THE RISE OF HITLER</a:t>
            </a:r>
          </a:p>
          <a:p>
            <a:pPr marL="0" lvl="0" indent="0" algn="l" rtl="0">
              <a:spcBef>
                <a:spcPts val="0"/>
              </a:spcBef>
              <a:spcAft>
                <a:spcPts val="0"/>
              </a:spcAft>
              <a:buNone/>
            </a:pPr>
            <a:endParaRPr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NAZISM AND THE RISE OF HITLER</a:t>
            </a:r>
          </a:p>
          <a:p>
            <a:pPr lvl="0">
              <a:buSzPts val="1800"/>
            </a:pPr>
            <a:r>
              <a:rPr lang="en-IN" sz="1800" b="1" dirty="0">
                <a:latin typeface="Calibri" pitchFamily="34" charset="0"/>
              </a:rPr>
              <a:t>THE NAZI WORLD VIEW</a:t>
            </a:r>
            <a:endParaRPr sz="1800" b="1" i="0" u="none" strike="noStrike" cap="none" dirty="0">
              <a:solidFill>
                <a:srgbClr val="000000"/>
              </a:solidFill>
              <a:latin typeface="Calibri" pitchFamily="34" charset="0"/>
              <a:sym typeface="Arial"/>
            </a:endParaRPr>
          </a:p>
        </p:txBody>
      </p:sp>
      <p:sp>
        <p:nvSpPr>
          <p:cNvPr id="72" name="Google Shape;72;p15"/>
          <p:cNvSpPr txBox="1"/>
          <p:nvPr/>
        </p:nvSpPr>
        <p:spPr>
          <a:xfrm>
            <a:off x="272675" y="1065950"/>
            <a:ext cx="5388985" cy="2751670"/>
          </a:xfrm>
          <a:prstGeom prst="rect">
            <a:avLst/>
          </a:prstGeom>
          <a:noFill/>
          <a:ln>
            <a:noFill/>
          </a:ln>
        </p:spPr>
        <p:txBody>
          <a:bodyPr spcFirstLastPara="1" wrap="square" lIns="91425" tIns="91425" rIns="91425" bIns="91425" anchor="t" anchorCtr="0">
            <a:noAutofit/>
          </a:bodyPr>
          <a:lstStyle/>
          <a:p>
            <a:pPr marL="342900" indent="-342900">
              <a:spcAft>
                <a:spcPts val="600"/>
              </a:spcAft>
              <a:buFont typeface="Arial" pitchFamily="34" charset="0"/>
              <a:buChar char="•"/>
            </a:pPr>
            <a:r>
              <a:rPr lang="en-IN" sz="1200" dirty="0">
                <a:latin typeface="Calibri" pitchFamily="34" charset="0"/>
              </a:rPr>
              <a:t>According to Nazi ideology there was no equality between people, but only racial hierarchy.</a:t>
            </a:r>
          </a:p>
          <a:p>
            <a:pPr marL="342900" indent="-342900">
              <a:spcAft>
                <a:spcPts val="600"/>
              </a:spcAft>
              <a:buFont typeface="Arial" pitchFamily="34" charset="0"/>
              <a:buChar char="•"/>
            </a:pPr>
            <a:r>
              <a:rPr lang="en-US" sz="1200" dirty="0">
                <a:latin typeface="Calibri" pitchFamily="34" charset="0"/>
              </a:rPr>
              <a:t>Hitler’s racism borrowed from thinkers like Charles Darwin and Herbert Spencer. Darwin tried to explain the creation of plants and animals through the concept of evolution and natural selection. Spencer added the idea of ‘ Survival of the Fittest’.</a:t>
            </a:r>
            <a:endParaRPr lang="en-IN" sz="1200" dirty="0">
              <a:latin typeface="Calibri" pitchFamily="34" charset="0"/>
            </a:endParaRPr>
          </a:p>
          <a:p>
            <a:pPr marL="342900" indent="-342900">
              <a:spcAft>
                <a:spcPts val="600"/>
              </a:spcAft>
              <a:buFont typeface="Arial" pitchFamily="34" charset="0"/>
              <a:buChar char="•"/>
            </a:pPr>
            <a:r>
              <a:rPr lang="en-IN" sz="1200" dirty="0">
                <a:latin typeface="Calibri" pitchFamily="34" charset="0"/>
              </a:rPr>
              <a:t>The Nazis quickly began to implement their dream of creating an exclusive racial community of pure Germans by physically eliminating all those who were considered undesirable.</a:t>
            </a:r>
          </a:p>
          <a:p>
            <a:pPr marL="342900" indent="-342900">
              <a:spcAft>
                <a:spcPts val="600"/>
              </a:spcAft>
              <a:buFont typeface="Arial" pitchFamily="34" charset="0"/>
              <a:buChar char="•"/>
            </a:pPr>
            <a:r>
              <a:rPr lang="en-IN" sz="1200" dirty="0">
                <a:latin typeface="Calibri" pitchFamily="34" charset="0"/>
              </a:rPr>
              <a:t>They wanted a society of pure and healthy Nordic Aryans. Jews, Gypsies, blacks, Russian, Poles, even certain Germans and abnormal were considered undesirable. </a:t>
            </a:r>
          </a:p>
          <a:p>
            <a:pPr marL="342900" indent="-342900">
              <a:spcAft>
                <a:spcPts val="600"/>
              </a:spcAft>
              <a:buFont typeface="Arial" pitchFamily="34" charset="0"/>
              <a:buChar char="•"/>
            </a:pPr>
            <a:r>
              <a:rPr lang="en-IN" sz="1200" dirty="0">
                <a:latin typeface="Calibri" pitchFamily="34" charset="0"/>
              </a:rPr>
              <a:t>The other aspect of Hitler’s ideology related to the geopolitical concept of Lebensraum, or living space.</a:t>
            </a:r>
          </a:p>
          <a:p>
            <a:pPr marL="342900" indent="-342900">
              <a:spcAft>
                <a:spcPts val="600"/>
              </a:spcAft>
              <a:buFont typeface="Arial" pitchFamily="34" charset="0"/>
              <a:buChar char="•"/>
            </a:pPr>
            <a:r>
              <a:rPr lang="en-IN" sz="1200" dirty="0">
                <a:latin typeface="Calibri" pitchFamily="34" charset="0"/>
              </a:rPr>
              <a:t>Jews were the worst sufferers in Nazi Germany. Hitler believed in pseudo scientific theories of race which said that conversion was no solution to the Jewish problem. It had to be solved through their total elimination</a:t>
            </a:r>
            <a:r>
              <a:rPr lang="en-IN" dirty="0">
                <a:latin typeface="Calibri" pitchFamily="34" charset="0"/>
              </a:rPr>
              <a:t>.</a:t>
            </a:r>
          </a:p>
        </p:txBody>
      </p:sp>
      <p:pic>
        <p:nvPicPr>
          <p:cNvPr id="7" name="Picture 6">
            <a:extLst>
              <a:ext uri="{FF2B5EF4-FFF2-40B4-BE49-F238E27FC236}">
                <a16:creationId xmlns:a16="http://schemas.microsoft.com/office/drawing/2014/main" id="{D2470DB2-CF42-4791-8D9A-77C82D0A8091}"/>
              </a:ext>
            </a:extLst>
          </p:cNvPr>
          <p:cNvPicPr>
            <a:picLocks noChangeAspect="1"/>
          </p:cNvPicPr>
          <p:nvPr/>
        </p:nvPicPr>
        <p:blipFill>
          <a:blip r:embed="rId4"/>
          <a:stretch>
            <a:fillRect/>
          </a:stretch>
        </p:blipFill>
        <p:spPr>
          <a:xfrm>
            <a:off x="5600700" y="222885"/>
            <a:ext cx="3032759" cy="1847850"/>
          </a:xfrm>
          <a:prstGeom prst="rect">
            <a:avLst/>
          </a:prstGeom>
        </p:spPr>
      </p:pic>
      <p:pic>
        <p:nvPicPr>
          <p:cNvPr id="9" name="Picture 8">
            <a:extLst>
              <a:ext uri="{FF2B5EF4-FFF2-40B4-BE49-F238E27FC236}">
                <a16:creationId xmlns:a16="http://schemas.microsoft.com/office/drawing/2014/main" id="{6952FE19-6590-4518-B5B0-35AD4E41D7E6}"/>
              </a:ext>
            </a:extLst>
          </p:cNvPr>
          <p:cNvPicPr>
            <a:picLocks noChangeAspect="1"/>
          </p:cNvPicPr>
          <p:nvPr/>
        </p:nvPicPr>
        <p:blipFill>
          <a:blip r:embed="rId5"/>
          <a:stretch>
            <a:fillRect/>
          </a:stretch>
        </p:blipFill>
        <p:spPr>
          <a:xfrm>
            <a:off x="5661660" y="2253615"/>
            <a:ext cx="2019300" cy="2667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NAZISM AND THE RISE OF HITLER</a:t>
            </a:r>
          </a:p>
          <a:p>
            <a:pPr lvl="0">
              <a:buSzPts val="1800"/>
            </a:pPr>
            <a:r>
              <a:rPr lang="en-IN" sz="1800" b="1" dirty="0">
                <a:latin typeface="Calibri" pitchFamily="34" charset="0"/>
              </a:rPr>
              <a:t>THE NAZI WORLD VIEW</a:t>
            </a:r>
            <a:endParaRPr sz="1800" b="1" i="0" u="none" strike="noStrike" cap="none" dirty="0">
              <a:solidFill>
                <a:srgbClr val="000000"/>
              </a:solidFill>
              <a:latin typeface="Calibri" pitchFamily="34" charset="0"/>
              <a:sym typeface="Arial"/>
            </a:endParaRPr>
          </a:p>
        </p:txBody>
      </p:sp>
      <p:sp>
        <p:nvSpPr>
          <p:cNvPr id="72" name="Google Shape;72;p15"/>
          <p:cNvSpPr txBox="1"/>
          <p:nvPr/>
        </p:nvSpPr>
        <p:spPr>
          <a:xfrm>
            <a:off x="272675" y="982980"/>
            <a:ext cx="4710805" cy="3270750"/>
          </a:xfrm>
          <a:prstGeom prst="rect">
            <a:avLst/>
          </a:prstGeom>
          <a:noFill/>
          <a:ln>
            <a:noFill/>
          </a:ln>
        </p:spPr>
        <p:txBody>
          <a:bodyPr spcFirstLastPara="1" wrap="square" lIns="91425" tIns="91425" rIns="91425" bIns="91425" anchor="t" anchorCtr="0">
            <a:noAutofit/>
          </a:bodyPr>
          <a:lstStyle/>
          <a:p>
            <a:pPr marL="342900" indent="-342900">
              <a:spcAft>
                <a:spcPts val="600"/>
              </a:spcAft>
              <a:buFont typeface="Arial" pitchFamily="34" charset="0"/>
              <a:buChar char="•"/>
            </a:pPr>
            <a:r>
              <a:rPr lang="en-IN" dirty="0">
                <a:latin typeface="Calibri" pitchFamily="34" charset="0"/>
              </a:rPr>
              <a:t>From </a:t>
            </a:r>
            <a:r>
              <a:rPr lang="en-IN" b="1" dirty="0">
                <a:latin typeface="Calibri" pitchFamily="34" charset="0"/>
              </a:rPr>
              <a:t>1933–1938</a:t>
            </a:r>
            <a:r>
              <a:rPr lang="en-IN" dirty="0">
                <a:latin typeface="Calibri" pitchFamily="34" charset="0"/>
              </a:rPr>
              <a:t> — the Nazis terrorized, pauperised and segregated the Jews, compelling them to leave the country.</a:t>
            </a:r>
          </a:p>
          <a:p>
            <a:pPr marL="342900" indent="-342900">
              <a:spcAft>
                <a:spcPts val="600"/>
              </a:spcAft>
              <a:buFont typeface="Arial" pitchFamily="34" charset="0"/>
              <a:buChar char="•"/>
            </a:pPr>
            <a:r>
              <a:rPr lang="en-IN" dirty="0">
                <a:latin typeface="Calibri" pitchFamily="34" charset="0"/>
              </a:rPr>
              <a:t>The next phase, </a:t>
            </a:r>
            <a:r>
              <a:rPr lang="en-IN" b="1" dirty="0">
                <a:latin typeface="Calibri" pitchFamily="34" charset="0"/>
              </a:rPr>
              <a:t>1939–1945,</a:t>
            </a:r>
            <a:r>
              <a:rPr lang="en-IN" dirty="0">
                <a:latin typeface="Calibri" pitchFamily="34" charset="0"/>
              </a:rPr>
              <a:t> aimed at concentrating them in certain areas and then killing the min gas chambers in Poland.</a:t>
            </a:r>
          </a:p>
          <a:p>
            <a:pPr marL="342900" indent="-342900">
              <a:spcAft>
                <a:spcPts val="600"/>
              </a:spcAft>
              <a:buFont typeface="Arial" pitchFamily="34" charset="0"/>
              <a:buChar char="•"/>
            </a:pPr>
            <a:r>
              <a:rPr lang="en-IN" b="1" dirty="0">
                <a:latin typeface="Calibri" pitchFamily="34" charset="0"/>
              </a:rPr>
              <a:t>The Racial Utopia</a:t>
            </a:r>
            <a:endParaRPr lang="en-IN" dirty="0">
              <a:latin typeface="Calibri" pitchFamily="34" charset="0"/>
            </a:endParaRPr>
          </a:p>
          <a:p>
            <a:pPr marL="342900" indent="-342900">
              <a:spcAft>
                <a:spcPts val="600"/>
              </a:spcAft>
              <a:buFont typeface="Arial" pitchFamily="34" charset="0"/>
              <a:buChar char="•"/>
            </a:pPr>
            <a:r>
              <a:rPr lang="en-IN" dirty="0">
                <a:latin typeface="Calibri" pitchFamily="34" charset="0"/>
              </a:rPr>
              <a:t>Genocide and war became two sides of the same coin. Occupied Poland was divided. Poles were forced to leave their homes and properties behind to be occupied by ethnic Germans brought in from occupied Europe.</a:t>
            </a:r>
          </a:p>
          <a:p>
            <a:pPr marL="342900" indent="-342900">
              <a:spcAft>
                <a:spcPts val="600"/>
              </a:spcAft>
              <a:buFont typeface="Arial" pitchFamily="34" charset="0"/>
              <a:buChar char="•"/>
            </a:pPr>
            <a:r>
              <a:rPr lang="en-US" dirty="0">
                <a:latin typeface="Calibri" pitchFamily="34" charset="0"/>
              </a:rPr>
              <a:t>Poles were then herded like cattle in the other part called General Government, the destination of all ‘undesirables’ of the empire. </a:t>
            </a:r>
          </a:p>
          <a:p>
            <a:pPr marL="342900" indent="-342900">
              <a:spcAft>
                <a:spcPts val="600"/>
              </a:spcAft>
              <a:buFont typeface="Arial" pitchFamily="34" charset="0"/>
              <a:buChar char="•"/>
            </a:pPr>
            <a:r>
              <a:rPr lang="en-US" dirty="0">
                <a:latin typeface="Calibri" pitchFamily="34" charset="0"/>
              </a:rPr>
              <a:t>Polish children who looked like Aryans were forcibly snatched from their mothers and examined by race experts.</a:t>
            </a:r>
            <a:endParaRPr lang="en-IN" dirty="0">
              <a:latin typeface="Calibri" pitchFamily="34" charset="0"/>
            </a:endParaRPr>
          </a:p>
          <a:p>
            <a:pPr marL="342900" indent="-342900">
              <a:spcAft>
                <a:spcPts val="600"/>
              </a:spcAft>
              <a:buFont typeface="Arial" pitchFamily="34" charset="0"/>
              <a:buChar char="•"/>
            </a:pPr>
            <a:endParaRPr lang="en-IN" dirty="0">
              <a:latin typeface="Calibri" pitchFamily="34" charset="0"/>
            </a:endParaRPr>
          </a:p>
        </p:txBody>
      </p:sp>
      <p:pic>
        <p:nvPicPr>
          <p:cNvPr id="3" name="Picture 2">
            <a:extLst>
              <a:ext uri="{FF2B5EF4-FFF2-40B4-BE49-F238E27FC236}">
                <a16:creationId xmlns:a16="http://schemas.microsoft.com/office/drawing/2014/main" id="{C436B829-763D-4446-A87E-DE54DA53DFD5}"/>
              </a:ext>
            </a:extLst>
          </p:cNvPr>
          <p:cNvPicPr>
            <a:picLocks noChangeAspect="1"/>
          </p:cNvPicPr>
          <p:nvPr/>
        </p:nvPicPr>
        <p:blipFill>
          <a:blip r:embed="rId4"/>
          <a:stretch>
            <a:fillRect/>
          </a:stretch>
        </p:blipFill>
        <p:spPr>
          <a:xfrm>
            <a:off x="4856248" y="234986"/>
            <a:ext cx="1724025" cy="2125811"/>
          </a:xfrm>
          <a:prstGeom prst="rect">
            <a:avLst/>
          </a:prstGeom>
        </p:spPr>
      </p:pic>
      <p:pic>
        <p:nvPicPr>
          <p:cNvPr id="5" name="Picture 4">
            <a:extLst>
              <a:ext uri="{FF2B5EF4-FFF2-40B4-BE49-F238E27FC236}">
                <a16:creationId xmlns:a16="http://schemas.microsoft.com/office/drawing/2014/main" id="{6BBB7A07-A8E1-46A3-A368-B639237515D1}"/>
              </a:ext>
            </a:extLst>
          </p:cNvPr>
          <p:cNvPicPr>
            <a:picLocks noChangeAspect="1"/>
          </p:cNvPicPr>
          <p:nvPr/>
        </p:nvPicPr>
        <p:blipFill>
          <a:blip r:embed="rId5"/>
          <a:stretch>
            <a:fillRect/>
          </a:stretch>
        </p:blipFill>
        <p:spPr>
          <a:xfrm>
            <a:off x="5320600" y="2571750"/>
            <a:ext cx="2466975" cy="1847850"/>
          </a:xfrm>
          <a:prstGeom prst="rect">
            <a:avLst/>
          </a:prstGeom>
        </p:spPr>
      </p:pic>
      <p:pic>
        <p:nvPicPr>
          <p:cNvPr id="7" name="Picture 6">
            <a:extLst>
              <a:ext uri="{FF2B5EF4-FFF2-40B4-BE49-F238E27FC236}">
                <a16:creationId xmlns:a16="http://schemas.microsoft.com/office/drawing/2014/main" id="{FC4A7F5C-EF53-4E75-A597-89A03A9303F9}"/>
              </a:ext>
            </a:extLst>
          </p:cNvPr>
          <p:cNvPicPr>
            <a:picLocks noChangeAspect="1"/>
          </p:cNvPicPr>
          <p:nvPr/>
        </p:nvPicPr>
        <p:blipFill>
          <a:blip r:embed="rId6"/>
          <a:stretch>
            <a:fillRect/>
          </a:stretch>
        </p:blipFill>
        <p:spPr>
          <a:xfrm>
            <a:off x="6690367" y="259134"/>
            <a:ext cx="2194415" cy="212581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NAZISM AND THE RISE OF HITLER</a:t>
            </a:r>
          </a:p>
          <a:p>
            <a:pPr lvl="0">
              <a:buSzPts val="1800"/>
            </a:pPr>
            <a:r>
              <a:rPr lang="en-IN" sz="1800" b="1" dirty="0">
                <a:latin typeface="Calibri" pitchFamily="34" charset="0"/>
              </a:rPr>
              <a:t>HOME ASSIGNMENT</a:t>
            </a:r>
            <a:endParaRPr sz="1800" b="1" i="0" u="none" strike="noStrike" cap="none" dirty="0">
              <a:solidFill>
                <a:srgbClr val="000000"/>
              </a:solidFill>
              <a:latin typeface="Calibri" pitchFamily="34" charset="0"/>
              <a:sym typeface="Arial"/>
            </a:endParaRPr>
          </a:p>
        </p:txBody>
      </p:sp>
      <p:sp>
        <p:nvSpPr>
          <p:cNvPr id="72" name="Google Shape;72;p15"/>
          <p:cNvSpPr txBox="1"/>
          <p:nvPr/>
        </p:nvSpPr>
        <p:spPr>
          <a:xfrm>
            <a:off x="272675" y="1135380"/>
            <a:ext cx="5701405" cy="3118350"/>
          </a:xfrm>
          <a:prstGeom prst="rect">
            <a:avLst/>
          </a:prstGeom>
          <a:noFill/>
          <a:ln>
            <a:noFill/>
          </a:ln>
        </p:spPr>
        <p:txBody>
          <a:bodyPr spcFirstLastPara="1" wrap="square" lIns="91425" tIns="91425" rIns="91425" bIns="91425" anchor="t" anchorCtr="0">
            <a:noAutofit/>
          </a:bodyPr>
          <a:lstStyle/>
          <a:p>
            <a:pPr marL="228600" lvl="0" indent="-228600">
              <a:lnSpc>
                <a:spcPct val="115000"/>
              </a:lnSpc>
              <a:buAutoNum type="arabicPeriod"/>
            </a:pPr>
            <a:r>
              <a:rPr lang="en-IN" sz="1200" dirty="0">
                <a:effectLst/>
                <a:latin typeface="Roboto" panose="02000000000000000000" pitchFamily="2" charset="0"/>
                <a:ea typeface="Roboto" panose="02000000000000000000" pitchFamily="2" charset="0"/>
                <a:cs typeface="Roboto" panose="02000000000000000000" pitchFamily="2" charset="0"/>
              </a:rPr>
              <a:t>Who were considered as the ‘desirables and undesirables under Nazi rule?</a:t>
            </a:r>
          </a:p>
          <a:p>
            <a:pPr marL="228600" lvl="0" indent="-228600">
              <a:lnSpc>
                <a:spcPct val="115000"/>
              </a:lnSpc>
              <a:buAutoNum type="arabicPeriod"/>
            </a:pPr>
            <a:endParaRPr lang="en-IN" sz="1200" dirty="0">
              <a:effectLst/>
              <a:latin typeface="Arial" panose="020B0604020202020204" pitchFamily="34" charset="0"/>
              <a:ea typeface="Arial" panose="020B0604020202020204" pitchFamily="34" charset="0"/>
            </a:endParaRPr>
          </a:p>
          <a:p>
            <a:pPr>
              <a:lnSpc>
                <a:spcPct val="115000"/>
              </a:lnSpc>
            </a:pPr>
            <a:r>
              <a:rPr lang="en-IN" sz="1200" dirty="0">
                <a:effectLst/>
                <a:latin typeface="Roboto" panose="02000000000000000000" pitchFamily="2" charset="0"/>
                <a:ea typeface="Roboto" panose="02000000000000000000" pitchFamily="2" charset="0"/>
                <a:cs typeface="Roboto" panose="02000000000000000000" pitchFamily="2" charset="0"/>
              </a:rPr>
              <a:t> 2</a:t>
            </a:r>
            <a:r>
              <a:rPr lang="en-IN" sz="1200" dirty="0">
                <a:latin typeface="Roboto" panose="02000000000000000000" pitchFamily="2" charset="0"/>
                <a:ea typeface="Roboto" panose="02000000000000000000" pitchFamily="2" charset="0"/>
                <a:cs typeface="Roboto" panose="02000000000000000000" pitchFamily="2" charset="0"/>
              </a:rPr>
              <a:t>. </a:t>
            </a:r>
            <a:r>
              <a:rPr lang="en-IN" sz="1200" dirty="0">
                <a:effectLst/>
                <a:latin typeface="Roboto" panose="02000000000000000000" pitchFamily="2" charset="0"/>
                <a:ea typeface="Roboto" panose="02000000000000000000" pitchFamily="2" charset="0"/>
                <a:cs typeface="Roboto" panose="02000000000000000000" pitchFamily="2" charset="0"/>
              </a:rPr>
              <a:t> Who according to Hitler topped the racial hierarchy? Who formed the lowest rung of the hierarchy?</a:t>
            </a:r>
          </a:p>
          <a:p>
            <a:pPr>
              <a:lnSpc>
                <a:spcPct val="115000"/>
              </a:lnSpc>
            </a:pPr>
            <a:endParaRPr lang="en-IN" sz="1200" dirty="0">
              <a:effectLst/>
              <a:latin typeface="Arial" panose="020B0604020202020204" pitchFamily="34" charset="0"/>
              <a:ea typeface="Arial" panose="020B0604020202020204" pitchFamily="34" charset="0"/>
            </a:endParaRPr>
          </a:p>
          <a:p>
            <a:pPr>
              <a:lnSpc>
                <a:spcPct val="115000"/>
              </a:lnSpc>
            </a:pPr>
            <a:r>
              <a:rPr lang="en-IN" sz="1200" dirty="0">
                <a:latin typeface="Roboto" panose="02000000000000000000" pitchFamily="2" charset="0"/>
                <a:ea typeface="Roboto" panose="02000000000000000000" pitchFamily="2" charset="0"/>
                <a:cs typeface="Roboto" panose="02000000000000000000" pitchFamily="2" charset="0"/>
              </a:rPr>
              <a:t> 3. </a:t>
            </a:r>
            <a:r>
              <a:rPr lang="en-IN" sz="1200" dirty="0">
                <a:effectLst/>
                <a:latin typeface="Roboto" panose="02000000000000000000" pitchFamily="2" charset="0"/>
                <a:ea typeface="Roboto" panose="02000000000000000000" pitchFamily="2" charset="0"/>
                <a:cs typeface="Roboto" panose="02000000000000000000" pitchFamily="2" charset="0"/>
              </a:rPr>
              <a:t> Describe Hitler’s policy towards the Jews?</a:t>
            </a:r>
          </a:p>
          <a:p>
            <a:pPr>
              <a:lnSpc>
                <a:spcPct val="115000"/>
              </a:lnSpc>
            </a:pPr>
            <a:endParaRPr lang="en-IN" sz="1200" dirty="0">
              <a:effectLst/>
              <a:latin typeface="Roboto" panose="02000000000000000000" pitchFamily="2" charset="0"/>
              <a:ea typeface="Roboto" panose="02000000000000000000" pitchFamily="2" charset="0"/>
              <a:cs typeface="Roboto" panose="02000000000000000000" pitchFamily="2" charset="0"/>
            </a:endParaRPr>
          </a:p>
          <a:p>
            <a:r>
              <a:rPr lang="en-US" sz="12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4.What is Lebensraum?</a:t>
            </a:r>
          </a:p>
          <a:p>
            <a:endParaRPr lang="en-IN" sz="1200" dirty="0">
              <a:effectLst/>
              <a:latin typeface="Times New Roman" panose="02020603050405020304" pitchFamily="18" charset="0"/>
              <a:ea typeface="Times New Roman" panose="02020603050405020304" pitchFamily="18" charset="0"/>
            </a:endParaRPr>
          </a:p>
          <a:p>
            <a:r>
              <a:rPr lang="en-US" sz="1200" dirty="0">
                <a:solidFill>
                  <a:srgbClr val="333333"/>
                </a:solidFill>
                <a:latin typeface="Calibri" panose="020F0502020204030204" pitchFamily="34" charset="0"/>
                <a:ea typeface="Times New Roman" panose="02020603050405020304" pitchFamily="18" charset="0"/>
                <a:cs typeface="Arial" panose="020B0604020202020204" pitchFamily="34" charset="0"/>
              </a:rPr>
              <a:t>  5.</a:t>
            </a:r>
            <a:r>
              <a:rPr lang="en-US" sz="12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Name two thinkers from which Hitler borrowed the ideas of racism.</a:t>
            </a:r>
          </a:p>
          <a:p>
            <a:endParaRPr lang="en-IN" sz="1200" dirty="0">
              <a:effectLst/>
              <a:latin typeface="Times New Roman" panose="02020603050405020304" pitchFamily="18" charset="0"/>
              <a:ea typeface="Times New Roman" panose="02020603050405020304" pitchFamily="18" charset="0"/>
            </a:endParaRPr>
          </a:p>
          <a:p>
            <a:pPr>
              <a:lnSpc>
                <a:spcPct val="115000"/>
              </a:lnSpc>
            </a:pPr>
            <a:r>
              <a:rPr lang="en-US" sz="12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6.How did the Nazis establish an exclusive racial community of pure Germans?</a:t>
            </a:r>
            <a:endParaRPr lang="en-IN" sz="1200" dirty="0">
              <a:effectLst/>
              <a:latin typeface="Times New Roman" panose="02020603050405020304" pitchFamily="18" charset="0"/>
              <a:ea typeface="Times New Roman" panose="02020603050405020304" pitchFamily="18" charset="0"/>
            </a:endParaRPr>
          </a:p>
          <a:p>
            <a:pPr>
              <a:lnSpc>
                <a:spcPct val="115000"/>
              </a:lnSpc>
            </a:pPr>
            <a:endParaRPr lang="en-IN" sz="1200" dirty="0">
              <a:effectLst/>
              <a:latin typeface="Arial" panose="020B0604020202020204" pitchFamily="34" charset="0"/>
              <a:ea typeface="Arial" panose="020B0604020202020204" pitchFamily="34" charset="0"/>
            </a:endParaRPr>
          </a:p>
          <a:p>
            <a:pPr>
              <a:spcAft>
                <a:spcPts val="600"/>
              </a:spcAft>
            </a:pPr>
            <a:r>
              <a:rPr lang="en-IN" sz="1200" dirty="0">
                <a:latin typeface="Calibri" pitchFamily="34" charset="0"/>
              </a:rPr>
              <a:t> </a:t>
            </a:r>
          </a:p>
        </p:txBody>
      </p:sp>
      <p:pic>
        <p:nvPicPr>
          <p:cNvPr id="3" name="Picture 2">
            <a:extLst>
              <a:ext uri="{FF2B5EF4-FFF2-40B4-BE49-F238E27FC236}">
                <a16:creationId xmlns:a16="http://schemas.microsoft.com/office/drawing/2014/main" id="{5498355F-CE10-4D23-B560-9DE8C5A34555}"/>
              </a:ext>
            </a:extLst>
          </p:cNvPr>
          <p:cNvPicPr>
            <a:picLocks noChangeAspect="1"/>
          </p:cNvPicPr>
          <p:nvPr/>
        </p:nvPicPr>
        <p:blipFill>
          <a:blip r:embed="rId4"/>
          <a:stretch>
            <a:fillRect/>
          </a:stretch>
        </p:blipFill>
        <p:spPr>
          <a:xfrm>
            <a:off x="6076876" y="246800"/>
            <a:ext cx="2781300" cy="1743074"/>
          </a:xfrm>
          <a:prstGeom prst="rect">
            <a:avLst/>
          </a:prstGeom>
        </p:spPr>
      </p:pic>
      <p:pic>
        <p:nvPicPr>
          <p:cNvPr id="5" name="Picture 4">
            <a:extLst>
              <a:ext uri="{FF2B5EF4-FFF2-40B4-BE49-F238E27FC236}">
                <a16:creationId xmlns:a16="http://schemas.microsoft.com/office/drawing/2014/main" id="{8507CB9C-6569-415E-ADB7-A1667A29B190}"/>
              </a:ext>
            </a:extLst>
          </p:cNvPr>
          <p:cNvPicPr>
            <a:picLocks noChangeAspect="1"/>
          </p:cNvPicPr>
          <p:nvPr/>
        </p:nvPicPr>
        <p:blipFill>
          <a:blip r:embed="rId5"/>
          <a:stretch>
            <a:fillRect/>
          </a:stretch>
        </p:blipFill>
        <p:spPr>
          <a:xfrm>
            <a:off x="5974079" y="2225890"/>
            <a:ext cx="2986895" cy="1743075"/>
          </a:xfrm>
          <a:prstGeom prst="rect">
            <a:avLst/>
          </a:prstGeom>
        </p:spPr>
      </p:pic>
    </p:spTree>
    <p:extLst>
      <p:ext uri="{BB962C8B-B14F-4D97-AF65-F5344CB8AC3E}">
        <p14:creationId xmlns:p14="http://schemas.microsoft.com/office/powerpoint/2010/main" val="1920719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000" b="1" dirty="0">
                <a:solidFill>
                  <a:srgbClr val="FF0000"/>
                </a:solidFill>
                <a:latin typeface="Calibri"/>
                <a:ea typeface="Calibri"/>
                <a:cs typeface="Calibri"/>
                <a:sym typeface="Calibri"/>
              </a:rPr>
              <a:t>NAZISM AND THE RISE OF HITLER</a:t>
            </a:r>
            <a:endParaRPr sz="2900" b="1"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(HISTORY)</a:t>
            </a:r>
            <a:endParaRPr b="1" dirty="0"/>
          </a:p>
          <a:p>
            <a:pPr marL="0" lvl="0" indent="0" algn="l" rtl="0">
              <a:spcBef>
                <a:spcPts val="0"/>
              </a:spcBef>
              <a:spcAft>
                <a:spcPts val="0"/>
              </a:spcAft>
              <a:buNone/>
            </a:pPr>
            <a:r>
              <a:rPr lang="en" b="1" dirty="0"/>
              <a:t>CHAPTER NUMBER: 3  PERIOD: 5</a:t>
            </a:r>
            <a:endParaRPr b="1" dirty="0"/>
          </a:p>
          <a:p>
            <a:r>
              <a:rPr lang="en" b="1" dirty="0"/>
              <a:t>CHAPTER NAME : </a:t>
            </a:r>
            <a:r>
              <a:rPr lang="en-IN" b="1" dirty="0">
                <a:sym typeface="Calibri"/>
              </a:rPr>
              <a:t>NAZISM AND THE RISE OF HITLER</a:t>
            </a:r>
          </a:p>
          <a:p>
            <a:pPr marL="0" lvl="0" indent="0" algn="l" rtl="0">
              <a:spcBef>
                <a:spcPts val="0"/>
              </a:spcBef>
              <a:spcAft>
                <a:spcPts val="0"/>
              </a:spcAft>
              <a:buNone/>
            </a:pPr>
            <a:endParaRPr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331801" y="1527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NAZISM AND THE RISE OF HITLER</a:t>
            </a:r>
          </a:p>
          <a:p>
            <a:pPr lvl="0">
              <a:buSzPts val="1800"/>
            </a:pPr>
            <a:r>
              <a:rPr lang="en-IN" sz="1800" b="1" dirty="0">
                <a:latin typeface="Calibri" pitchFamily="34" charset="0"/>
              </a:rPr>
              <a:t>YOUTH IN NAZI GERMANY</a:t>
            </a:r>
            <a:br>
              <a:rPr lang="en-IN" sz="1800" dirty="0"/>
            </a:br>
            <a:endParaRPr sz="1800" b="1" i="0" u="none" strike="noStrike" cap="none" dirty="0">
              <a:solidFill>
                <a:srgbClr val="000000"/>
              </a:solidFill>
              <a:latin typeface="Arial"/>
              <a:ea typeface="Arial"/>
              <a:cs typeface="Arial"/>
              <a:sym typeface="Arial"/>
            </a:endParaRPr>
          </a:p>
        </p:txBody>
      </p:sp>
      <p:sp>
        <p:nvSpPr>
          <p:cNvPr id="72" name="Google Shape;72;p15"/>
          <p:cNvSpPr txBox="1"/>
          <p:nvPr/>
        </p:nvSpPr>
        <p:spPr>
          <a:xfrm>
            <a:off x="331801" y="933650"/>
            <a:ext cx="5040299" cy="3445225"/>
          </a:xfrm>
          <a:prstGeom prst="rect">
            <a:avLst/>
          </a:prstGeom>
          <a:noFill/>
          <a:ln>
            <a:noFill/>
          </a:ln>
        </p:spPr>
        <p:txBody>
          <a:bodyPr spcFirstLastPara="1" wrap="square" lIns="91425" tIns="91425" rIns="91425" bIns="91425" anchor="t" anchorCtr="0">
            <a:noAutofit/>
          </a:bodyPr>
          <a:lstStyle/>
          <a:p>
            <a:pPr marL="342900" indent="-342900">
              <a:spcAft>
                <a:spcPts val="600"/>
              </a:spcAft>
              <a:buFont typeface="Arial" pitchFamily="34" charset="0"/>
              <a:buChar char="•"/>
            </a:pPr>
            <a:r>
              <a:rPr lang="en-IN" sz="1200" dirty="0">
                <a:latin typeface="Calibri" pitchFamily="34" charset="0"/>
              </a:rPr>
              <a:t>Hitler felt that a strong Nazi society could be established by teaching Nazi ideology to children.</a:t>
            </a:r>
          </a:p>
          <a:p>
            <a:pPr marL="342900" indent="-342900">
              <a:spcAft>
                <a:spcPts val="600"/>
              </a:spcAft>
              <a:buFont typeface="Arial" pitchFamily="34" charset="0"/>
              <a:buChar char="•"/>
            </a:pPr>
            <a:r>
              <a:rPr lang="en-US" sz="1200" dirty="0">
                <a:latin typeface="Calibri" pitchFamily="34" charset="0"/>
              </a:rPr>
              <a:t>Good German children were subjected to a process of Nazi schooling, a prolonged period of ideological training.</a:t>
            </a:r>
            <a:endParaRPr lang="en-IN" sz="1200" dirty="0">
              <a:latin typeface="Calibri" pitchFamily="34" charset="0"/>
            </a:endParaRPr>
          </a:p>
          <a:p>
            <a:pPr marL="342900" indent="-342900">
              <a:spcAft>
                <a:spcPts val="600"/>
              </a:spcAft>
              <a:buFont typeface="Arial" pitchFamily="34" charset="0"/>
              <a:buChar char="•"/>
            </a:pPr>
            <a:r>
              <a:rPr lang="en-IN" sz="1200" dirty="0">
                <a:latin typeface="Calibri" pitchFamily="34" charset="0"/>
              </a:rPr>
              <a:t>All schools were given German teachers. Children were divided into two groups — desirable and undesirable.</a:t>
            </a:r>
          </a:p>
          <a:p>
            <a:pPr marL="342900" indent="-342900">
              <a:spcAft>
                <a:spcPts val="600"/>
              </a:spcAft>
              <a:buFont typeface="Arial" pitchFamily="34" charset="0"/>
              <a:buChar char="•"/>
            </a:pPr>
            <a:r>
              <a:rPr lang="en-IN" sz="1200" dirty="0">
                <a:latin typeface="Calibri" pitchFamily="34" charset="0"/>
              </a:rPr>
              <a:t>Textbooks were rewritten, functions of sports in schools was to nurture the spirit of violence and aggression.</a:t>
            </a:r>
          </a:p>
          <a:p>
            <a:pPr marL="342900" indent="-342900">
              <a:spcAft>
                <a:spcPts val="600"/>
              </a:spcAft>
              <a:buFont typeface="Arial" pitchFamily="34" charset="0"/>
              <a:buChar char="•"/>
            </a:pPr>
            <a:r>
              <a:rPr lang="en-IN" sz="1200" dirty="0">
                <a:latin typeface="Calibri" pitchFamily="34" charset="0"/>
              </a:rPr>
              <a:t>Ten-year-olds had to enter </a:t>
            </a:r>
            <a:r>
              <a:rPr lang="en-IN" sz="1200" dirty="0" err="1">
                <a:latin typeface="Calibri" pitchFamily="34" charset="0"/>
              </a:rPr>
              <a:t>Jungvolk</a:t>
            </a:r>
            <a:r>
              <a:rPr lang="en-IN" sz="1200" dirty="0">
                <a:latin typeface="Calibri" pitchFamily="34" charset="0"/>
              </a:rPr>
              <a:t>. At 14, all boys joined ‘Hitler Youth’, where they learnt to worship war, glorify aggression and violence, condemn democracy and hate Jews, communists, Gypsies and all those categorised as ‘undesirable’.</a:t>
            </a:r>
          </a:p>
          <a:p>
            <a:pPr marL="342900" indent="-342900">
              <a:spcAft>
                <a:spcPts val="600"/>
              </a:spcAft>
              <a:buFont typeface="Arial" pitchFamily="34" charset="0"/>
              <a:buChar char="•"/>
            </a:pPr>
            <a:r>
              <a:rPr lang="en-US" sz="1200" dirty="0">
                <a:latin typeface="Calibri" pitchFamily="34" charset="0"/>
              </a:rPr>
              <a:t>The Nazi Youth then joined the </a:t>
            </a:r>
            <a:r>
              <a:rPr lang="en-US" sz="1200" dirty="0" err="1">
                <a:latin typeface="Calibri" pitchFamily="34" charset="0"/>
              </a:rPr>
              <a:t>labour</a:t>
            </a:r>
            <a:r>
              <a:rPr lang="en-US" sz="1200" dirty="0">
                <a:latin typeface="Calibri" pitchFamily="34" charset="0"/>
              </a:rPr>
              <a:t> service at the age of 18 and had to serve in the armed forces and enter in one of the Nazi </a:t>
            </a:r>
            <a:r>
              <a:rPr lang="en-US" sz="1200" dirty="0" err="1">
                <a:latin typeface="Calibri" pitchFamily="34" charset="0"/>
              </a:rPr>
              <a:t>organisations</a:t>
            </a:r>
            <a:r>
              <a:rPr lang="en-US" sz="1200" dirty="0">
                <a:latin typeface="Calibri" pitchFamily="34" charset="0"/>
              </a:rPr>
              <a:t>.</a:t>
            </a:r>
            <a:endParaRPr lang="en-IN" sz="1200" dirty="0">
              <a:latin typeface="Calibri" pitchFamily="34" charset="0"/>
            </a:endParaRPr>
          </a:p>
          <a:p>
            <a:pPr marL="342900" indent="-342900">
              <a:spcAft>
                <a:spcPts val="600"/>
              </a:spcAft>
              <a:buFont typeface="Arial" pitchFamily="34" charset="0"/>
              <a:buChar char="•"/>
            </a:pPr>
            <a:r>
              <a:rPr lang="en-US" sz="1200" dirty="0">
                <a:latin typeface="Calibri" pitchFamily="34" charset="0"/>
              </a:rPr>
              <a:t>The Youth League was of the Nazis was founded in 1922.</a:t>
            </a:r>
            <a:endParaRPr lang="en-IN" sz="1200" dirty="0">
              <a:latin typeface="Calibri" pitchFamily="34" charset="0"/>
            </a:endParaRPr>
          </a:p>
          <a:p>
            <a:pPr marL="342900" indent="-342900">
              <a:spcAft>
                <a:spcPts val="600"/>
              </a:spcAft>
              <a:buFont typeface="Arial" pitchFamily="34" charset="0"/>
              <a:buChar char="•"/>
            </a:pPr>
            <a:endParaRPr lang="en-IN" dirty="0">
              <a:latin typeface="Calibri" pitchFamily="34" charset="0"/>
            </a:endParaRPr>
          </a:p>
        </p:txBody>
      </p:sp>
      <p:pic>
        <p:nvPicPr>
          <p:cNvPr id="3" name="Picture 2">
            <a:extLst>
              <a:ext uri="{FF2B5EF4-FFF2-40B4-BE49-F238E27FC236}">
                <a16:creationId xmlns:a16="http://schemas.microsoft.com/office/drawing/2014/main" id="{89CD0CD6-FF74-483E-B2DC-A23CE7B20C67}"/>
              </a:ext>
            </a:extLst>
          </p:cNvPr>
          <p:cNvPicPr>
            <a:picLocks noChangeAspect="1"/>
          </p:cNvPicPr>
          <p:nvPr/>
        </p:nvPicPr>
        <p:blipFill>
          <a:blip r:embed="rId4"/>
          <a:stretch>
            <a:fillRect/>
          </a:stretch>
        </p:blipFill>
        <p:spPr>
          <a:xfrm>
            <a:off x="5886413" y="62112"/>
            <a:ext cx="2619375" cy="1743075"/>
          </a:xfrm>
          <a:prstGeom prst="rect">
            <a:avLst/>
          </a:prstGeom>
        </p:spPr>
      </p:pic>
      <p:pic>
        <p:nvPicPr>
          <p:cNvPr id="5" name="Picture 4">
            <a:extLst>
              <a:ext uri="{FF2B5EF4-FFF2-40B4-BE49-F238E27FC236}">
                <a16:creationId xmlns:a16="http://schemas.microsoft.com/office/drawing/2014/main" id="{C02CF071-5A99-42A0-B029-82EEFBB101A0}"/>
              </a:ext>
            </a:extLst>
          </p:cNvPr>
          <p:cNvPicPr>
            <a:picLocks noChangeAspect="1"/>
          </p:cNvPicPr>
          <p:nvPr/>
        </p:nvPicPr>
        <p:blipFill>
          <a:blip r:embed="rId5"/>
          <a:stretch>
            <a:fillRect/>
          </a:stretch>
        </p:blipFill>
        <p:spPr>
          <a:xfrm>
            <a:off x="5886413" y="2140959"/>
            <a:ext cx="2925785" cy="17430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64" name="Google Shape;64;p14"/>
          <p:cNvSpPr txBox="1"/>
          <p:nvPr/>
        </p:nvSpPr>
        <p:spPr>
          <a:xfrm>
            <a:off x="178082" y="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IN" sz="2200" b="1" dirty="0">
                <a:solidFill>
                  <a:srgbClr val="FF0000"/>
                </a:solidFill>
                <a:latin typeface="Calibri"/>
                <a:ea typeface="Calibri"/>
                <a:cs typeface="Calibri"/>
                <a:sym typeface="Calibri"/>
              </a:rPr>
              <a:t>NAZISM AND THE RISE OF HITLER</a:t>
            </a:r>
            <a:r>
              <a:rPr lang="en-IN" sz="2400" b="1" dirty="0">
                <a:solidFill>
                  <a:srgbClr val="FF0000"/>
                </a:solidFill>
                <a:latin typeface="Calibri"/>
                <a:ea typeface="Calibri"/>
                <a:cs typeface="Calibri"/>
                <a:sym typeface="Calibri"/>
              </a:rPr>
              <a:t> </a:t>
            </a:r>
          </a:p>
          <a:p>
            <a:pPr lvl="0">
              <a:buSzPts val="2200"/>
            </a:pPr>
            <a:r>
              <a:rPr lang="en-US" sz="1800" b="1" dirty="0">
                <a:solidFill>
                  <a:schemeClr val="tx1"/>
                </a:solidFill>
                <a:latin typeface="Calibri" pitchFamily="34" charset="0"/>
              </a:rPr>
              <a:t>GERMANY IN 1914</a:t>
            </a:r>
            <a:endParaRPr b="1" i="0" u="none" strike="noStrike" cap="none" dirty="0">
              <a:solidFill>
                <a:schemeClr val="tx1"/>
              </a:solidFill>
              <a:latin typeface="Calibri" pitchFamily="34" charset="0"/>
              <a:sym typeface="Arial"/>
            </a:endParaRPr>
          </a:p>
        </p:txBody>
      </p:sp>
      <p:sp>
        <p:nvSpPr>
          <p:cNvPr id="65" name="Google Shape;65;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5" name="Content Placeholder 3" descr="German_Empire_1000.jpg"/>
          <p:cNvPicPr>
            <a:picLocks noChangeAspect="1"/>
          </p:cNvPicPr>
          <p:nvPr/>
        </p:nvPicPr>
        <p:blipFill>
          <a:blip r:embed="rId4" cstate="print"/>
          <a:stretch>
            <a:fillRect/>
          </a:stretch>
        </p:blipFill>
        <p:spPr>
          <a:xfrm>
            <a:off x="1122997" y="902021"/>
            <a:ext cx="6433941" cy="396467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NAZISM AND THE RISE OF HITLER</a:t>
            </a:r>
          </a:p>
          <a:p>
            <a:pPr>
              <a:buSzPts val="1400"/>
            </a:pPr>
            <a:r>
              <a:rPr lang="en-IN" sz="1800" b="1" dirty="0">
                <a:latin typeface="Calibri" pitchFamily="34" charset="0"/>
              </a:rPr>
              <a:t>THE NAZI CULT OF MOTHERHOOD</a:t>
            </a:r>
            <a:endParaRPr lang="en-IN" sz="1800" b="1" dirty="0">
              <a:solidFill>
                <a:srgbClr val="FF0000"/>
              </a:solidFill>
              <a:latin typeface="Calibri"/>
              <a:ea typeface="Calibri"/>
              <a:cs typeface="Calibri"/>
              <a:sym typeface="Calibri"/>
            </a:endParaRPr>
          </a:p>
        </p:txBody>
      </p:sp>
      <p:sp>
        <p:nvSpPr>
          <p:cNvPr id="72" name="Google Shape;72;p15"/>
          <p:cNvSpPr txBox="1"/>
          <p:nvPr/>
        </p:nvSpPr>
        <p:spPr>
          <a:xfrm>
            <a:off x="272675" y="1165860"/>
            <a:ext cx="5808085" cy="3161440"/>
          </a:xfrm>
          <a:prstGeom prst="rect">
            <a:avLst/>
          </a:prstGeom>
          <a:noFill/>
          <a:ln>
            <a:noFill/>
          </a:ln>
        </p:spPr>
        <p:txBody>
          <a:bodyPr spcFirstLastPara="1" wrap="square" lIns="91425" tIns="91425" rIns="91425" bIns="91425" anchor="t" anchorCtr="0">
            <a:noAutofit/>
          </a:bodyPr>
          <a:lstStyle/>
          <a:p>
            <a:pPr marL="342900" indent="-342900">
              <a:spcAft>
                <a:spcPts val="600"/>
              </a:spcAft>
              <a:buFont typeface="Arial" pitchFamily="34" charset="0"/>
              <a:buChar char="•"/>
            </a:pPr>
            <a:r>
              <a:rPr lang="en-IN" sz="1200" dirty="0">
                <a:latin typeface="Calibri" pitchFamily="34" charset="0"/>
              </a:rPr>
              <a:t>In 1933 Hitler </a:t>
            </a:r>
            <a:r>
              <a:rPr lang="en-IN" sz="1200" dirty="0" err="1">
                <a:latin typeface="Calibri" pitchFamily="34" charset="0"/>
              </a:rPr>
              <a:t>said:’In</a:t>
            </a:r>
            <a:r>
              <a:rPr lang="en-IN" sz="1200" dirty="0">
                <a:latin typeface="Calibri" pitchFamily="34" charset="0"/>
              </a:rPr>
              <a:t> my state the mother is the most important citizen’.</a:t>
            </a:r>
          </a:p>
          <a:p>
            <a:pPr marL="342900" indent="-342900">
              <a:spcAft>
                <a:spcPts val="600"/>
              </a:spcAft>
              <a:buFont typeface="Arial" pitchFamily="34" charset="0"/>
              <a:buChar char="•"/>
            </a:pPr>
            <a:r>
              <a:rPr lang="en-IN" sz="1200" dirty="0">
                <a:latin typeface="Calibri" pitchFamily="34" charset="0"/>
              </a:rPr>
              <a:t>Women were told to be good mothers and rear pure blooded Aryan children.</a:t>
            </a:r>
          </a:p>
          <a:p>
            <a:pPr marL="342900" indent="-342900">
              <a:spcAft>
                <a:spcPts val="600"/>
              </a:spcAft>
              <a:buFont typeface="Arial" pitchFamily="34" charset="0"/>
              <a:buChar char="•"/>
            </a:pPr>
            <a:r>
              <a:rPr lang="en-IN" sz="1200" dirty="0">
                <a:latin typeface="Calibri" pitchFamily="34" charset="0"/>
              </a:rPr>
              <a:t>They had to be the bearers of the Aryan culture and race.</a:t>
            </a:r>
          </a:p>
          <a:p>
            <a:pPr marL="342900" indent="-342900">
              <a:spcAft>
                <a:spcPts val="600"/>
              </a:spcAft>
              <a:buFont typeface="Arial" pitchFamily="34" charset="0"/>
              <a:buChar char="•"/>
            </a:pPr>
            <a:r>
              <a:rPr lang="en-US" sz="1200" dirty="0">
                <a:latin typeface="Calibri" pitchFamily="34" charset="0"/>
              </a:rPr>
              <a:t>Women who bore racially undesirable children were punished and those who produced racially desirable children were awarded.</a:t>
            </a:r>
          </a:p>
          <a:p>
            <a:pPr marL="342900" indent="-342900">
              <a:spcAft>
                <a:spcPts val="600"/>
              </a:spcAft>
              <a:buFont typeface="Arial" pitchFamily="34" charset="0"/>
              <a:buChar char="•"/>
            </a:pPr>
            <a:r>
              <a:rPr lang="en-US" sz="1200" dirty="0">
                <a:latin typeface="Calibri" pitchFamily="34" charset="0"/>
              </a:rPr>
              <a:t>To encourage women to produce more children , Honour Crosses were awarded. A bronze cross was given for four children, silver for six and gold for eight or more.</a:t>
            </a:r>
          </a:p>
          <a:p>
            <a:pPr marL="342900" indent="-342900">
              <a:spcAft>
                <a:spcPts val="600"/>
              </a:spcAft>
              <a:buFont typeface="Arial" pitchFamily="34" charset="0"/>
              <a:buChar char="•"/>
            </a:pPr>
            <a:r>
              <a:rPr lang="en-US" sz="1200" dirty="0">
                <a:latin typeface="Calibri" pitchFamily="34" charset="0"/>
              </a:rPr>
              <a:t>All Aryan women who maintained contact with Jews, Poles and Russians were punished.</a:t>
            </a:r>
            <a:endParaRPr lang="en-IN" sz="1200" dirty="0">
              <a:latin typeface="Calibri" pitchFamily="34" charset="0"/>
            </a:endParaRPr>
          </a:p>
          <a:p>
            <a:pPr marL="342900" indent="-342900">
              <a:spcAft>
                <a:spcPts val="600"/>
              </a:spcAft>
              <a:buFont typeface="Arial" pitchFamily="34" charset="0"/>
              <a:buChar char="•"/>
            </a:pPr>
            <a:endParaRPr lang="en-IN" sz="1200" dirty="0">
              <a:latin typeface="Calibri" pitchFamily="34" charset="0"/>
            </a:endParaRPr>
          </a:p>
          <a:p>
            <a:pPr marL="342900" indent="-342900">
              <a:spcAft>
                <a:spcPts val="600"/>
              </a:spcAft>
              <a:buFont typeface="Arial" pitchFamily="34" charset="0"/>
              <a:buChar char="•"/>
            </a:pPr>
            <a:endParaRPr lang="en-IN" sz="1200" dirty="0">
              <a:latin typeface="Calibri" pitchFamily="34" charset="0"/>
            </a:endParaRPr>
          </a:p>
          <a:p>
            <a:pPr marL="342900" indent="-342900">
              <a:spcAft>
                <a:spcPts val="600"/>
              </a:spcAft>
              <a:buFont typeface="Arial" pitchFamily="34" charset="0"/>
              <a:buChar char="•"/>
            </a:pPr>
            <a:endParaRPr lang="en-IN" dirty="0">
              <a:latin typeface="Calibri" pitchFamily="34" charset="0"/>
            </a:endParaRPr>
          </a:p>
        </p:txBody>
      </p:sp>
      <p:pic>
        <p:nvPicPr>
          <p:cNvPr id="3" name="Picture 2">
            <a:extLst>
              <a:ext uri="{FF2B5EF4-FFF2-40B4-BE49-F238E27FC236}">
                <a16:creationId xmlns:a16="http://schemas.microsoft.com/office/drawing/2014/main" id="{4EC90BC1-849C-4E5A-83B4-7C85C0355917}"/>
              </a:ext>
            </a:extLst>
          </p:cNvPr>
          <p:cNvPicPr>
            <a:picLocks noChangeAspect="1"/>
          </p:cNvPicPr>
          <p:nvPr/>
        </p:nvPicPr>
        <p:blipFill>
          <a:blip r:embed="rId4"/>
          <a:stretch>
            <a:fillRect/>
          </a:stretch>
        </p:blipFill>
        <p:spPr>
          <a:xfrm>
            <a:off x="6248400" y="146003"/>
            <a:ext cx="2024503" cy="1839894"/>
          </a:xfrm>
          <a:prstGeom prst="rect">
            <a:avLst/>
          </a:prstGeom>
        </p:spPr>
      </p:pic>
      <p:pic>
        <p:nvPicPr>
          <p:cNvPr id="5" name="Picture 4">
            <a:extLst>
              <a:ext uri="{FF2B5EF4-FFF2-40B4-BE49-F238E27FC236}">
                <a16:creationId xmlns:a16="http://schemas.microsoft.com/office/drawing/2014/main" id="{6C1B4598-5DF2-4EC0-B4D9-DB607171E930}"/>
              </a:ext>
            </a:extLst>
          </p:cNvPr>
          <p:cNvPicPr>
            <a:picLocks noChangeAspect="1"/>
          </p:cNvPicPr>
          <p:nvPr/>
        </p:nvPicPr>
        <p:blipFill>
          <a:blip r:embed="rId5"/>
          <a:stretch>
            <a:fillRect/>
          </a:stretch>
        </p:blipFill>
        <p:spPr>
          <a:xfrm>
            <a:off x="6019801" y="2121817"/>
            <a:ext cx="2384038" cy="2205483"/>
          </a:xfrm>
          <a:prstGeom prst="rect">
            <a:avLst/>
          </a:prstGeom>
        </p:spPr>
      </p:pic>
      <p:pic>
        <p:nvPicPr>
          <p:cNvPr id="7" name="Picture 6">
            <a:extLst>
              <a:ext uri="{FF2B5EF4-FFF2-40B4-BE49-F238E27FC236}">
                <a16:creationId xmlns:a16="http://schemas.microsoft.com/office/drawing/2014/main" id="{8229EB18-9FF0-42F8-A765-32C9873A59B7}"/>
              </a:ext>
            </a:extLst>
          </p:cNvPr>
          <p:cNvPicPr>
            <a:picLocks noChangeAspect="1"/>
          </p:cNvPicPr>
          <p:nvPr/>
        </p:nvPicPr>
        <p:blipFill>
          <a:blip r:embed="rId6"/>
          <a:stretch>
            <a:fillRect/>
          </a:stretch>
        </p:blipFill>
        <p:spPr>
          <a:xfrm>
            <a:off x="1726591" y="3193379"/>
            <a:ext cx="3077528" cy="18478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NAZISM AND THE RISE OF HITLER</a:t>
            </a:r>
          </a:p>
          <a:p>
            <a:pPr>
              <a:buSzPts val="1400"/>
            </a:pPr>
            <a:r>
              <a:rPr lang="en-IN" sz="1800" b="1" dirty="0">
                <a:latin typeface="Calibri" pitchFamily="34" charset="0"/>
              </a:rPr>
              <a:t> HOME ASSIGNMENT</a:t>
            </a:r>
            <a:endParaRPr lang="en-IN" sz="1800" b="1" dirty="0">
              <a:solidFill>
                <a:srgbClr val="FF0000"/>
              </a:solidFill>
              <a:latin typeface="Calibri"/>
              <a:ea typeface="Calibri"/>
              <a:cs typeface="Calibri"/>
              <a:sym typeface="Calibri"/>
            </a:endParaRPr>
          </a:p>
        </p:txBody>
      </p:sp>
      <p:sp>
        <p:nvSpPr>
          <p:cNvPr id="72" name="Google Shape;72;p15"/>
          <p:cNvSpPr txBox="1"/>
          <p:nvPr/>
        </p:nvSpPr>
        <p:spPr>
          <a:xfrm>
            <a:off x="272675" y="1437700"/>
            <a:ext cx="5122285" cy="2889600"/>
          </a:xfrm>
          <a:prstGeom prst="rect">
            <a:avLst/>
          </a:prstGeom>
          <a:noFill/>
          <a:ln>
            <a:noFill/>
          </a:ln>
        </p:spPr>
        <p:txBody>
          <a:bodyPr spcFirstLastPara="1" wrap="square" lIns="91425" tIns="91425" rIns="91425" bIns="91425" anchor="t" anchorCtr="0">
            <a:noAutofit/>
          </a:bodyPr>
          <a:lstStyle/>
          <a:p>
            <a:pPr lvl="0">
              <a:lnSpc>
                <a:spcPct val="115000"/>
              </a:lnSpc>
            </a:pPr>
            <a:r>
              <a:rPr lang="en-IN" sz="1200" dirty="0">
                <a:effectLst/>
                <a:latin typeface="Roboto" panose="02000000000000000000" pitchFamily="2" charset="0"/>
                <a:ea typeface="Roboto" panose="02000000000000000000" pitchFamily="2" charset="0"/>
                <a:cs typeface="Roboto" panose="02000000000000000000" pitchFamily="2" charset="0"/>
              </a:rPr>
              <a:t> 1.What was Nazi ideology with regard to school children?</a:t>
            </a:r>
          </a:p>
          <a:p>
            <a:pPr lvl="0">
              <a:lnSpc>
                <a:spcPct val="115000"/>
              </a:lnSpc>
            </a:pPr>
            <a:endParaRPr lang="en-IN" sz="1200" dirty="0">
              <a:effectLst/>
              <a:latin typeface="Arial" panose="020B0604020202020204" pitchFamily="34" charset="0"/>
              <a:ea typeface="Arial" panose="020B0604020202020204" pitchFamily="34" charset="0"/>
            </a:endParaRPr>
          </a:p>
          <a:p>
            <a:r>
              <a:rPr lang="en-IN" sz="1200" dirty="0">
                <a:effectLst/>
                <a:latin typeface="Roboto" panose="02000000000000000000" pitchFamily="2" charset="0"/>
                <a:ea typeface="Roboto" panose="02000000000000000000" pitchFamily="2" charset="0"/>
                <a:cs typeface="Roboto" panose="02000000000000000000" pitchFamily="2" charset="0"/>
              </a:rPr>
              <a:t>  2. Which Nazi youth organisation consisted of German Boys of 14 to 18 years of age?</a:t>
            </a:r>
          </a:p>
          <a:p>
            <a:endParaRPr lang="en-IN" sz="1200" dirty="0">
              <a:effectLst/>
              <a:latin typeface="Roboto" panose="02000000000000000000" pitchFamily="2" charset="0"/>
              <a:ea typeface="Roboto" panose="02000000000000000000" pitchFamily="2" charset="0"/>
              <a:cs typeface="Roboto" panose="02000000000000000000" pitchFamily="2" charset="0"/>
            </a:endParaRPr>
          </a:p>
          <a:p>
            <a:r>
              <a:rPr lang="en-US" sz="12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3.Why did Hitler award the </a:t>
            </a:r>
            <a:r>
              <a:rPr lang="en-US" sz="1200" dirty="0" err="1">
                <a:solidFill>
                  <a:srgbClr val="333333"/>
                </a:solidFill>
                <a:effectLst/>
                <a:latin typeface="Calibri" panose="020F0502020204030204" pitchFamily="34" charset="0"/>
                <a:ea typeface="Times New Roman" panose="02020603050405020304" pitchFamily="18" charset="0"/>
                <a:cs typeface="Arial" panose="020B0604020202020204" pitchFamily="34" charset="0"/>
              </a:rPr>
              <a:t>Honour</a:t>
            </a:r>
            <a:r>
              <a:rPr lang="en-US" sz="12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Crosses to women of Germany?</a:t>
            </a:r>
          </a:p>
          <a:p>
            <a:endParaRPr lang="en-IN" sz="1200" dirty="0">
              <a:latin typeface="Times New Roman" panose="02020603050405020304" pitchFamily="18" charset="0"/>
              <a:ea typeface="Times New Roman" panose="02020603050405020304" pitchFamily="18" charset="0"/>
            </a:endParaRPr>
          </a:p>
          <a:p>
            <a:r>
              <a:rPr lang="en-US" sz="12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4. What did the Nazi Germany tell the women to become?</a:t>
            </a:r>
          </a:p>
          <a:p>
            <a:endParaRPr lang="en-IN" sz="1200" dirty="0">
              <a:effectLst/>
              <a:latin typeface="Times New Roman" panose="02020603050405020304" pitchFamily="18" charset="0"/>
              <a:ea typeface="Times New Roman" panose="02020603050405020304" pitchFamily="18" charset="0"/>
            </a:endParaRPr>
          </a:p>
          <a:p>
            <a:r>
              <a:rPr lang="en-US" sz="12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5.How did the Good German children were subjected to a process of Nazi schooling?</a:t>
            </a:r>
          </a:p>
          <a:p>
            <a:endParaRPr lang="en-IN" sz="1200" dirty="0">
              <a:effectLst/>
              <a:latin typeface="Times New Roman" panose="02020603050405020304" pitchFamily="18" charset="0"/>
              <a:ea typeface="Times New Roman" panose="02020603050405020304" pitchFamily="18" charset="0"/>
            </a:endParaRPr>
          </a:p>
          <a:p>
            <a:r>
              <a:rPr lang="en-IN" sz="12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6. Discuss briefly the Nazi cult of Motherhood.</a:t>
            </a:r>
            <a:endParaRPr lang="en-IN" sz="1200" dirty="0">
              <a:effectLst/>
              <a:latin typeface="Times New Roman" panose="02020603050405020304" pitchFamily="18" charset="0"/>
              <a:ea typeface="Times New Roman" panose="02020603050405020304" pitchFamily="18" charset="0"/>
            </a:endParaRPr>
          </a:p>
          <a:p>
            <a:endParaRPr lang="en-IN" sz="1200" dirty="0">
              <a:latin typeface="Calibri" pitchFamily="34" charset="0"/>
            </a:endParaRPr>
          </a:p>
          <a:p>
            <a:pPr marL="342900" indent="-342900">
              <a:spcAft>
                <a:spcPts val="600"/>
              </a:spcAft>
              <a:buFont typeface="Arial" pitchFamily="34" charset="0"/>
              <a:buChar char="•"/>
            </a:pPr>
            <a:endParaRPr lang="en-IN" dirty="0">
              <a:latin typeface="Calibri" pitchFamily="34" charset="0"/>
            </a:endParaRPr>
          </a:p>
        </p:txBody>
      </p:sp>
      <p:pic>
        <p:nvPicPr>
          <p:cNvPr id="3" name="Picture 2">
            <a:extLst>
              <a:ext uri="{FF2B5EF4-FFF2-40B4-BE49-F238E27FC236}">
                <a16:creationId xmlns:a16="http://schemas.microsoft.com/office/drawing/2014/main" id="{8892DF0F-118E-4424-9347-D278B7814CAE}"/>
              </a:ext>
            </a:extLst>
          </p:cNvPr>
          <p:cNvPicPr>
            <a:picLocks noChangeAspect="1"/>
          </p:cNvPicPr>
          <p:nvPr/>
        </p:nvPicPr>
        <p:blipFill>
          <a:blip r:embed="rId4"/>
          <a:stretch>
            <a:fillRect/>
          </a:stretch>
        </p:blipFill>
        <p:spPr>
          <a:xfrm>
            <a:off x="5867400" y="525781"/>
            <a:ext cx="3093575" cy="2120500"/>
          </a:xfrm>
          <a:prstGeom prst="rect">
            <a:avLst/>
          </a:prstGeom>
        </p:spPr>
      </p:pic>
    </p:spTree>
    <p:extLst>
      <p:ext uri="{BB962C8B-B14F-4D97-AF65-F5344CB8AC3E}">
        <p14:creationId xmlns:p14="http://schemas.microsoft.com/office/powerpoint/2010/main" val="15676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000" b="1" dirty="0">
                <a:solidFill>
                  <a:srgbClr val="FF0000"/>
                </a:solidFill>
                <a:latin typeface="Calibri"/>
                <a:ea typeface="Calibri"/>
                <a:cs typeface="Calibri"/>
                <a:sym typeface="Calibri"/>
              </a:rPr>
              <a:t>NAZISM AND THE RISE OF HITLER</a:t>
            </a:r>
            <a:endParaRPr sz="2900" b="1" i="0" u="none" strike="noStrike" cap="none" dirty="0">
              <a:solidFill>
                <a:srgbClr val="FF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(HISTORY)</a:t>
            </a:r>
            <a:endParaRPr b="1" dirty="0"/>
          </a:p>
          <a:p>
            <a:pPr marL="0" lvl="0" indent="0" algn="l" rtl="0">
              <a:spcBef>
                <a:spcPts val="0"/>
              </a:spcBef>
              <a:spcAft>
                <a:spcPts val="0"/>
              </a:spcAft>
              <a:buNone/>
            </a:pPr>
            <a:r>
              <a:rPr lang="en" b="1" dirty="0"/>
              <a:t>CHAPTER NUMBER: 3 PERIOD: 6</a:t>
            </a:r>
            <a:endParaRPr b="1" dirty="0"/>
          </a:p>
          <a:p>
            <a:r>
              <a:rPr lang="en" b="1" dirty="0"/>
              <a:t>CHAPTER NAME : </a:t>
            </a:r>
            <a:r>
              <a:rPr lang="en-IN" b="1" dirty="0">
                <a:sym typeface="Calibri"/>
              </a:rPr>
              <a:t>NAZISM AND THE RISE OF HITLER</a:t>
            </a:r>
          </a:p>
          <a:p>
            <a:pPr marL="0" lvl="0" indent="0" algn="l" rtl="0">
              <a:spcBef>
                <a:spcPts val="0"/>
              </a:spcBef>
              <a:spcAft>
                <a:spcPts val="0"/>
              </a:spcAft>
              <a:buNone/>
            </a:pPr>
            <a:endParaRPr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NAZISM AND THE RISE OF HITLER</a:t>
            </a:r>
          </a:p>
          <a:p>
            <a:pPr>
              <a:buSzPts val="1400"/>
            </a:pPr>
            <a:r>
              <a:rPr lang="en-IN" sz="1800" b="1" dirty="0">
                <a:latin typeface="Calibri" pitchFamily="34" charset="0"/>
              </a:rPr>
              <a:t>THE ART OF PROPAGANDA</a:t>
            </a:r>
            <a:r>
              <a:rPr lang="en-IN" sz="2400" dirty="0">
                <a:latin typeface="Calibri" pitchFamily="34" charset="0"/>
              </a:rPr>
              <a:t> </a:t>
            </a:r>
            <a:endParaRPr lang="en-IN" sz="2200" b="1" dirty="0">
              <a:solidFill>
                <a:srgbClr val="FF0000"/>
              </a:solidFill>
              <a:latin typeface="Calibri"/>
              <a:ea typeface="Calibri"/>
              <a:cs typeface="Calibri"/>
              <a:sym typeface="Calibri"/>
            </a:endParaRPr>
          </a:p>
        </p:txBody>
      </p:sp>
      <p:sp>
        <p:nvSpPr>
          <p:cNvPr id="72" name="Google Shape;72;p15"/>
          <p:cNvSpPr txBox="1"/>
          <p:nvPr/>
        </p:nvSpPr>
        <p:spPr>
          <a:xfrm>
            <a:off x="272675" y="1065950"/>
            <a:ext cx="5175625" cy="3261350"/>
          </a:xfrm>
          <a:prstGeom prst="rect">
            <a:avLst/>
          </a:prstGeom>
          <a:noFill/>
          <a:ln>
            <a:noFill/>
          </a:ln>
        </p:spPr>
        <p:txBody>
          <a:bodyPr spcFirstLastPara="1" wrap="square" lIns="91425" tIns="91425" rIns="91425" bIns="91425" anchor="t" anchorCtr="0">
            <a:noAutofit/>
          </a:bodyPr>
          <a:lstStyle/>
          <a:p>
            <a:pPr marL="342900" indent="-342900">
              <a:spcAft>
                <a:spcPts val="600"/>
              </a:spcAft>
              <a:buFont typeface="Arial" pitchFamily="34" charset="0"/>
              <a:buChar char="•"/>
            </a:pPr>
            <a:r>
              <a:rPr lang="en-IN" dirty="0">
                <a:latin typeface="Calibri" pitchFamily="34" charset="0"/>
              </a:rPr>
              <a:t>The Nazi regime used language and media with care and often to great effect. They used films, pictures, radio, posters, etc. to spread hatred for Jews. </a:t>
            </a:r>
          </a:p>
          <a:p>
            <a:pPr marL="342900" indent="-342900">
              <a:spcAft>
                <a:spcPts val="600"/>
              </a:spcAft>
              <a:buFont typeface="Arial" pitchFamily="34" charset="0"/>
              <a:buChar char="•"/>
            </a:pPr>
            <a:r>
              <a:rPr lang="en-IN" dirty="0">
                <a:latin typeface="Calibri" pitchFamily="34" charset="0"/>
              </a:rPr>
              <a:t>Nazism worked on the minds of the people, tapped their emotions, and turned their hatred and anger at those marked as ‘undesirable’.</a:t>
            </a:r>
          </a:p>
          <a:p>
            <a:pPr marL="342900" indent="-342900">
              <a:spcAft>
                <a:spcPts val="600"/>
              </a:spcAft>
              <a:buFont typeface="Arial" pitchFamily="34" charset="0"/>
              <a:buChar char="•"/>
            </a:pPr>
            <a:r>
              <a:rPr lang="en-IN" dirty="0">
                <a:latin typeface="Calibri" pitchFamily="34" charset="0"/>
              </a:rPr>
              <a:t>Nazis never used the words ‘kill’ or ‘murder’ in their official communications. Mass killings were termed as special treatment, final solution(for the Jews), Euthanasia (for the disabled), selection and disinfections. Evacuation meant deporting people to the gas chambers.</a:t>
            </a:r>
          </a:p>
          <a:p>
            <a:pPr marL="342900" indent="-342900">
              <a:spcAft>
                <a:spcPts val="600"/>
              </a:spcAft>
              <a:buFont typeface="Arial" pitchFamily="34" charset="0"/>
              <a:buChar char="•"/>
            </a:pPr>
            <a:r>
              <a:rPr lang="en-US" dirty="0">
                <a:latin typeface="Calibri" pitchFamily="34" charset="0"/>
              </a:rPr>
              <a:t>Nazi ideas were spread through visual images, films, radio, posters, catchy slogans and leaflets. Propaganda films were made to create hatred for Jews.</a:t>
            </a:r>
          </a:p>
          <a:p>
            <a:pPr marL="342900" indent="-342900">
              <a:spcAft>
                <a:spcPts val="600"/>
              </a:spcAft>
              <a:buFont typeface="Arial" pitchFamily="34" charset="0"/>
              <a:buChar char="•"/>
            </a:pPr>
            <a:r>
              <a:rPr lang="en-US" dirty="0">
                <a:latin typeface="Calibri" pitchFamily="34" charset="0"/>
              </a:rPr>
              <a:t>The Nazis made equal efforts to appeal to all the different sections of the population. They sought to win  their support by suggesting that Nazis alone could solve all their problems. </a:t>
            </a:r>
            <a:endParaRPr lang="en-IN" dirty="0">
              <a:latin typeface="Calibri" pitchFamily="34" charset="0"/>
            </a:endParaRPr>
          </a:p>
          <a:p>
            <a:pPr marL="342900" indent="-342900">
              <a:spcAft>
                <a:spcPts val="600"/>
              </a:spcAft>
              <a:buFont typeface="Arial" pitchFamily="34" charset="0"/>
              <a:buChar char="•"/>
            </a:pPr>
            <a:endParaRPr lang="en-IN" dirty="0">
              <a:latin typeface="Calibri" pitchFamily="34" charset="0"/>
            </a:endParaRPr>
          </a:p>
        </p:txBody>
      </p:sp>
      <p:pic>
        <p:nvPicPr>
          <p:cNvPr id="5" name="Picture 4">
            <a:extLst>
              <a:ext uri="{FF2B5EF4-FFF2-40B4-BE49-F238E27FC236}">
                <a16:creationId xmlns:a16="http://schemas.microsoft.com/office/drawing/2014/main" id="{B298751E-721C-4A03-8D18-F98C7C06DE14}"/>
              </a:ext>
            </a:extLst>
          </p:cNvPr>
          <p:cNvPicPr>
            <a:picLocks noChangeAspect="1"/>
          </p:cNvPicPr>
          <p:nvPr/>
        </p:nvPicPr>
        <p:blipFill>
          <a:blip r:embed="rId4"/>
          <a:stretch>
            <a:fillRect/>
          </a:stretch>
        </p:blipFill>
        <p:spPr>
          <a:xfrm>
            <a:off x="5649273" y="152750"/>
            <a:ext cx="3110728" cy="1855470"/>
          </a:xfrm>
          <a:prstGeom prst="rect">
            <a:avLst/>
          </a:prstGeom>
        </p:spPr>
      </p:pic>
      <p:pic>
        <p:nvPicPr>
          <p:cNvPr id="6" name="Picture 5">
            <a:extLst>
              <a:ext uri="{FF2B5EF4-FFF2-40B4-BE49-F238E27FC236}">
                <a16:creationId xmlns:a16="http://schemas.microsoft.com/office/drawing/2014/main" id="{2D4EF9AA-B5A9-4C0F-98D8-FCF05061EABC}"/>
              </a:ext>
            </a:extLst>
          </p:cNvPr>
          <p:cNvPicPr>
            <a:picLocks noChangeAspect="1"/>
          </p:cNvPicPr>
          <p:nvPr/>
        </p:nvPicPr>
        <p:blipFill>
          <a:blip r:embed="rId5"/>
          <a:stretch>
            <a:fillRect/>
          </a:stretch>
        </p:blipFill>
        <p:spPr>
          <a:xfrm>
            <a:off x="5661660" y="2217420"/>
            <a:ext cx="3110728" cy="185547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NAZISM AND THE RISE OF HITLER</a:t>
            </a:r>
          </a:p>
          <a:p>
            <a:pPr>
              <a:buSzPts val="1400"/>
            </a:pPr>
            <a:r>
              <a:rPr lang="en-IN" sz="1800" b="1" dirty="0">
                <a:latin typeface="Calibri" pitchFamily="34" charset="0"/>
              </a:rPr>
              <a:t>CRIMES AGAINST HUMANITY &amp; KNOWLEDGE ABOUT THE HOLOCAUST </a:t>
            </a:r>
            <a:endParaRPr lang="en-IN" sz="1800" b="1" dirty="0">
              <a:solidFill>
                <a:srgbClr val="FF0000"/>
              </a:solidFill>
              <a:latin typeface="Calibri"/>
              <a:ea typeface="Calibri"/>
              <a:cs typeface="Calibri"/>
              <a:sym typeface="Calibri"/>
            </a:endParaRPr>
          </a:p>
        </p:txBody>
      </p:sp>
      <p:sp>
        <p:nvSpPr>
          <p:cNvPr id="72" name="Google Shape;72;p15"/>
          <p:cNvSpPr txBox="1"/>
          <p:nvPr/>
        </p:nvSpPr>
        <p:spPr>
          <a:xfrm>
            <a:off x="220124" y="1185452"/>
            <a:ext cx="5281516" cy="2889600"/>
          </a:xfrm>
          <a:prstGeom prst="rect">
            <a:avLst/>
          </a:prstGeom>
          <a:noFill/>
          <a:ln>
            <a:noFill/>
          </a:ln>
        </p:spPr>
        <p:txBody>
          <a:bodyPr spcFirstLastPara="1" wrap="square" lIns="91425" tIns="91425" rIns="91425" bIns="91425" anchor="t" anchorCtr="0">
            <a:noAutofit/>
          </a:bodyPr>
          <a:lstStyle/>
          <a:p>
            <a:pPr marL="342900" indent="-342900">
              <a:spcAft>
                <a:spcPts val="600"/>
              </a:spcAft>
              <a:buFont typeface="Arial" pitchFamily="34" charset="0"/>
              <a:buChar char="•"/>
            </a:pPr>
            <a:r>
              <a:rPr lang="en-IN" sz="1200" b="1" dirty="0">
                <a:latin typeface="Calibri" pitchFamily="34" charset="0"/>
              </a:rPr>
              <a:t>CRIMES AGAINST HUMANITY</a:t>
            </a:r>
            <a:r>
              <a:rPr lang="en-IN" sz="1200" dirty="0">
                <a:latin typeface="Calibri" pitchFamily="34" charset="0"/>
              </a:rPr>
              <a:t> — People saw the world through Nazi eyes and spoke the Nazi language.</a:t>
            </a:r>
          </a:p>
          <a:p>
            <a:pPr marL="342900" indent="-342900">
              <a:spcAft>
                <a:spcPts val="600"/>
              </a:spcAft>
              <a:buFont typeface="Arial" pitchFamily="34" charset="0"/>
              <a:buChar char="•"/>
            </a:pPr>
            <a:r>
              <a:rPr lang="en-IN" sz="1200" dirty="0">
                <a:latin typeface="Calibri" pitchFamily="34" charset="0"/>
              </a:rPr>
              <a:t> At times even the Jews began to believe in the Nazi stereotypes about them.</a:t>
            </a:r>
          </a:p>
          <a:p>
            <a:pPr marL="342900" indent="-342900">
              <a:spcAft>
                <a:spcPts val="600"/>
              </a:spcAft>
              <a:buFont typeface="Arial" pitchFamily="34" charset="0"/>
              <a:buChar char="•"/>
            </a:pPr>
            <a:r>
              <a:rPr lang="en-US" sz="1200" dirty="0">
                <a:latin typeface="Calibri" pitchFamily="34" charset="0"/>
              </a:rPr>
              <a:t>The stereotypical images </a:t>
            </a:r>
            <a:r>
              <a:rPr lang="en-US" sz="1200" dirty="0" err="1">
                <a:latin typeface="Calibri" pitchFamily="34" charset="0"/>
              </a:rPr>
              <a:t>publicised</a:t>
            </a:r>
            <a:r>
              <a:rPr lang="en-US" sz="1200" dirty="0">
                <a:latin typeface="Calibri" pitchFamily="34" charset="0"/>
              </a:rPr>
              <a:t> in the Nazi press haunted the Jews and they troubled even in their dreams. They died many deaths before they reached the gas chambers.</a:t>
            </a:r>
            <a:endParaRPr lang="en-IN" sz="1200" dirty="0">
              <a:latin typeface="Calibri" pitchFamily="34" charset="0"/>
            </a:endParaRPr>
          </a:p>
          <a:p>
            <a:pPr marL="342900" indent="-342900">
              <a:spcAft>
                <a:spcPts val="600"/>
              </a:spcAft>
              <a:buFont typeface="Arial" pitchFamily="34" charset="0"/>
              <a:buChar char="•"/>
            </a:pPr>
            <a:r>
              <a:rPr lang="en-IN" sz="1200" b="1" dirty="0">
                <a:latin typeface="Calibri" pitchFamily="34" charset="0"/>
              </a:rPr>
              <a:t>KNOWLEDGE ABOUT THE HOLOCAUST</a:t>
            </a:r>
            <a:r>
              <a:rPr lang="en-IN" sz="1200" dirty="0">
                <a:latin typeface="Calibri" pitchFamily="34" charset="0"/>
              </a:rPr>
              <a:t> —While the Germans were preoccupied with their plight as a defeated nation emerging out of rubble, the Jews wanted the world to remember the atrocities and sufferings they had endured during the Nazi killing operations, called as Holocaust.</a:t>
            </a:r>
          </a:p>
          <a:p>
            <a:pPr marL="342900" indent="-342900">
              <a:spcAft>
                <a:spcPts val="600"/>
              </a:spcAft>
              <a:buFont typeface="Arial" pitchFamily="34" charset="0"/>
              <a:buChar char="•"/>
            </a:pPr>
            <a:r>
              <a:rPr lang="en-IN" sz="1200" dirty="0">
                <a:latin typeface="Calibri" pitchFamily="34" charset="0"/>
              </a:rPr>
              <a:t> It was only after the war ended that people came to know about what had happened.</a:t>
            </a:r>
          </a:p>
          <a:p>
            <a:pPr marL="342900" indent="-342900">
              <a:spcAft>
                <a:spcPts val="600"/>
              </a:spcAft>
              <a:buFont typeface="Arial" pitchFamily="34" charset="0"/>
              <a:buChar char="•"/>
            </a:pPr>
            <a:r>
              <a:rPr lang="en-IN" sz="1200" dirty="0">
                <a:latin typeface="Calibri" pitchFamily="34" charset="0"/>
              </a:rPr>
              <a:t>They just wanted to live, even if it was for a few hours, to tell the world about the Holocaust.</a:t>
            </a:r>
          </a:p>
          <a:p>
            <a:pPr marL="342900" indent="-342900">
              <a:spcAft>
                <a:spcPts val="600"/>
              </a:spcAft>
              <a:buFont typeface="Arial" pitchFamily="34" charset="0"/>
              <a:buChar char="•"/>
            </a:pPr>
            <a:r>
              <a:rPr lang="en-US" sz="1200" dirty="0">
                <a:latin typeface="Calibri" pitchFamily="34" charset="0"/>
              </a:rPr>
              <a:t>These memories by the victims are a tribute to those who collaborated and a warning to those who watched in silence.</a:t>
            </a:r>
            <a:endParaRPr lang="en-IN" sz="1200" dirty="0">
              <a:latin typeface="Calibri" pitchFamily="34" charset="0"/>
            </a:endParaRPr>
          </a:p>
        </p:txBody>
      </p:sp>
      <p:pic>
        <p:nvPicPr>
          <p:cNvPr id="3" name="Picture 2">
            <a:extLst>
              <a:ext uri="{FF2B5EF4-FFF2-40B4-BE49-F238E27FC236}">
                <a16:creationId xmlns:a16="http://schemas.microsoft.com/office/drawing/2014/main" id="{FC45F037-668F-4DAD-8C89-B0028D266913}"/>
              </a:ext>
            </a:extLst>
          </p:cNvPr>
          <p:cNvPicPr>
            <a:picLocks noChangeAspect="1"/>
          </p:cNvPicPr>
          <p:nvPr/>
        </p:nvPicPr>
        <p:blipFill>
          <a:blip r:embed="rId4"/>
          <a:stretch>
            <a:fillRect/>
          </a:stretch>
        </p:blipFill>
        <p:spPr>
          <a:xfrm>
            <a:off x="5855970" y="971550"/>
            <a:ext cx="2857500" cy="1600200"/>
          </a:xfrm>
          <a:prstGeom prst="rect">
            <a:avLst/>
          </a:prstGeom>
        </p:spPr>
      </p:pic>
      <p:pic>
        <p:nvPicPr>
          <p:cNvPr id="5" name="Picture 4">
            <a:extLst>
              <a:ext uri="{FF2B5EF4-FFF2-40B4-BE49-F238E27FC236}">
                <a16:creationId xmlns:a16="http://schemas.microsoft.com/office/drawing/2014/main" id="{A40A3911-B951-4739-BCCA-1808284CAC94}"/>
              </a:ext>
            </a:extLst>
          </p:cNvPr>
          <p:cNvPicPr>
            <a:picLocks noChangeAspect="1"/>
          </p:cNvPicPr>
          <p:nvPr/>
        </p:nvPicPr>
        <p:blipFill>
          <a:blip r:embed="rId5"/>
          <a:stretch>
            <a:fillRect/>
          </a:stretch>
        </p:blipFill>
        <p:spPr>
          <a:xfrm>
            <a:off x="5440680" y="2691252"/>
            <a:ext cx="2438400" cy="168762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1400"/>
            </a:pPr>
            <a:r>
              <a:rPr lang="en-IN" sz="2200" b="1" dirty="0">
                <a:solidFill>
                  <a:srgbClr val="FF0000"/>
                </a:solidFill>
                <a:latin typeface="Calibri"/>
                <a:ea typeface="Calibri"/>
                <a:cs typeface="Calibri"/>
                <a:sym typeface="Calibri"/>
              </a:rPr>
              <a:t>NAZISM AND THE RISE OF HITLER</a:t>
            </a:r>
          </a:p>
          <a:p>
            <a:pPr>
              <a:buSzPts val="1400"/>
            </a:pPr>
            <a:r>
              <a:rPr lang="en-IN" sz="1800" b="1" dirty="0">
                <a:latin typeface="Calibri" pitchFamily="34" charset="0"/>
              </a:rPr>
              <a:t>HOME ASSIGNMENT</a:t>
            </a:r>
            <a:endParaRPr lang="en-IN" sz="1800" b="1" dirty="0">
              <a:solidFill>
                <a:srgbClr val="FF0000"/>
              </a:solidFill>
              <a:latin typeface="Calibri"/>
              <a:ea typeface="Calibri"/>
              <a:cs typeface="Calibri"/>
              <a:sym typeface="Calibri"/>
            </a:endParaRPr>
          </a:p>
        </p:txBody>
      </p:sp>
      <p:sp>
        <p:nvSpPr>
          <p:cNvPr id="72" name="Google Shape;72;p15"/>
          <p:cNvSpPr txBox="1"/>
          <p:nvPr/>
        </p:nvSpPr>
        <p:spPr>
          <a:xfrm>
            <a:off x="220124" y="1185452"/>
            <a:ext cx="8688300" cy="2889600"/>
          </a:xfrm>
          <a:prstGeom prst="rect">
            <a:avLst/>
          </a:prstGeom>
          <a:noFill/>
          <a:ln>
            <a:noFill/>
          </a:ln>
        </p:spPr>
        <p:txBody>
          <a:bodyPr spcFirstLastPara="1" wrap="square" lIns="91425" tIns="91425" rIns="91425" bIns="91425" anchor="t" anchorCtr="0">
            <a:noAutofit/>
          </a:bodyPr>
          <a:lstStyle/>
          <a:p>
            <a:pPr lvl="0">
              <a:lnSpc>
                <a:spcPct val="115000"/>
              </a:lnSpc>
            </a:pPr>
            <a:r>
              <a:rPr lang="en-IN" sz="1200" dirty="0">
                <a:effectLst/>
                <a:latin typeface="Roboto" panose="02000000000000000000" pitchFamily="2" charset="0"/>
                <a:ea typeface="Roboto" panose="02000000000000000000" pitchFamily="2" charset="0"/>
                <a:cs typeface="Roboto" panose="02000000000000000000" pitchFamily="2" charset="0"/>
              </a:rPr>
              <a:t>1.Nazis used chilling words as an art propaganda. Justify.</a:t>
            </a:r>
          </a:p>
          <a:p>
            <a:pPr lvl="0">
              <a:lnSpc>
                <a:spcPct val="115000"/>
              </a:lnSpc>
            </a:pPr>
            <a:endParaRPr lang="en-IN" sz="1200" dirty="0">
              <a:effectLst/>
              <a:latin typeface="Arial" panose="020B0604020202020204" pitchFamily="34" charset="0"/>
              <a:ea typeface="Arial" panose="020B0604020202020204" pitchFamily="34" charset="0"/>
            </a:endParaRPr>
          </a:p>
          <a:p>
            <a:r>
              <a:rPr lang="en-IN" sz="1200" dirty="0">
                <a:effectLst/>
                <a:latin typeface="Roboto" panose="02000000000000000000" pitchFamily="2" charset="0"/>
                <a:ea typeface="Roboto" panose="02000000000000000000" pitchFamily="2" charset="0"/>
                <a:cs typeface="Roboto" panose="02000000000000000000" pitchFamily="2" charset="0"/>
              </a:rPr>
              <a:t>  2.How did Hitler encourage the women who produce racially desirable children?</a:t>
            </a:r>
          </a:p>
          <a:p>
            <a:r>
              <a:rPr lang="en-IN" sz="1200" dirty="0">
                <a:latin typeface="Calibri" pitchFamily="34" charset="0"/>
              </a:rPr>
              <a:t> </a:t>
            </a:r>
          </a:p>
          <a:p>
            <a:r>
              <a:rPr lang="en-US" sz="12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3.What do the terms ‘special treatment’ and final solution refer to?</a:t>
            </a:r>
          </a:p>
          <a:p>
            <a:endParaRPr lang="en-IN" sz="1200" dirty="0">
              <a:effectLst/>
              <a:latin typeface="Times New Roman" panose="02020603050405020304" pitchFamily="18" charset="0"/>
              <a:ea typeface="Times New Roman" panose="02020603050405020304" pitchFamily="18" charset="0"/>
            </a:endParaRPr>
          </a:p>
          <a:p>
            <a:r>
              <a:rPr lang="en-IN" sz="12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4. State three ways in which the world came to know about the Holocaust.</a:t>
            </a:r>
          </a:p>
          <a:p>
            <a:endParaRPr lang="en-IN" sz="1200" dirty="0">
              <a:effectLst/>
              <a:latin typeface="Times New Roman" panose="02020603050405020304" pitchFamily="18" charset="0"/>
              <a:ea typeface="Times New Roman" panose="02020603050405020304" pitchFamily="18" charset="0"/>
            </a:endParaRPr>
          </a:p>
          <a:p>
            <a:r>
              <a:rPr lang="en-IN" sz="1200"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     5. Explain why Nazi propaganda was effective in creating a hatred for Jews.</a:t>
            </a:r>
            <a:endParaRPr lang="en-IN" sz="1200" dirty="0">
              <a:effectLst/>
              <a:latin typeface="Times New Roman" panose="02020603050405020304" pitchFamily="18" charset="0"/>
              <a:ea typeface="Times New Roman" panose="02020603050405020304" pitchFamily="18" charset="0"/>
            </a:endParaRPr>
          </a:p>
          <a:p>
            <a:endParaRPr lang="en-IN" dirty="0">
              <a:latin typeface="Calibri" pitchFamily="34" charset="0"/>
            </a:endParaRPr>
          </a:p>
        </p:txBody>
      </p:sp>
    </p:spTree>
    <p:extLst>
      <p:ext uri="{BB962C8B-B14F-4D97-AF65-F5344CB8AC3E}">
        <p14:creationId xmlns:p14="http://schemas.microsoft.com/office/powerpoint/2010/main" val="1046009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IN" sz="2200" b="1" dirty="0">
                <a:solidFill>
                  <a:srgbClr val="FF0000"/>
                </a:solidFill>
                <a:latin typeface="Calibri"/>
                <a:ea typeface="Calibri"/>
                <a:cs typeface="Calibri"/>
                <a:sym typeface="Calibri"/>
              </a:rPr>
              <a:t>NAZISM AND THE RISE OF HITLER</a:t>
            </a:r>
          </a:p>
          <a:p>
            <a:pPr lvl="0">
              <a:buSzPts val="2200"/>
            </a:pPr>
            <a:r>
              <a:rPr lang="en-US" sz="1800" b="1" dirty="0">
                <a:solidFill>
                  <a:schemeClr val="tx1"/>
                </a:solidFill>
                <a:latin typeface="Calibri" pitchFamily="34" charset="0"/>
              </a:rPr>
              <a:t>INTRODUCTION</a:t>
            </a:r>
          </a:p>
        </p:txBody>
      </p:sp>
      <p:sp>
        <p:nvSpPr>
          <p:cNvPr id="72" name="Google Shape;72;p15"/>
          <p:cNvSpPr txBox="1"/>
          <p:nvPr/>
        </p:nvSpPr>
        <p:spPr>
          <a:xfrm>
            <a:off x="272675" y="1008993"/>
            <a:ext cx="8688300" cy="3318307"/>
          </a:xfrm>
          <a:prstGeom prst="rect">
            <a:avLst/>
          </a:prstGeom>
          <a:noFill/>
          <a:ln>
            <a:noFill/>
          </a:ln>
        </p:spPr>
        <p:txBody>
          <a:bodyPr spcFirstLastPara="1" wrap="square" lIns="91425" tIns="91425" rIns="91425" bIns="91425" anchor="t" anchorCtr="0">
            <a:noAutofit/>
          </a:bodyPr>
          <a:lstStyle/>
          <a:p>
            <a:pPr marL="342900" indent="-342900" algn="just">
              <a:buFont typeface="Arial" pitchFamily="34" charset="0"/>
              <a:buChar char="•"/>
            </a:pPr>
            <a:r>
              <a:rPr lang="en-US" dirty="0">
                <a:latin typeface="Calibri" pitchFamily="34" charset="0"/>
              </a:rPr>
              <a:t>Nazism was a political ideology which flourished in Germany and influenced world politics.</a:t>
            </a:r>
          </a:p>
          <a:p>
            <a:pPr marL="342900" indent="-342900" algn="just">
              <a:buFont typeface="Arial" pitchFamily="34" charset="0"/>
              <a:buChar char="•"/>
            </a:pPr>
            <a:endParaRPr lang="en-US" dirty="0">
              <a:latin typeface="Calibri" pitchFamily="34" charset="0"/>
            </a:endParaRPr>
          </a:p>
          <a:p>
            <a:pPr marL="342900" indent="-342900" algn="just">
              <a:buFont typeface="Arial" pitchFamily="34" charset="0"/>
              <a:buChar char="•"/>
            </a:pPr>
            <a:r>
              <a:rPr lang="en-US" dirty="0">
                <a:latin typeface="Calibri" pitchFamily="34" charset="0"/>
              </a:rPr>
              <a:t>In 1945, Germany surrendered to the Allies. Hitler, his propaganda minister Goebbels and his entire family committed suicide.</a:t>
            </a:r>
          </a:p>
          <a:p>
            <a:pPr marL="342900" indent="-342900" algn="just">
              <a:buFont typeface="Arial" pitchFamily="34" charset="0"/>
              <a:buChar char="•"/>
            </a:pPr>
            <a:endParaRPr lang="en-US" dirty="0">
              <a:latin typeface="Calibri" pitchFamily="34" charset="0"/>
            </a:endParaRPr>
          </a:p>
          <a:p>
            <a:pPr marL="342900" indent="-342900" algn="just">
              <a:buFont typeface="Arial" pitchFamily="34" charset="0"/>
              <a:buChar char="•"/>
            </a:pPr>
            <a:r>
              <a:rPr lang="en-US" dirty="0">
                <a:latin typeface="Calibri" pitchFamily="34" charset="0"/>
              </a:rPr>
              <a:t>An International military Tribunal at Nuremberg was set up to prosecute Nazi war criminals for crimes against peace, for War crimes against Humanity.</a:t>
            </a:r>
          </a:p>
          <a:p>
            <a:pPr marL="342900" indent="-342900" algn="just">
              <a:buFont typeface="Arial" pitchFamily="34" charset="0"/>
              <a:buChar char="•"/>
            </a:pPr>
            <a:endParaRPr lang="en-US" dirty="0">
              <a:latin typeface="Calibri" pitchFamily="34" charset="0"/>
            </a:endParaRPr>
          </a:p>
          <a:p>
            <a:pPr marL="342900" indent="-342900" algn="just">
              <a:buFont typeface="Arial" pitchFamily="34" charset="0"/>
              <a:buChar char="•"/>
            </a:pPr>
            <a:r>
              <a:rPr lang="en-US" dirty="0">
                <a:latin typeface="Calibri" pitchFamily="34" charset="0"/>
              </a:rPr>
              <a:t>When genocidal war started in Germany under the shadow of the Second World War, it caused killings of millions of people in different ways.</a:t>
            </a:r>
          </a:p>
          <a:p>
            <a:pPr marL="342900" marR="0" lvl="0" indent="-342900" algn="l" rtl="0">
              <a:lnSpc>
                <a:spcPct val="100000"/>
              </a:lnSpc>
              <a:spcBef>
                <a:spcPts val="0"/>
              </a:spcBef>
              <a:spcAft>
                <a:spcPts val="0"/>
              </a:spcAft>
              <a:buClr>
                <a:srgbClr val="000000"/>
              </a:buClr>
              <a:buSzPts val="1400"/>
              <a:buFont typeface="Arial" pitchFamily="34" charset="0"/>
              <a:buChar char="•"/>
            </a:pPr>
            <a:endParaRPr sz="1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a:ea typeface="Calibri"/>
                <a:cs typeface="Calibri"/>
                <a:sym typeface="Calibri"/>
              </a:rPr>
              <a:t>NAZISM AND THE RISE OF HITLER</a:t>
            </a:r>
          </a:p>
          <a:p>
            <a:pPr lvl="0">
              <a:buSzPts val="2200"/>
            </a:pPr>
            <a:r>
              <a:rPr lang="en-US" sz="1800" b="1" dirty="0">
                <a:solidFill>
                  <a:schemeClr val="tx1"/>
                </a:solidFill>
                <a:latin typeface="Calibri" pitchFamily="34" charset="0"/>
              </a:rPr>
              <a:t>BIRTH OF WEIMAR REPUBLIC</a:t>
            </a:r>
            <a:endParaRPr b="1" i="0" u="none" strike="noStrike" cap="none" dirty="0">
              <a:solidFill>
                <a:schemeClr val="tx1"/>
              </a:solidFill>
              <a:latin typeface="Calibri" pitchFamily="34" charset="0"/>
              <a:sym typeface="Arial"/>
            </a:endParaRPr>
          </a:p>
        </p:txBody>
      </p:sp>
      <p:sp>
        <p:nvSpPr>
          <p:cNvPr id="72" name="Google Shape;72;p15"/>
          <p:cNvSpPr txBox="1"/>
          <p:nvPr/>
        </p:nvSpPr>
        <p:spPr>
          <a:xfrm>
            <a:off x="272675" y="1198250"/>
            <a:ext cx="4741285" cy="3396610"/>
          </a:xfrm>
          <a:prstGeom prst="rect">
            <a:avLst/>
          </a:prstGeom>
          <a:noFill/>
          <a:ln>
            <a:noFill/>
          </a:ln>
        </p:spPr>
        <p:txBody>
          <a:bodyPr spcFirstLastPara="1" wrap="square" lIns="91425" tIns="91425" rIns="91425" bIns="91425" anchor="t" anchorCtr="0">
            <a:noAutofit/>
          </a:bodyPr>
          <a:lstStyle/>
          <a:p>
            <a:pPr marL="342900" indent="-342900">
              <a:spcAft>
                <a:spcPts val="1200"/>
              </a:spcAft>
              <a:buFont typeface="Arial" pitchFamily="34" charset="0"/>
              <a:buChar char="•"/>
            </a:pPr>
            <a:r>
              <a:rPr lang="en-US" sz="1200" dirty="0">
                <a:latin typeface="Calibri" pitchFamily="34" charset="0"/>
              </a:rPr>
              <a:t>Germany was a powerful empire in the early years of the 20</a:t>
            </a:r>
            <a:r>
              <a:rPr lang="en-US" sz="1200" baseline="30000" dirty="0">
                <a:latin typeface="Calibri" pitchFamily="34" charset="0"/>
              </a:rPr>
              <a:t>th</a:t>
            </a:r>
            <a:r>
              <a:rPr lang="en-US" sz="1200" dirty="0">
                <a:latin typeface="Calibri" pitchFamily="34" charset="0"/>
              </a:rPr>
              <a:t> century. It fought the first world war(1914-1918) along side the Austrian empire and against the allies.</a:t>
            </a:r>
          </a:p>
          <a:p>
            <a:pPr marL="342900" indent="-342900">
              <a:spcAft>
                <a:spcPts val="1200"/>
              </a:spcAft>
              <a:buFont typeface="Arial" pitchFamily="34" charset="0"/>
              <a:buChar char="•"/>
            </a:pPr>
            <a:r>
              <a:rPr lang="en-US" sz="1200" dirty="0">
                <a:latin typeface="Calibri" pitchFamily="34" charset="0"/>
              </a:rPr>
              <a:t>Germany made initial gains in the war by occupying France and Belgium. The Allies were, were strengthened by the US entry in 1917. They defeated Germany and the Central powers in Nov.1918.</a:t>
            </a:r>
          </a:p>
          <a:p>
            <a:pPr marL="342900" indent="-342900">
              <a:spcAft>
                <a:spcPts val="1200"/>
              </a:spcAft>
              <a:buFont typeface="Arial" pitchFamily="34" charset="0"/>
              <a:buChar char="•"/>
            </a:pPr>
            <a:r>
              <a:rPr lang="en-US" sz="1200" dirty="0">
                <a:latin typeface="Calibri" pitchFamily="34" charset="0"/>
              </a:rPr>
              <a:t>The defeat of Imperial Germany and the abdication of the emperor gave an opportunity to parliamentary parties to recast German polity.</a:t>
            </a:r>
          </a:p>
          <a:p>
            <a:pPr marL="342900" indent="-342900">
              <a:spcAft>
                <a:spcPts val="1200"/>
              </a:spcAft>
              <a:buFont typeface="Arial" pitchFamily="34" charset="0"/>
              <a:buChar char="•"/>
            </a:pPr>
            <a:r>
              <a:rPr lang="en-US" sz="1200" dirty="0">
                <a:latin typeface="Calibri" pitchFamily="34" charset="0"/>
              </a:rPr>
              <a:t>A National Assembly was met at Weimar. Deputies were elected to the German Parliament  or Reichstag.</a:t>
            </a:r>
          </a:p>
          <a:p>
            <a:pPr marL="342900" marR="0" lvl="0" indent="-342900" algn="l" rtl="0">
              <a:lnSpc>
                <a:spcPct val="100000"/>
              </a:lnSpc>
              <a:spcBef>
                <a:spcPts val="0"/>
              </a:spcBef>
              <a:spcAft>
                <a:spcPts val="1200"/>
              </a:spcAft>
              <a:buClr>
                <a:srgbClr val="000000"/>
              </a:buClr>
              <a:buSzPts val="1400"/>
              <a:buFont typeface="Arial" pitchFamily="34" charset="0"/>
              <a:buChar char="•"/>
            </a:pPr>
            <a:endParaRPr sz="1400" b="0" i="0" u="none" strike="noStrike" cap="none" dirty="0">
              <a:solidFill>
                <a:srgbClr val="000000"/>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CBB9E9D7-5C76-4C99-A686-8382090F519B}"/>
              </a:ext>
            </a:extLst>
          </p:cNvPr>
          <p:cNvPicPr>
            <a:picLocks noChangeAspect="1"/>
          </p:cNvPicPr>
          <p:nvPr/>
        </p:nvPicPr>
        <p:blipFill>
          <a:blip r:embed="rId4"/>
          <a:stretch>
            <a:fillRect/>
          </a:stretch>
        </p:blipFill>
        <p:spPr>
          <a:xfrm>
            <a:off x="6153081" y="160370"/>
            <a:ext cx="2250757" cy="2476150"/>
          </a:xfrm>
          <a:prstGeom prst="rect">
            <a:avLst/>
          </a:prstGeom>
        </p:spPr>
      </p:pic>
      <p:pic>
        <p:nvPicPr>
          <p:cNvPr id="6" name="Picture 5">
            <a:extLst>
              <a:ext uri="{FF2B5EF4-FFF2-40B4-BE49-F238E27FC236}">
                <a16:creationId xmlns:a16="http://schemas.microsoft.com/office/drawing/2014/main" id="{2ADEFCDF-B77A-4BC2-BA6E-8B134E18B860}"/>
              </a:ext>
            </a:extLst>
          </p:cNvPr>
          <p:cNvPicPr>
            <a:picLocks noChangeAspect="1"/>
          </p:cNvPicPr>
          <p:nvPr/>
        </p:nvPicPr>
        <p:blipFill>
          <a:blip r:embed="rId5"/>
          <a:stretch>
            <a:fillRect/>
          </a:stretch>
        </p:blipFill>
        <p:spPr>
          <a:xfrm>
            <a:off x="4876800" y="2788920"/>
            <a:ext cx="2910775" cy="19465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a:ea typeface="Calibri"/>
                <a:cs typeface="Calibri"/>
                <a:sym typeface="Calibri"/>
              </a:rPr>
              <a:t>NAZISM AND THE RISE OF HITLER</a:t>
            </a:r>
          </a:p>
          <a:p>
            <a:pPr lvl="0">
              <a:buSzPts val="2200"/>
            </a:pPr>
            <a:r>
              <a:rPr lang="en-US" sz="1800" b="1" dirty="0">
                <a:solidFill>
                  <a:schemeClr val="tx1"/>
                </a:solidFill>
                <a:latin typeface="Calibri" pitchFamily="34" charset="0"/>
              </a:rPr>
              <a:t>BIRTH OF WEIMAR REPUBLIC</a:t>
            </a:r>
            <a:endParaRPr b="1" i="0" u="none" strike="noStrike" cap="none" dirty="0">
              <a:solidFill>
                <a:schemeClr val="tx1"/>
              </a:solidFill>
              <a:latin typeface="Calibri" pitchFamily="34" charset="0"/>
              <a:sym typeface="Arial"/>
            </a:endParaRPr>
          </a:p>
        </p:txBody>
      </p:sp>
      <p:pic>
        <p:nvPicPr>
          <p:cNvPr id="4" name="Picture 3">
            <a:extLst>
              <a:ext uri="{FF2B5EF4-FFF2-40B4-BE49-F238E27FC236}">
                <a16:creationId xmlns:a16="http://schemas.microsoft.com/office/drawing/2014/main" id="{4A8E82F3-722D-4791-855E-5FE2EDB1C7A7}"/>
              </a:ext>
            </a:extLst>
          </p:cNvPr>
          <p:cNvPicPr>
            <a:picLocks noChangeAspect="1"/>
          </p:cNvPicPr>
          <p:nvPr/>
        </p:nvPicPr>
        <p:blipFill>
          <a:blip r:embed="rId4"/>
          <a:stretch>
            <a:fillRect/>
          </a:stretch>
        </p:blipFill>
        <p:spPr>
          <a:xfrm>
            <a:off x="4827270" y="1497330"/>
            <a:ext cx="3158490" cy="2236470"/>
          </a:xfrm>
          <a:prstGeom prst="rect">
            <a:avLst/>
          </a:prstGeom>
        </p:spPr>
      </p:pic>
      <p:pic>
        <p:nvPicPr>
          <p:cNvPr id="6" name="Picture 5">
            <a:extLst>
              <a:ext uri="{FF2B5EF4-FFF2-40B4-BE49-F238E27FC236}">
                <a16:creationId xmlns:a16="http://schemas.microsoft.com/office/drawing/2014/main" id="{621FD5C5-7483-4AE8-88D5-E640FE3D8C68}"/>
              </a:ext>
            </a:extLst>
          </p:cNvPr>
          <p:cNvPicPr>
            <a:picLocks noChangeAspect="1"/>
          </p:cNvPicPr>
          <p:nvPr/>
        </p:nvPicPr>
        <p:blipFill>
          <a:blip r:embed="rId5"/>
          <a:stretch>
            <a:fillRect/>
          </a:stretch>
        </p:blipFill>
        <p:spPr>
          <a:xfrm>
            <a:off x="762000" y="1497330"/>
            <a:ext cx="3069215" cy="2335530"/>
          </a:xfrm>
          <a:prstGeom prst="rect">
            <a:avLst/>
          </a:prstGeom>
        </p:spPr>
      </p:pic>
    </p:spTree>
    <p:extLst>
      <p:ext uri="{BB962C8B-B14F-4D97-AF65-F5344CB8AC3E}">
        <p14:creationId xmlns:p14="http://schemas.microsoft.com/office/powerpoint/2010/main" val="3504514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a:ea typeface="Calibri"/>
                <a:cs typeface="Calibri"/>
                <a:sym typeface="Calibri"/>
              </a:rPr>
              <a:t>NAZISM AND THE RISE OF HITLER</a:t>
            </a:r>
          </a:p>
          <a:p>
            <a:pPr lvl="0">
              <a:buSzPts val="2200"/>
            </a:pPr>
            <a:r>
              <a:rPr lang="en-US" sz="1800" b="1" dirty="0">
                <a:solidFill>
                  <a:schemeClr val="tx1"/>
                </a:solidFill>
                <a:latin typeface="Calibri" pitchFamily="34" charset="0"/>
              </a:rPr>
              <a:t>PEACE TREATY OF VERSAILLES </a:t>
            </a:r>
          </a:p>
        </p:txBody>
      </p:sp>
      <p:sp>
        <p:nvSpPr>
          <p:cNvPr id="72" name="Google Shape;72;p15"/>
          <p:cNvSpPr txBox="1"/>
          <p:nvPr/>
        </p:nvSpPr>
        <p:spPr>
          <a:xfrm>
            <a:off x="272675" y="883920"/>
            <a:ext cx="4512685" cy="2971800"/>
          </a:xfrm>
          <a:prstGeom prst="rect">
            <a:avLst/>
          </a:prstGeom>
          <a:noFill/>
          <a:ln>
            <a:noFill/>
          </a:ln>
        </p:spPr>
        <p:txBody>
          <a:bodyPr spcFirstLastPara="1" wrap="square" lIns="91425" tIns="91425" rIns="91425" bIns="91425" anchor="t" anchorCtr="0">
            <a:noAutofit/>
          </a:bodyPr>
          <a:lstStyle/>
          <a:p>
            <a:pPr>
              <a:spcAft>
                <a:spcPts val="1200"/>
              </a:spcAft>
              <a:buNone/>
            </a:pPr>
            <a:r>
              <a:rPr lang="en-US" sz="1200" dirty="0">
                <a:latin typeface="Calibri" pitchFamily="34" charset="0"/>
              </a:rPr>
              <a:t>The peace treaty at Versailles with the Allies was a harsh and humiliating peace.</a:t>
            </a:r>
          </a:p>
          <a:p>
            <a:pPr>
              <a:spcAft>
                <a:spcPts val="1200"/>
              </a:spcAft>
              <a:buNone/>
            </a:pPr>
            <a:r>
              <a:rPr lang="en-US" sz="1200" dirty="0">
                <a:latin typeface="Calibri" pitchFamily="34" charset="0"/>
              </a:rPr>
              <a:t>  </a:t>
            </a:r>
            <a:r>
              <a:rPr lang="en-US" sz="1200" dirty="0" err="1">
                <a:latin typeface="Calibri" pitchFamily="34" charset="0"/>
              </a:rPr>
              <a:t>i</a:t>
            </a:r>
            <a:r>
              <a:rPr lang="en-US" sz="1200" dirty="0">
                <a:latin typeface="Calibri" pitchFamily="34" charset="0"/>
              </a:rPr>
              <a:t>) Germany lost its overseas colonies, one tenth of </a:t>
            </a:r>
            <a:r>
              <a:rPr lang="en-US" sz="1200" dirty="0" err="1">
                <a:latin typeface="Calibri" pitchFamily="34" charset="0"/>
              </a:rPr>
              <a:t>of</a:t>
            </a:r>
            <a:r>
              <a:rPr lang="en-US" sz="1200" dirty="0">
                <a:latin typeface="Calibri" pitchFamily="34" charset="0"/>
              </a:rPr>
              <a:t> its population and 13% of its territories.</a:t>
            </a:r>
          </a:p>
          <a:p>
            <a:pPr>
              <a:spcAft>
                <a:spcPts val="1200"/>
              </a:spcAft>
            </a:pPr>
            <a:r>
              <a:rPr lang="en-US" sz="1200" dirty="0">
                <a:latin typeface="Calibri" pitchFamily="34" charset="0"/>
              </a:rPr>
              <a:t>ii)  75% 0f its iron and 26% of its coal to France, Poland, Denmark and Lithuania.</a:t>
            </a:r>
          </a:p>
          <a:p>
            <a:pPr>
              <a:spcAft>
                <a:spcPts val="1200"/>
              </a:spcAft>
            </a:pPr>
            <a:r>
              <a:rPr lang="en-US" sz="1200" dirty="0">
                <a:latin typeface="Calibri" pitchFamily="34" charset="0"/>
              </a:rPr>
              <a:t>iii)  Germany forced to pay compensation amounting 6 billion dollars.</a:t>
            </a:r>
          </a:p>
          <a:p>
            <a:pPr>
              <a:spcAft>
                <a:spcPts val="1200"/>
              </a:spcAft>
            </a:pPr>
            <a:r>
              <a:rPr lang="en-US" sz="1200" dirty="0">
                <a:latin typeface="Calibri" pitchFamily="34" charset="0"/>
              </a:rPr>
              <a:t>iv)  The armies also occupied the resource rich land to allied control.</a:t>
            </a:r>
          </a:p>
          <a:p>
            <a:pPr lvl="0">
              <a:buSzPts val="1400"/>
            </a:pPr>
            <a:endParaRPr lang="en-US" b="1" dirty="0">
              <a:solidFill>
                <a:srgbClr val="C00000"/>
              </a:solidFill>
            </a:endParaRPr>
          </a:p>
          <a:p>
            <a:pPr lvl="0">
              <a:buSzPts val="1400"/>
            </a:pPr>
            <a:endParaRPr sz="1400" b="0" i="0" u="none" strike="noStrike" cap="none" dirty="0">
              <a:solidFill>
                <a:srgbClr val="000000"/>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691F52EF-A302-48E9-B4AD-974F68EF21C2}"/>
              </a:ext>
            </a:extLst>
          </p:cNvPr>
          <p:cNvPicPr>
            <a:picLocks noChangeAspect="1"/>
          </p:cNvPicPr>
          <p:nvPr/>
        </p:nvPicPr>
        <p:blipFill>
          <a:blip r:embed="rId4"/>
          <a:stretch>
            <a:fillRect/>
          </a:stretch>
        </p:blipFill>
        <p:spPr>
          <a:xfrm>
            <a:off x="6031231" y="0"/>
            <a:ext cx="2057400" cy="2228850"/>
          </a:xfrm>
          <a:prstGeom prst="rect">
            <a:avLst/>
          </a:prstGeom>
        </p:spPr>
      </p:pic>
      <p:pic>
        <p:nvPicPr>
          <p:cNvPr id="5" name="Picture 4">
            <a:extLst>
              <a:ext uri="{FF2B5EF4-FFF2-40B4-BE49-F238E27FC236}">
                <a16:creationId xmlns:a16="http://schemas.microsoft.com/office/drawing/2014/main" id="{F685901E-E4F8-482B-A6F9-493735832755}"/>
              </a:ext>
            </a:extLst>
          </p:cNvPr>
          <p:cNvPicPr>
            <a:picLocks noChangeAspect="1"/>
          </p:cNvPicPr>
          <p:nvPr/>
        </p:nvPicPr>
        <p:blipFill>
          <a:blip r:embed="rId5"/>
          <a:stretch>
            <a:fillRect/>
          </a:stretch>
        </p:blipFill>
        <p:spPr>
          <a:xfrm>
            <a:off x="5636157" y="2571750"/>
            <a:ext cx="2619375" cy="1743075"/>
          </a:xfrm>
          <a:prstGeom prst="rect">
            <a:avLst/>
          </a:prstGeom>
        </p:spPr>
      </p:pic>
      <p:pic>
        <p:nvPicPr>
          <p:cNvPr id="7" name="Picture 6">
            <a:extLst>
              <a:ext uri="{FF2B5EF4-FFF2-40B4-BE49-F238E27FC236}">
                <a16:creationId xmlns:a16="http://schemas.microsoft.com/office/drawing/2014/main" id="{806A7866-67D5-42D1-89F3-9B81EFEACCDA}"/>
              </a:ext>
            </a:extLst>
          </p:cNvPr>
          <p:cNvPicPr>
            <a:picLocks noChangeAspect="1"/>
          </p:cNvPicPr>
          <p:nvPr/>
        </p:nvPicPr>
        <p:blipFill>
          <a:blip r:embed="rId6"/>
          <a:stretch>
            <a:fillRect/>
          </a:stretch>
        </p:blipFill>
        <p:spPr>
          <a:xfrm>
            <a:off x="1066306" y="3200050"/>
            <a:ext cx="2552700" cy="17907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a:solidFill>
                  <a:srgbClr val="FF0000"/>
                </a:solidFill>
                <a:latin typeface="Calibri"/>
                <a:ea typeface="Calibri"/>
                <a:cs typeface="Calibri"/>
                <a:sym typeface="Calibri"/>
              </a:rPr>
              <a:t>NAZISM AND THE RISE OF HITLER</a:t>
            </a:r>
          </a:p>
          <a:p>
            <a:pPr lvl="0">
              <a:buSzPts val="2200"/>
            </a:pPr>
            <a:r>
              <a:rPr lang="en-US" sz="1800" b="1" dirty="0">
                <a:solidFill>
                  <a:schemeClr val="tx1"/>
                </a:solidFill>
                <a:latin typeface="Calibri" pitchFamily="34" charset="0"/>
              </a:rPr>
              <a:t> HOME ASSIGNMENT</a:t>
            </a:r>
          </a:p>
        </p:txBody>
      </p:sp>
      <p:sp>
        <p:nvSpPr>
          <p:cNvPr id="72" name="Google Shape;72;p15"/>
          <p:cNvSpPr txBox="1"/>
          <p:nvPr/>
        </p:nvSpPr>
        <p:spPr>
          <a:xfrm>
            <a:off x="331801" y="1333837"/>
            <a:ext cx="8688300" cy="3045038"/>
          </a:xfrm>
          <a:prstGeom prst="rect">
            <a:avLst/>
          </a:prstGeom>
          <a:noFill/>
          <a:ln>
            <a:noFill/>
          </a:ln>
        </p:spPr>
        <p:txBody>
          <a:bodyPr spcFirstLastPara="1" wrap="square" lIns="91425" tIns="91425" rIns="91425" bIns="91425" anchor="t" anchorCtr="0">
            <a:noAutofit/>
          </a:bodyPr>
          <a:lstStyle/>
          <a:p>
            <a:pPr marL="228600" indent="-228600">
              <a:lnSpc>
                <a:spcPct val="115000"/>
              </a:lnSpc>
              <a:buAutoNum type="arabicPeriod"/>
            </a:pPr>
            <a:r>
              <a:rPr lang="en-IN" sz="1200" dirty="0">
                <a:effectLst/>
                <a:latin typeface="Roboto" panose="02000000000000000000" pitchFamily="2" charset="0"/>
                <a:ea typeface="Roboto" panose="02000000000000000000" pitchFamily="2" charset="0"/>
                <a:cs typeface="Roboto" panose="02000000000000000000" pitchFamily="2" charset="0"/>
              </a:rPr>
              <a:t>What do you mean by Genocidal war?</a:t>
            </a:r>
          </a:p>
          <a:p>
            <a:pPr marL="228600" indent="-228600">
              <a:lnSpc>
                <a:spcPct val="115000"/>
              </a:lnSpc>
              <a:buAutoNum type="arabicPeriod"/>
            </a:pPr>
            <a:endParaRPr lang="en-IN" sz="1200" dirty="0">
              <a:effectLst/>
              <a:latin typeface="Arial" panose="020B0604020202020204" pitchFamily="34" charset="0"/>
              <a:ea typeface="Arial" panose="020B0604020202020204" pitchFamily="34" charset="0"/>
            </a:endParaRPr>
          </a:p>
          <a:p>
            <a:pPr>
              <a:lnSpc>
                <a:spcPct val="115000"/>
              </a:lnSpc>
            </a:pPr>
            <a:r>
              <a:rPr lang="en-IN" sz="1200" dirty="0">
                <a:effectLst/>
                <a:latin typeface="Roboto" panose="02000000000000000000" pitchFamily="2" charset="0"/>
                <a:ea typeface="Roboto" panose="02000000000000000000" pitchFamily="2" charset="0"/>
                <a:cs typeface="Roboto" panose="02000000000000000000" pitchFamily="2" charset="0"/>
              </a:rPr>
              <a:t> 2. Who was the propaganda Minister of Hitler?</a:t>
            </a:r>
          </a:p>
          <a:p>
            <a:pPr>
              <a:lnSpc>
                <a:spcPct val="115000"/>
              </a:lnSpc>
            </a:pPr>
            <a:endParaRPr lang="en-IN" sz="1200" dirty="0">
              <a:effectLst/>
              <a:latin typeface="Arial" panose="020B0604020202020204" pitchFamily="34" charset="0"/>
              <a:ea typeface="Arial" panose="020B0604020202020204" pitchFamily="34" charset="0"/>
            </a:endParaRPr>
          </a:p>
          <a:p>
            <a:r>
              <a:rPr lang="en-IN" sz="1200" dirty="0">
                <a:effectLst/>
                <a:latin typeface="Roboto" panose="02000000000000000000" pitchFamily="2" charset="0"/>
                <a:ea typeface="Roboto" panose="02000000000000000000" pitchFamily="2" charset="0"/>
                <a:cs typeface="Roboto" panose="02000000000000000000" pitchFamily="2" charset="0"/>
              </a:rPr>
              <a:t> 3. When &amp; where did an International Military Tribunal was set up?</a:t>
            </a:r>
          </a:p>
          <a:p>
            <a:endParaRPr lang="en-IN" sz="1200" dirty="0">
              <a:effectLst/>
              <a:latin typeface="Roboto" panose="02000000000000000000" pitchFamily="2" charset="0"/>
              <a:ea typeface="Roboto" panose="02000000000000000000" pitchFamily="2" charset="0"/>
              <a:cs typeface="Roboto" panose="02000000000000000000" pitchFamily="2" charset="0"/>
            </a:endParaRPr>
          </a:p>
          <a:p>
            <a:r>
              <a:rPr lang="en-IN" sz="1200" dirty="0">
                <a:latin typeface="Roboto" panose="02000000000000000000" pitchFamily="2" charset="0"/>
                <a:ea typeface="Roboto" panose="02000000000000000000" pitchFamily="2" charset="0"/>
                <a:cs typeface="Roboto" panose="02000000000000000000" pitchFamily="2" charset="0"/>
              </a:rPr>
              <a:t> 4. What is the name of the German Parliament?</a:t>
            </a:r>
          </a:p>
          <a:p>
            <a:endParaRPr lang="en-IN" sz="1200" dirty="0">
              <a:latin typeface="Roboto" panose="02000000000000000000" pitchFamily="2" charset="0"/>
              <a:ea typeface="Roboto" panose="02000000000000000000" pitchFamily="2" charset="0"/>
              <a:cs typeface="Roboto" panose="02000000000000000000" pitchFamily="2" charset="0"/>
            </a:endParaRPr>
          </a:p>
          <a:p>
            <a:r>
              <a:rPr lang="en-IN" sz="1200" dirty="0">
                <a:latin typeface="Roboto" panose="02000000000000000000" pitchFamily="2" charset="0"/>
                <a:ea typeface="Roboto" panose="02000000000000000000" pitchFamily="2" charset="0"/>
                <a:cs typeface="Roboto" panose="02000000000000000000" pitchFamily="2" charset="0"/>
              </a:rPr>
              <a:t>5. “The peace treaty at Versailles was a harsh and humiliating peace.” Justify the statement.</a:t>
            </a:r>
          </a:p>
          <a:p>
            <a:endParaRPr lang="en-IN" sz="1200" dirty="0">
              <a:latin typeface="Roboto" panose="02000000000000000000" pitchFamily="2" charset="0"/>
              <a:ea typeface="Roboto" panose="02000000000000000000" pitchFamily="2" charset="0"/>
              <a:cs typeface="Roboto" panose="02000000000000000000" pitchFamily="2" charset="0"/>
            </a:endParaRPr>
          </a:p>
          <a:p>
            <a:endParaRPr lang="en-IN" sz="1200" dirty="0">
              <a:latin typeface="Roboto" panose="02000000000000000000" pitchFamily="2" charset="0"/>
              <a:ea typeface="Roboto" panose="02000000000000000000" pitchFamily="2" charset="0"/>
              <a:cs typeface="Roboto" panose="02000000000000000000" pitchFamily="2" charset="0"/>
            </a:endParaRPr>
          </a:p>
          <a:p>
            <a:endParaRPr lang="en-IN" sz="1200" dirty="0">
              <a:effectLst/>
              <a:latin typeface="Roboto" panose="02000000000000000000" pitchFamily="2" charset="0"/>
              <a:ea typeface="Roboto" panose="02000000000000000000" pitchFamily="2" charset="0"/>
              <a:cs typeface="Roboto" panose="02000000000000000000" pitchFamily="2" charset="0"/>
            </a:endParaRPr>
          </a:p>
          <a:p>
            <a:r>
              <a:rPr lang="en-IN" sz="1200" dirty="0">
                <a:effectLst/>
                <a:latin typeface="Roboto" panose="02000000000000000000" pitchFamily="2" charset="0"/>
                <a:ea typeface="Roboto" panose="02000000000000000000" pitchFamily="2" charset="0"/>
                <a:cs typeface="Roboto" panose="02000000000000000000" pitchFamily="2" charset="0"/>
              </a:rPr>
              <a:t> </a:t>
            </a:r>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9017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2918</Words>
  <Application>Microsoft Office PowerPoint</Application>
  <PresentationFormat>On-screen Show (16:9)</PresentationFormat>
  <Paragraphs>257</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Roboto</vt:lpstr>
      <vt:lpstr>Times New Roman</vt:lpstr>
      <vt:lpstr>Wingdings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Sujata</dc:creator>
  <cp:lastModifiedBy>Kakali Pal</cp:lastModifiedBy>
  <cp:revision>63</cp:revision>
  <dcterms:modified xsi:type="dcterms:W3CDTF">2021-07-26T13:58:39Z</dcterms:modified>
</cp:coreProperties>
</file>