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1"/>
  </p:notesMasterIdLst>
  <p:sldIdLst>
    <p:sldId id="256" r:id="rId2"/>
    <p:sldId id="258" r:id="rId3"/>
    <p:sldId id="297" r:id="rId4"/>
    <p:sldId id="290" r:id="rId5"/>
    <p:sldId id="262" r:id="rId6"/>
    <p:sldId id="299" r:id="rId7"/>
    <p:sldId id="291" r:id="rId8"/>
    <p:sldId id="298" r:id="rId9"/>
    <p:sldId id="280" r:id="rId10"/>
    <p:sldId id="281" r:id="rId11"/>
    <p:sldId id="264" r:id="rId12"/>
    <p:sldId id="265" r:id="rId13"/>
    <p:sldId id="275" r:id="rId14"/>
    <p:sldId id="292" r:id="rId15"/>
    <p:sldId id="282" r:id="rId16"/>
    <p:sldId id="283" r:id="rId17"/>
    <p:sldId id="274" r:id="rId18"/>
    <p:sldId id="293" r:id="rId19"/>
    <p:sldId id="273" r:id="rId20"/>
    <p:sldId id="284" r:id="rId21"/>
    <p:sldId id="285" r:id="rId22"/>
    <p:sldId id="276" r:id="rId23"/>
    <p:sldId id="294" r:id="rId24"/>
    <p:sldId id="300" r:id="rId25"/>
    <p:sldId id="286" r:id="rId26"/>
    <p:sldId id="287" r:id="rId27"/>
    <p:sldId id="296" r:id="rId28"/>
    <p:sldId id="301" r:id="rId29"/>
    <p:sldId id="288" r:id="rId3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9642" autoAdjust="0"/>
  </p:normalViewPr>
  <p:slideViewPr>
    <p:cSldViewPr snapToGrid="0">
      <p:cViewPr>
        <p:scale>
          <a:sx n="100" d="100"/>
          <a:sy n="100" d="100"/>
        </p:scale>
        <p:origin x="-432" y="3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hyperlink" Target="https://www.youtube.com/watch?v=cdXoYQ-eU0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21.jpeg"/><Relationship Id="rId4" Type="http://schemas.openxmlformats.org/officeDocument/2006/relationships/image" Target="../media/image20.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2.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23.jpeg"/><Relationship Id="rId4" Type="http://schemas.openxmlformats.org/officeDocument/2006/relationships/hyperlink" Target="https://www.youtube.com/watch?v=NrJRXddbJTw"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26.jpeg"/><Relationship Id="rId4" Type="http://schemas.openxmlformats.org/officeDocument/2006/relationships/image" Target="../media/image25.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28.jpeg"/><Relationship Id="rId4" Type="http://schemas.openxmlformats.org/officeDocument/2006/relationships/image" Target="../media/image27.jpe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9.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hyperlink" Target="https://www.youtube.com/watch?v=ya86zLFxHr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WHAT IS DEMOCRACY? WHY DEMOCRACY?</a:t>
            </a: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6117594"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1  P-1</a:t>
            </a:r>
            <a:endParaRPr b="1" dirty="0"/>
          </a:p>
          <a:p>
            <a:r>
              <a:rPr lang="en" b="1" dirty="0"/>
              <a:t>CHAPTER NAME </a:t>
            </a:r>
            <a:r>
              <a:rPr lang="en" b="1" dirty="0" smtClean="0"/>
              <a:t>:WHAT IS DEMOCRACY? WHY DEMOCRACY? </a:t>
            </a:r>
            <a:endParaRPr lang="en-IN" b="1" dirty="0" smtClean="0">
              <a:sym typeface="Calibri"/>
            </a:endParaRPr>
          </a:p>
          <a:p>
            <a:pPr marL="0" lvl="0" indent="0" algn="l" rtl="0">
              <a:spcBef>
                <a:spcPts val="0"/>
              </a:spcBef>
              <a:spcAft>
                <a:spcPts val="0"/>
              </a:spcAft>
              <a:buNone/>
            </a:pP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WHAT IS DEMOCRACY?WHY DEMOCRACY?</a:t>
            </a: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1   P-2</a:t>
            </a:r>
            <a:endParaRPr b="1" dirty="0"/>
          </a:p>
          <a:p>
            <a:r>
              <a:rPr lang="en" b="1" dirty="0"/>
              <a:t>CHAPTER NAME </a:t>
            </a:r>
            <a:r>
              <a:rPr lang="en" b="1" dirty="0" smtClean="0"/>
              <a:t>:WHAT IS DEMOCRACY? WHY DEMOCRACY?</a:t>
            </a:r>
            <a:endParaRPr lang="en-IN" b="1" dirty="0" smtClean="0">
              <a:sym typeface="Calibri"/>
            </a:endParaRPr>
          </a:p>
          <a:p>
            <a:pPr marL="0" lvl="0" indent="0" algn="l" rtl="0">
              <a:spcBef>
                <a:spcPts val="0"/>
              </a:spcBef>
              <a:spcAft>
                <a:spcPts val="0"/>
              </a:spcAft>
              <a:buNone/>
            </a:pPr>
            <a:endParaRPr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endParaRPr lang="en-US" sz="2200" b="1" dirty="0" smtClean="0">
              <a:solidFill>
                <a:srgbClr val="FF0000"/>
              </a:solidFill>
            </a:endParaRPr>
          </a:p>
        </p:txBody>
      </p:sp>
      <p:sp>
        <p:nvSpPr>
          <p:cNvPr id="72" name="Google Shape;72;p15"/>
          <p:cNvSpPr txBox="1"/>
          <p:nvPr/>
        </p:nvSpPr>
        <p:spPr>
          <a:xfrm>
            <a:off x="272675" y="241738"/>
            <a:ext cx="8688300" cy="691712"/>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a:t>
            </a:r>
            <a:r>
              <a:rPr lang="en-IN" sz="2200" b="1" dirty="0" smtClean="0">
                <a:solidFill>
                  <a:srgbClr val="FF0000"/>
                </a:solidFill>
                <a:latin typeface="Calibri"/>
                <a:ea typeface="Calibri"/>
                <a:cs typeface="Calibri"/>
                <a:sym typeface="Calibri"/>
              </a:rPr>
              <a:t>IS DEMOCRACY? WHY DEMOCRACY?</a:t>
            </a:r>
          </a:p>
          <a:p>
            <a:pPr lvl="0">
              <a:buSzPts val="1400"/>
            </a:pPr>
            <a:r>
              <a:rPr lang="en-US" sz="1800" b="1" dirty="0" smtClean="0">
                <a:solidFill>
                  <a:schemeClr val="tx1"/>
                </a:solidFill>
                <a:latin typeface="Calibri" pitchFamily="34" charset="0"/>
              </a:rPr>
              <a:t>FEATURE OF DEMOCRACY</a:t>
            </a:r>
            <a:r>
              <a:rPr lang="en-US" sz="1800" b="1" dirty="0" smtClean="0">
                <a:solidFill>
                  <a:schemeClr val="tx1"/>
                </a:solidFill>
                <a:latin typeface="Calibri" pitchFamily="34" charset="0"/>
                <a:sym typeface="Wingdings" pitchFamily="2" charset="2"/>
              </a:rPr>
              <a:t> FREE AND FAIR ELECTION</a:t>
            </a:r>
            <a:endParaRPr lang="en-US" sz="1800" b="1" dirty="0" smtClean="0">
              <a:solidFill>
                <a:schemeClr val="tx1"/>
              </a:solidFill>
              <a:latin typeface="Calibri" pitchFamily="34" charset="0"/>
            </a:endParaRPr>
          </a:p>
          <a:p>
            <a:pPr lvl="0">
              <a:buSzPts val="1400"/>
            </a:pPr>
            <a:endParaRPr lang="en-US" sz="2200" b="1" dirty="0" smtClean="0">
              <a:solidFill>
                <a:srgbClr val="FF0000"/>
              </a:solidFill>
            </a:endParaRPr>
          </a:p>
          <a:p>
            <a:pPr lvl="0">
              <a:buSzPts val="1400"/>
            </a:pPr>
            <a:endParaRPr lang="en-US" sz="2200" b="1" dirty="0" smtClean="0">
              <a:solidFill>
                <a:srgbClr val="FF0000"/>
              </a:solidFill>
            </a:endParaRPr>
          </a:p>
          <a:p>
            <a:pPr marL="342900" indent="-342900">
              <a:spcAft>
                <a:spcPts val="1200"/>
              </a:spcAft>
            </a:pPr>
            <a:endParaRPr lang="en-IN" dirty="0" smtClean="0">
              <a:latin typeface="Calibri" pitchFamily="34" charset="0"/>
            </a:endParaRPr>
          </a:p>
          <a:p>
            <a:pPr lvl="0">
              <a:buSzPts val="1400"/>
            </a:pPr>
            <a:endParaRPr sz="1400" b="0" i="0" u="none" strike="noStrike" cap="none" dirty="0">
              <a:solidFill>
                <a:srgbClr val="000000"/>
              </a:solidFill>
              <a:latin typeface="Calibri"/>
              <a:ea typeface="Calibri"/>
              <a:cs typeface="Calibri"/>
              <a:sym typeface="Calibri"/>
            </a:endParaRPr>
          </a:p>
        </p:txBody>
      </p:sp>
      <p:pic>
        <p:nvPicPr>
          <p:cNvPr id="4098" name="Picture 2" descr="C:\Users\DELL\Desktop\images (2).jfif"/>
          <p:cNvPicPr>
            <a:picLocks noChangeAspect="1" noChangeArrowheads="1"/>
          </p:cNvPicPr>
          <p:nvPr/>
        </p:nvPicPr>
        <p:blipFill>
          <a:blip r:embed="rId4"/>
          <a:srcRect/>
          <a:stretch>
            <a:fillRect/>
          </a:stretch>
        </p:blipFill>
        <p:spPr bwMode="auto">
          <a:xfrm>
            <a:off x="5720194" y="465364"/>
            <a:ext cx="3150674" cy="1600200"/>
          </a:xfrm>
          <a:prstGeom prst="rect">
            <a:avLst/>
          </a:prstGeom>
          <a:noFill/>
        </p:spPr>
      </p:pic>
      <p:pic>
        <p:nvPicPr>
          <p:cNvPr id="4099" name="Picture 3" descr="C:\Users\DELL\Desktop\images (1).jfif"/>
          <p:cNvPicPr>
            <a:picLocks noChangeAspect="1" noChangeArrowheads="1"/>
          </p:cNvPicPr>
          <p:nvPr/>
        </p:nvPicPr>
        <p:blipFill>
          <a:blip r:embed="rId5"/>
          <a:srcRect/>
          <a:stretch>
            <a:fillRect/>
          </a:stretch>
        </p:blipFill>
        <p:spPr bwMode="auto">
          <a:xfrm>
            <a:off x="5664530" y="2256312"/>
            <a:ext cx="3182587" cy="1900052"/>
          </a:xfrm>
          <a:prstGeom prst="rect">
            <a:avLst/>
          </a:prstGeom>
          <a:noFill/>
        </p:spPr>
      </p:pic>
      <p:sp>
        <p:nvSpPr>
          <p:cNvPr id="7" name="TextBox 6"/>
          <p:cNvSpPr txBox="1"/>
          <p:nvPr/>
        </p:nvSpPr>
        <p:spPr>
          <a:xfrm rot="10800000" flipV="1">
            <a:off x="356252" y="1237902"/>
            <a:ext cx="5023261" cy="3323987"/>
          </a:xfrm>
          <a:prstGeom prst="rect">
            <a:avLst/>
          </a:prstGeom>
          <a:noFill/>
        </p:spPr>
        <p:txBody>
          <a:bodyPr wrap="square" rtlCol="0">
            <a:spAutoFit/>
          </a:bodyPr>
          <a:lstStyle/>
          <a:p>
            <a:pPr>
              <a:buFont typeface="Arial" pitchFamily="34" charset="0"/>
              <a:buChar char="•"/>
            </a:pPr>
            <a:endParaRPr lang="en-IN" dirty="0" smtClean="0"/>
          </a:p>
          <a:p>
            <a:pPr>
              <a:buFont typeface="Arial" pitchFamily="34" charset="0"/>
              <a:buChar char="•"/>
            </a:pPr>
            <a:r>
              <a:rPr lang="en-IN" sz="1200" dirty="0" smtClean="0">
                <a:latin typeface="Calibri" pitchFamily="34" charset="0"/>
                <a:cs typeface="Calibri" pitchFamily="34" charset="0"/>
              </a:rPr>
              <a:t>  A democracy must be based on a free and fair election where those currently in power have a chance of losing.</a:t>
            </a:r>
          </a:p>
          <a:p>
            <a:pPr>
              <a:buFont typeface="Arial" pitchFamily="34" charset="0"/>
              <a:buChar char="•"/>
            </a:pPr>
            <a:endParaRPr lang="en-IN" sz="1200" dirty="0" smtClean="0">
              <a:latin typeface="Calibri" pitchFamily="34" charset="0"/>
              <a:cs typeface="Calibri" pitchFamily="34" charset="0"/>
            </a:endParaRPr>
          </a:p>
          <a:p>
            <a:pPr>
              <a:buFont typeface="Arial" pitchFamily="34" charset="0"/>
              <a:buChar char="•"/>
            </a:pPr>
            <a:r>
              <a:rPr lang="en-IN" sz="1200" dirty="0" smtClean="0">
                <a:latin typeface="Calibri" pitchFamily="34" charset="0"/>
                <a:cs typeface="Calibri" pitchFamily="34" charset="0"/>
              </a:rPr>
              <a:t>   </a:t>
            </a:r>
            <a:r>
              <a:rPr lang="en-IN" sz="1200" b="1" dirty="0" smtClean="0">
                <a:latin typeface="Calibri" pitchFamily="34" charset="0"/>
                <a:cs typeface="Calibri" pitchFamily="34" charset="0"/>
              </a:rPr>
              <a:t>Case of China:- </a:t>
            </a:r>
            <a:endParaRPr lang="en-US" sz="1200" b="1"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In China elections are held after every five years for electing the country’s parliament called </a:t>
            </a:r>
            <a:r>
              <a:rPr lang="en-IN" sz="1200" dirty="0" err="1" smtClean="0">
                <a:latin typeface="Calibri" pitchFamily="34" charset="0"/>
                <a:cs typeface="Calibri" pitchFamily="34" charset="0"/>
              </a:rPr>
              <a:t>Quanguo</a:t>
            </a:r>
            <a:r>
              <a:rPr lang="en-IN" sz="1200" dirty="0" smtClean="0">
                <a:latin typeface="Calibri" pitchFamily="34" charset="0"/>
                <a:cs typeface="Calibri" pitchFamily="34" charset="0"/>
              </a:rPr>
              <a:t> </a:t>
            </a:r>
            <a:r>
              <a:rPr lang="en-IN" sz="1200" dirty="0" err="1" smtClean="0">
                <a:latin typeface="Calibri" pitchFamily="34" charset="0"/>
                <a:cs typeface="Calibri" pitchFamily="34" charset="0"/>
              </a:rPr>
              <a:t>Renmin</a:t>
            </a:r>
            <a:r>
              <a:rPr lang="en-IN" sz="1200" dirty="0" smtClean="0">
                <a:latin typeface="Calibri" pitchFamily="34" charset="0"/>
                <a:cs typeface="Calibri" pitchFamily="34" charset="0"/>
              </a:rPr>
              <a:t> </a:t>
            </a:r>
            <a:r>
              <a:rPr lang="en-IN" sz="1200" dirty="0" err="1" smtClean="0">
                <a:latin typeface="Calibri" pitchFamily="34" charset="0"/>
                <a:cs typeface="Calibri" pitchFamily="34" charset="0"/>
              </a:rPr>
              <a:t>Daibiao</a:t>
            </a:r>
            <a:r>
              <a:rPr lang="en-IN" sz="1200" dirty="0" smtClean="0">
                <a:latin typeface="Calibri" pitchFamily="34" charset="0"/>
                <a:cs typeface="Calibri" pitchFamily="34" charset="0"/>
              </a:rPr>
              <a:t> </a:t>
            </a:r>
            <a:r>
              <a:rPr lang="en-IN" sz="1200" dirty="0" err="1" smtClean="0">
                <a:latin typeface="Calibri" pitchFamily="34" charset="0"/>
                <a:cs typeface="Calibri" pitchFamily="34" charset="0"/>
              </a:rPr>
              <a:t>Dahui</a:t>
            </a:r>
            <a:r>
              <a:rPr lang="en-IN" sz="1200" dirty="0" smtClean="0">
                <a:latin typeface="Calibri" pitchFamily="34" charset="0"/>
                <a:cs typeface="Calibri" pitchFamily="34" charset="0"/>
              </a:rPr>
              <a:t> ( National People’s Congress).</a:t>
            </a:r>
          </a:p>
          <a:p>
            <a:pPr lvl="0">
              <a:buFont typeface="Wingdings" pitchFamily="2" charset="2"/>
              <a:buChar char="Ø"/>
            </a:pPr>
            <a:endParaRPr lang="en-US" sz="1200" dirty="0" smtClean="0">
              <a:latin typeface="Calibri" pitchFamily="34" charset="0"/>
              <a:cs typeface="Calibri" pitchFamily="34" charset="0"/>
            </a:endParaRPr>
          </a:p>
          <a:p>
            <a:pPr>
              <a:buFont typeface="Wingdings" pitchFamily="2" charset="2"/>
              <a:buChar char="Ø"/>
            </a:pPr>
            <a:r>
              <a:rPr lang="en-IN" sz="1200" dirty="0" smtClean="0">
                <a:latin typeface="Calibri" pitchFamily="34" charset="0"/>
                <a:cs typeface="Calibri" pitchFamily="34" charset="0"/>
              </a:rPr>
              <a:t>A democracy must be based on a free and fair election where those currently in power have a fair chance of losing.</a:t>
            </a:r>
          </a:p>
          <a:p>
            <a:pPr>
              <a:buFont typeface="Wingdings" pitchFamily="2" charset="2"/>
              <a:buChar char="Ø"/>
            </a:pPr>
            <a:endParaRPr lang="en-IN"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Only its members or members eight parties allied to it were allowed to contest elections. Thus the government is formed always by the Communist Party.</a:t>
            </a:r>
          </a:p>
          <a:p>
            <a:pPr lvl="0">
              <a:buFont typeface="Wingdings" pitchFamily="2" charset="2"/>
              <a:buChar char="Ø"/>
            </a:pPr>
            <a:endParaRPr lang="en-US" dirty="0" smtClean="0"/>
          </a:p>
          <a:p>
            <a:pPr>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DEMOCRACY?WHY IS DEMOCRACY?</a:t>
            </a:r>
          </a:p>
          <a:p>
            <a:pPr lvl="0">
              <a:buSzPts val="1800"/>
            </a:pPr>
            <a:r>
              <a:rPr lang="en-US" sz="1800" b="1" dirty="0" smtClean="0">
                <a:solidFill>
                  <a:schemeClr val="tx1"/>
                </a:solidFill>
                <a:latin typeface="Calibri" pitchFamily="34" charset="0"/>
              </a:rPr>
              <a:t>FREE AND FAIR ELECTION</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endParaRPr lang="en-IN" dirty="0" smtClean="0">
              <a:latin typeface="Calibri" pitchFamily="34" charset="0"/>
            </a:endParaRPr>
          </a:p>
        </p:txBody>
      </p:sp>
      <p:sp>
        <p:nvSpPr>
          <p:cNvPr id="38914" name="Rectangle 2"/>
          <p:cNvSpPr>
            <a:spLocks noChangeArrowheads="1"/>
          </p:cNvSpPr>
          <p:nvPr/>
        </p:nvSpPr>
        <p:spPr bwMode="auto">
          <a:xfrm>
            <a:off x="0" y="0"/>
            <a:ext cx="216726"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TextBox 14"/>
          <p:cNvSpPr txBox="1"/>
          <p:nvPr/>
        </p:nvSpPr>
        <p:spPr>
          <a:xfrm>
            <a:off x="178130" y="1009403"/>
            <a:ext cx="5949538" cy="2739211"/>
          </a:xfrm>
          <a:prstGeom prst="rect">
            <a:avLst/>
          </a:prstGeom>
          <a:noFill/>
        </p:spPr>
        <p:txBody>
          <a:bodyPr wrap="square" rtlCol="0">
            <a:spAutoFit/>
          </a:bodyPr>
          <a:lstStyle/>
          <a:p>
            <a:pPr>
              <a:buFont typeface="Arial" pitchFamily="34" charset="0"/>
              <a:buChar char="•"/>
            </a:pPr>
            <a:r>
              <a:rPr lang="en-IN" sz="1200" b="1" dirty="0" smtClean="0">
                <a:latin typeface="Calibri" pitchFamily="34" charset="0"/>
                <a:cs typeface="Calibri" pitchFamily="34" charset="0"/>
              </a:rPr>
              <a:t>   Case of Mexico:</a:t>
            </a:r>
          </a:p>
          <a:p>
            <a:pPr>
              <a:buFont typeface="Arial" pitchFamily="34" charset="0"/>
              <a:buChar char="•"/>
            </a:pPr>
            <a:endParaRPr lang="en-IN"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Mexico holds elections after every six years to elect its president. The PRI (Institutional Revolutionary Party) was known to use many dirty tricks to win the elections.</a:t>
            </a:r>
          </a:p>
          <a:p>
            <a:pPr lvl="0">
              <a:buFont typeface="Wingdings" pitchFamily="2" charset="2"/>
              <a:buChar char="Ø"/>
            </a:pPr>
            <a:endParaRPr lang="en-IN"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All those who are employed in government offices had to attend its party meetings, teachers of government schools used to force parents  to vote for the PRI.</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Media largely ignored the activities of opposition political parties except to criticize them.</a:t>
            </a:r>
            <a:endParaRPr lang="en-US" sz="1200" dirty="0" smtClean="0">
              <a:latin typeface="Calibri" pitchFamily="34" charset="0"/>
              <a:cs typeface="Calibri" pitchFamily="34" charset="0"/>
            </a:endParaRPr>
          </a:p>
          <a:p>
            <a:pPr lvl="0"/>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People seemed to really have a choice but in practice they had no choice , These are not fair practices.</a:t>
            </a:r>
            <a:endParaRPr lang="en-US" sz="1200" dirty="0" smtClean="0">
              <a:latin typeface="Calibri" pitchFamily="34" charset="0"/>
              <a:cs typeface="Calibri" pitchFamily="34" charset="0"/>
            </a:endParaRPr>
          </a:p>
          <a:p>
            <a:pPr lvl="0">
              <a:buFont typeface="Wingdings" pitchFamily="2" charset="2"/>
              <a:buChar char="Ø"/>
            </a:pPr>
            <a:endParaRPr lang="en-US" dirty="0" smtClean="0"/>
          </a:p>
          <a:p>
            <a:endParaRPr lang="en-US" dirty="0"/>
          </a:p>
        </p:txBody>
      </p:sp>
      <p:pic>
        <p:nvPicPr>
          <p:cNvPr id="36867" name="Picture 3" descr="C:\Users\DELL\Desktop\download.png"/>
          <p:cNvPicPr>
            <a:picLocks noChangeAspect="1" noChangeArrowheads="1"/>
          </p:cNvPicPr>
          <p:nvPr/>
        </p:nvPicPr>
        <p:blipFill>
          <a:blip r:embed="rId4"/>
          <a:srcRect/>
          <a:stretch>
            <a:fillRect/>
          </a:stretch>
        </p:blipFill>
        <p:spPr bwMode="auto">
          <a:xfrm>
            <a:off x="6234545" y="146401"/>
            <a:ext cx="2539340" cy="2003033"/>
          </a:xfrm>
          <a:prstGeom prst="rect">
            <a:avLst/>
          </a:prstGeom>
          <a:noFill/>
        </p:spPr>
      </p:pic>
      <p:pic>
        <p:nvPicPr>
          <p:cNvPr id="36870" name="Picture 6" descr="C:\Users\DELL\Desktop\images.png"/>
          <p:cNvPicPr>
            <a:picLocks noChangeAspect="1" noChangeArrowheads="1"/>
          </p:cNvPicPr>
          <p:nvPr/>
        </p:nvPicPr>
        <p:blipFill>
          <a:blip r:embed="rId5"/>
          <a:srcRect/>
          <a:stretch>
            <a:fillRect/>
          </a:stretch>
        </p:blipFill>
        <p:spPr bwMode="auto">
          <a:xfrm>
            <a:off x="6274006" y="2431659"/>
            <a:ext cx="2533650" cy="180022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 WHY DEMOCRACY?</a:t>
            </a:r>
          </a:p>
          <a:p>
            <a:pPr lvl="0">
              <a:buSzPts val="1800"/>
            </a:pPr>
            <a:r>
              <a:rPr lang="en-US" sz="1800" b="1" dirty="0" smtClean="0">
                <a:solidFill>
                  <a:schemeClr val="tx1"/>
                </a:solidFill>
                <a:latin typeface="Calibri" pitchFamily="34" charset="0"/>
              </a:rPr>
              <a:t>ONE PERSON, ONE VOTE AND ONE VALUE</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080655"/>
            <a:ext cx="5415606" cy="3246645"/>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IN" sz="1200" dirty="0" smtClean="0">
                <a:latin typeface="Calibri" pitchFamily="34" charset="0"/>
                <a:cs typeface="Calibri" pitchFamily="34" charset="0"/>
              </a:rPr>
              <a:t>In a democracy, each adult citizen must have one vote and each vote must have one value. </a:t>
            </a:r>
          </a:p>
          <a:p>
            <a:pPr marL="342900" indent="-342900">
              <a:spcAft>
                <a:spcPts val="600"/>
              </a:spcAft>
              <a:buFont typeface="Arial" pitchFamily="34" charset="0"/>
              <a:buChar char="•"/>
            </a:pPr>
            <a:r>
              <a:rPr lang="en-IN" sz="1200" dirty="0" smtClean="0">
                <a:latin typeface="Calibri" pitchFamily="34" charset="0"/>
                <a:cs typeface="Calibri" pitchFamily="34" charset="0"/>
              </a:rPr>
              <a:t>Countries which don’t abide by this feature.</a:t>
            </a:r>
          </a:p>
          <a:p>
            <a:pPr lvl="0">
              <a:buFont typeface="Wingdings" pitchFamily="2" charset="2"/>
              <a:buChar char="Ø"/>
            </a:pPr>
            <a:r>
              <a:rPr lang="en-IN" sz="1200" dirty="0" smtClean="0">
                <a:latin typeface="Calibri" pitchFamily="34" charset="0"/>
                <a:cs typeface="Calibri" pitchFamily="34" charset="0"/>
              </a:rPr>
              <a:t>  In Saudi Arabia women do not have the right to vote.</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Estonia has made its citizenship rules in such a way that people belonging to Russian minority find it  difficult to get the right to vote.</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In Fiji, the electoral system is such that the vote of an indigenous. Fiji has more value than that of an Indian – Fijian.</a:t>
            </a:r>
          </a:p>
          <a:p>
            <a:pPr lvl="0">
              <a:buFont typeface="Wingdings" pitchFamily="2" charset="2"/>
              <a:buChar char="Ø"/>
            </a:pPr>
            <a:r>
              <a:rPr lang="en-IN" sz="1200" u="sng" dirty="0" smtClean="0">
                <a:latin typeface="Calibri" pitchFamily="34" charset="0"/>
                <a:cs typeface="Calibri" pitchFamily="34" charset="0"/>
                <a:hlinkClick r:id="rId4"/>
              </a:rPr>
              <a:t>https://www.youtube.com/watch?v=cdXoYQ-eU0g</a:t>
            </a:r>
            <a:r>
              <a:rPr lang="en-IN" sz="1200" dirty="0" smtClean="0">
                <a:latin typeface="Calibri" pitchFamily="34" charset="0"/>
                <a:cs typeface="Calibri" pitchFamily="34" charset="0"/>
              </a:rPr>
              <a:t>    </a:t>
            </a:r>
            <a:endParaRPr lang="en-US" sz="1200" dirty="0" smtClean="0">
              <a:latin typeface="Calibri" pitchFamily="34" charset="0"/>
              <a:cs typeface="Calibri" pitchFamily="34" charset="0"/>
            </a:endParaRPr>
          </a:p>
          <a:p>
            <a:pPr marL="342900" indent="-342900">
              <a:spcAft>
                <a:spcPts val="600"/>
              </a:spcAft>
              <a:buFont typeface="Arial" pitchFamily="34" charset="0"/>
              <a:buChar char="•"/>
            </a:pPr>
            <a:endParaRPr lang="en-US" dirty="0" smtClean="0"/>
          </a:p>
          <a:p>
            <a:pPr marL="342900" indent="-342900">
              <a:spcAft>
                <a:spcPts val="600"/>
              </a:spcAft>
            </a:pPr>
            <a:endParaRPr lang="en-IN" dirty="0" smtClean="0">
              <a:latin typeface="Calibri" pitchFamily="34" charset="0"/>
            </a:endParaRPr>
          </a:p>
        </p:txBody>
      </p:sp>
      <p:pic>
        <p:nvPicPr>
          <p:cNvPr id="4098" name="Picture 2" descr="C:\Users\DELL\Desktop\download (3).jfif"/>
          <p:cNvPicPr>
            <a:picLocks noChangeAspect="1" noChangeArrowheads="1"/>
          </p:cNvPicPr>
          <p:nvPr/>
        </p:nvPicPr>
        <p:blipFill>
          <a:blip r:embed="rId5"/>
          <a:srcRect/>
          <a:stretch>
            <a:fillRect/>
          </a:stretch>
        </p:blipFill>
        <p:spPr bwMode="auto">
          <a:xfrm>
            <a:off x="5747657" y="225631"/>
            <a:ext cx="2826327" cy="2113560"/>
          </a:xfrm>
          <a:prstGeom prst="rect">
            <a:avLst/>
          </a:prstGeom>
          <a:noFill/>
        </p:spPr>
      </p:pic>
      <p:pic>
        <p:nvPicPr>
          <p:cNvPr id="4099" name="Picture 3" descr="C:\Users\DELL\Desktop\images (4).jfif"/>
          <p:cNvPicPr>
            <a:picLocks noChangeAspect="1" noChangeArrowheads="1"/>
          </p:cNvPicPr>
          <p:nvPr/>
        </p:nvPicPr>
        <p:blipFill>
          <a:blip r:embed="rId6"/>
          <a:srcRect/>
          <a:stretch>
            <a:fillRect/>
          </a:stretch>
        </p:blipFill>
        <p:spPr bwMode="auto">
          <a:xfrm>
            <a:off x="5831961" y="2505694"/>
            <a:ext cx="2752725" cy="1805049"/>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 WHY DEMOCRACY?</a:t>
            </a:r>
          </a:p>
          <a:p>
            <a:pPr lvl="0">
              <a:buSzPts val="1800"/>
            </a:pPr>
            <a:r>
              <a:rPr lang="en-US" sz="1800" b="1" dirty="0" smtClean="0">
                <a:solidFill>
                  <a:schemeClr val="tx1"/>
                </a:solidFill>
                <a:latin typeface="Calibri" pitchFamily="34" charset="0"/>
              </a:rPr>
              <a:t>ONE PERSON, ONE VOTE AND ONE VALUE</a:t>
            </a:r>
            <a:endParaRPr sz="1800" b="1" i="0" u="none" strike="noStrike" cap="none" dirty="0">
              <a:solidFill>
                <a:schemeClr val="tx1"/>
              </a:solidFill>
              <a:latin typeface="Calibri" pitchFamily="34" charset="0"/>
              <a:sym typeface="Arial"/>
            </a:endParaRPr>
          </a:p>
        </p:txBody>
      </p:sp>
      <p:pic>
        <p:nvPicPr>
          <p:cNvPr id="1026" name="Picture 2" descr="C:\Users\DELL\Desktop\images (3).jfif"/>
          <p:cNvPicPr>
            <a:picLocks noChangeAspect="1" noChangeArrowheads="1"/>
          </p:cNvPicPr>
          <p:nvPr/>
        </p:nvPicPr>
        <p:blipFill>
          <a:blip r:embed="rId4"/>
          <a:srcRect/>
          <a:stretch>
            <a:fillRect/>
          </a:stretch>
        </p:blipFill>
        <p:spPr bwMode="auto">
          <a:xfrm>
            <a:off x="5260769" y="1330037"/>
            <a:ext cx="3428692" cy="2547628"/>
          </a:xfrm>
          <a:prstGeom prst="rect">
            <a:avLst/>
          </a:prstGeom>
          <a:noFill/>
        </p:spPr>
      </p:pic>
      <p:pic>
        <p:nvPicPr>
          <p:cNvPr id="32770" name="Picture 2" descr="C:\Users\DELL\Desktop\images (1).jfif"/>
          <p:cNvPicPr>
            <a:picLocks noChangeAspect="1" noChangeArrowheads="1"/>
          </p:cNvPicPr>
          <p:nvPr/>
        </p:nvPicPr>
        <p:blipFill>
          <a:blip r:embed="rId5"/>
          <a:srcRect/>
          <a:stretch>
            <a:fillRect/>
          </a:stretch>
        </p:blipFill>
        <p:spPr bwMode="auto">
          <a:xfrm>
            <a:off x="451263" y="1294410"/>
            <a:ext cx="4132612" cy="2664401"/>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WHAT IS DEMOCRACY?WHY DEMOCRACY?</a:t>
            </a: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1  P-3</a:t>
            </a:r>
            <a:endParaRPr b="1" dirty="0"/>
          </a:p>
          <a:p>
            <a:r>
              <a:rPr lang="en" b="1" dirty="0"/>
              <a:t>CHAPTER NAME </a:t>
            </a:r>
            <a:r>
              <a:rPr lang="en" b="1" dirty="0" smtClean="0"/>
              <a:t>: </a:t>
            </a:r>
            <a:r>
              <a:rPr lang="en-IN" b="1" dirty="0" smtClean="0">
                <a:sym typeface="Calibri"/>
              </a:rPr>
              <a:t>WHAT IS DEMOCRACY? WHY DEMOCRACY?</a:t>
            </a:r>
          </a:p>
          <a:p>
            <a:pPr marL="0" lvl="0" indent="0" algn="l" rtl="0">
              <a:spcBef>
                <a:spcPts val="0"/>
              </a:spcBef>
              <a:spcAft>
                <a:spcPts val="0"/>
              </a:spcAft>
              <a:buNone/>
            </a:pPr>
            <a:endParaRPr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DEMOCRACY?WHY DEMOCRACY?</a:t>
            </a:r>
          </a:p>
          <a:p>
            <a:pPr lvl="0">
              <a:buSzPts val="1800"/>
            </a:pPr>
            <a:r>
              <a:rPr lang="en-US" sz="1800" b="1" dirty="0" smtClean="0">
                <a:solidFill>
                  <a:schemeClr val="tx1"/>
                </a:solidFill>
                <a:latin typeface="Calibri" pitchFamily="34" charset="0"/>
              </a:rPr>
              <a:t>FEATURES OF DEMOCRACY</a:t>
            </a:r>
            <a:r>
              <a:rPr lang="en-US" sz="1800" b="1" dirty="0" smtClean="0">
                <a:solidFill>
                  <a:schemeClr val="tx1"/>
                </a:solidFill>
                <a:latin typeface="Calibri" pitchFamily="34" charset="0"/>
                <a:sym typeface="Wingdings" pitchFamily="2" charset="2"/>
              </a:rPr>
              <a:t>RULE OF LAW AND RESPECT FOR RIGHTS</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40031"/>
            <a:ext cx="5724364" cy="3187269"/>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t>   </a:t>
            </a:r>
            <a:r>
              <a:rPr lang="en-IN" sz="1200" dirty="0" smtClean="0">
                <a:latin typeface="Calibri" pitchFamily="34" charset="0"/>
                <a:cs typeface="Calibri" pitchFamily="34" charset="0"/>
              </a:rPr>
              <a:t>A democratic government rules within limits set by constitutional law and citizen’s  rights</a:t>
            </a:r>
            <a:r>
              <a:rPr lang="en-IN" sz="1200" dirty="0" smtClean="0">
                <a:latin typeface="Calibri" pitchFamily="34" charset="0"/>
                <a:cs typeface="Calibri" pitchFamily="34" charset="0"/>
              </a:rPr>
              <a:t>.</a:t>
            </a:r>
          </a:p>
          <a:p>
            <a:endParaRPr lang="en-IN" sz="400" dirty="0" smtClean="0">
              <a:latin typeface="Calibri" pitchFamily="34" charset="0"/>
              <a:cs typeface="Calibri" pitchFamily="34" charset="0"/>
            </a:endParaRPr>
          </a:p>
          <a:p>
            <a:endParaRPr lang="en-US" sz="1200" dirty="0" smtClean="0">
              <a:latin typeface="Calibri" pitchFamily="34" charset="0"/>
              <a:cs typeface="Calibri" pitchFamily="34" charset="0"/>
            </a:endParaRPr>
          </a:p>
          <a:p>
            <a:pPr>
              <a:buFont typeface="Arial" pitchFamily="34" charset="0"/>
              <a:buChar char="•"/>
            </a:pPr>
            <a:r>
              <a:rPr lang="en-IN" sz="1200" b="1" dirty="0" smtClean="0">
                <a:latin typeface="Calibri" pitchFamily="34" charset="0"/>
                <a:cs typeface="Calibri" pitchFamily="34" charset="0"/>
              </a:rPr>
              <a:t>   Case of Zimbabwe</a:t>
            </a:r>
            <a:r>
              <a:rPr lang="en-IN" sz="1200" b="1" dirty="0" smtClean="0">
                <a:latin typeface="Calibri" pitchFamily="34" charset="0"/>
                <a:cs typeface="Calibri" pitchFamily="34" charset="0"/>
              </a:rPr>
              <a:t>:-</a:t>
            </a:r>
          </a:p>
          <a:p>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Zimbabwe attained independence from white minority rule in 1980. Since then, the country has been ruled by ZANU- PF.</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Robert Mugabe, has been ruling the country since independence.</a:t>
            </a:r>
          </a:p>
          <a:p>
            <a:pPr lvl="0">
              <a:buFont typeface="Wingdings" pitchFamily="2" charset="2"/>
              <a:buChar char="Ø"/>
            </a:pPr>
            <a:endParaRPr lang="en-IN"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Elections have been held regularly and always won by ZANU-PF.</a:t>
            </a:r>
          </a:p>
          <a:p>
            <a:pPr lvl="0"/>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His government has changed the constitution several times to increase the powers of the President and make him less accountable.</a:t>
            </a:r>
            <a:endParaRPr lang="en-US" sz="1200" dirty="0" smtClean="0">
              <a:latin typeface="Calibri" pitchFamily="34" charset="0"/>
              <a:cs typeface="Calibri" pitchFamily="34" charset="0"/>
            </a:endParaRPr>
          </a:p>
          <a:p>
            <a:pPr marL="342900" indent="-342900" algn="just">
              <a:spcAft>
                <a:spcPts val="600"/>
              </a:spcAft>
            </a:pPr>
            <a:endParaRPr lang="en-US" sz="1200" dirty="0" smtClean="0">
              <a:latin typeface="Calibri" pitchFamily="34" charset="0"/>
              <a:cs typeface="Calibri" pitchFamily="34" charset="0"/>
            </a:endParaRPr>
          </a:p>
        </p:txBody>
      </p:sp>
      <p:pic>
        <p:nvPicPr>
          <p:cNvPr id="5" name="Picture 3" descr="C:\Users\DELL\Desktop\images (1).jfif"/>
          <p:cNvPicPr>
            <a:picLocks noChangeAspect="1" noChangeArrowheads="1"/>
          </p:cNvPicPr>
          <p:nvPr/>
        </p:nvPicPr>
        <p:blipFill>
          <a:blip r:embed="rId4"/>
          <a:srcRect/>
          <a:stretch>
            <a:fillRect/>
          </a:stretch>
        </p:blipFill>
        <p:spPr bwMode="auto">
          <a:xfrm>
            <a:off x="6151418" y="1211282"/>
            <a:ext cx="2695699" cy="2315688"/>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DEMOCRACY?WHY DEMOCRACY?</a:t>
            </a:r>
          </a:p>
          <a:p>
            <a:pPr lvl="0">
              <a:buSzPts val="1800"/>
            </a:pPr>
            <a:r>
              <a:rPr lang="en-US" sz="1800" b="1" dirty="0" smtClean="0">
                <a:solidFill>
                  <a:schemeClr val="tx1"/>
                </a:solidFill>
                <a:latin typeface="Calibri" pitchFamily="34" charset="0"/>
              </a:rPr>
              <a:t>FEATURES OF DEMOCRACY</a:t>
            </a:r>
            <a:r>
              <a:rPr lang="en-US" sz="1800" b="1" dirty="0" smtClean="0">
                <a:solidFill>
                  <a:schemeClr val="tx1"/>
                </a:solidFill>
                <a:latin typeface="Calibri" pitchFamily="34" charset="0"/>
                <a:sym typeface="Wingdings" pitchFamily="2" charset="2"/>
              </a:rPr>
              <a:t>RULE OF LAW AND RESPECT FOR RIGHTS</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99408"/>
            <a:ext cx="5189974" cy="3127892"/>
          </a:xfrm>
          <a:prstGeom prst="rect">
            <a:avLst/>
          </a:prstGeom>
          <a:noFill/>
          <a:ln>
            <a:noFill/>
          </a:ln>
        </p:spPr>
        <p:txBody>
          <a:bodyPr spcFirstLastPara="1" wrap="square" lIns="91425" tIns="91425" rIns="91425" bIns="91425" anchor="t" anchorCtr="0">
            <a:noAutofit/>
          </a:bodyPr>
          <a:lstStyle/>
          <a:p>
            <a:pPr lvl="0">
              <a:buFont typeface="Wingdings" pitchFamily="2" charset="2"/>
              <a:buChar char="Ø"/>
            </a:pPr>
            <a:r>
              <a:rPr lang="en-IN" sz="1200" dirty="0" smtClean="0">
                <a:latin typeface="Calibri" pitchFamily="34" charset="0"/>
                <a:cs typeface="Calibri" pitchFamily="34" charset="0"/>
              </a:rPr>
              <a:t>   Opposition party workers are harassed and their meeting  disrupted ( Public Protest and demonstrators against the government are declared illegal.</a:t>
            </a:r>
          </a:p>
          <a:p>
            <a:pPr lvl="0"/>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Television, radio and independent news papers are controlled by the government and give only the ruling party’s version.</a:t>
            </a:r>
          </a:p>
          <a:p>
            <a:pPr lvl="0"/>
            <a:endParaRPr lang="en-US"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The example of Zimbabwe shows that popular approval of the rulers is necessary  in a democracy.</a:t>
            </a:r>
          </a:p>
          <a:p>
            <a:pPr lvl="0">
              <a:buFont typeface="Arial" pitchFamily="34" charset="0"/>
              <a:buChar char="•"/>
            </a:pPr>
            <a:endParaRPr lang="en-IN"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The state should  respect some basic rights of the citizen.</a:t>
            </a:r>
          </a:p>
          <a:p>
            <a:pPr lvl="0">
              <a:buFont typeface="Arial" pitchFamily="34" charset="0"/>
              <a:buChar char="•"/>
            </a:pPr>
            <a:endParaRPr lang="en-IN"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Everyone should be equal  in the eyes of law.</a:t>
            </a:r>
            <a:r>
              <a:rPr lang="en-IN" sz="1200" u="sng" dirty="0" smtClean="0">
                <a:latin typeface="Calibri" pitchFamily="34" charset="0"/>
                <a:cs typeface="Calibri" pitchFamily="34" charset="0"/>
                <a:hlinkClick r:id="rId4"/>
              </a:rPr>
              <a:t> https://www.youtube.com/watch?v=NrJRXddbJTw</a:t>
            </a:r>
            <a:endParaRPr lang="en-US" sz="1200" dirty="0" smtClean="0">
              <a:latin typeface="Calibri" pitchFamily="34" charset="0"/>
              <a:cs typeface="Calibri" pitchFamily="34" charset="0"/>
            </a:endParaRPr>
          </a:p>
        </p:txBody>
      </p:sp>
      <p:pic>
        <p:nvPicPr>
          <p:cNvPr id="26625" name="Picture 1" descr="C:\Users\DELL\Desktop\download (2).jfif"/>
          <p:cNvPicPr>
            <a:picLocks noChangeAspect="1" noChangeArrowheads="1"/>
          </p:cNvPicPr>
          <p:nvPr/>
        </p:nvPicPr>
        <p:blipFill>
          <a:blip r:embed="rId5"/>
          <a:srcRect/>
          <a:stretch>
            <a:fillRect/>
          </a:stretch>
        </p:blipFill>
        <p:spPr bwMode="auto">
          <a:xfrm>
            <a:off x="5213268" y="1249198"/>
            <a:ext cx="3435803" cy="2681534"/>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30410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 WHY DEMOCRACY?</a:t>
            </a:r>
          </a:p>
          <a:p>
            <a:pPr lvl="0">
              <a:buSzPts val="1800"/>
            </a:pPr>
            <a:r>
              <a:rPr lang="en-US" sz="1800" b="1" dirty="0" smtClean="0">
                <a:solidFill>
                  <a:schemeClr val="tx1"/>
                </a:solidFill>
                <a:latin typeface="Calibri" pitchFamily="34" charset="0"/>
              </a:rPr>
              <a:t>SUMMARY DEFINITION</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090870"/>
            <a:ext cx="5444953" cy="2889600"/>
          </a:xfrm>
          <a:prstGeom prst="rect">
            <a:avLst/>
          </a:prstGeom>
          <a:noFill/>
          <a:ln>
            <a:noFill/>
          </a:ln>
        </p:spPr>
        <p:txBody>
          <a:bodyPr spcFirstLastPara="1" wrap="square" lIns="91425" tIns="91425" rIns="91425" bIns="91425" anchor="t" anchorCtr="0">
            <a:noAutofit/>
          </a:bodyPr>
          <a:lstStyle/>
          <a:p>
            <a:pPr marL="342900" lvl="1" indent="-342900">
              <a:spcAft>
                <a:spcPts val="600"/>
              </a:spcAft>
            </a:pPr>
            <a:endParaRPr lang="en-IN" dirty="0" smtClean="0">
              <a:latin typeface="Calibri" pitchFamily="34" charset="0"/>
            </a:endParaRPr>
          </a:p>
          <a:p>
            <a:pPr marL="342900" lvl="1" indent="-342900">
              <a:spcAft>
                <a:spcPts val="600"/>
              </a:spcAft>
              <a:buFont typeface="+mj-lt"/>
              <a:buAutoNum type="arabicPeriod"/>
            </a:pPr>
            <a:endParaRPr lang="en-IN" dirty="0">
              <a:solidFill>
                <a:srgbClr val="C00000"/>
              </a:solidFill>
            </a:endParaRPr>
          </a:p>
        </p:txBody>
      </p:sp>
      <p:pic>
        <p:nvPicPr>
          <p:cNvPr id="24578" name="Picture 2" descr="C:\Users\DELL\Desktop\images (4).jfif"/>
          <p:cNvPicPr>
            <a:picLocks noChangeAspect="1" noChangeArrowheads="1"/>
          </p:cNvPicPr>
          <p:nvPr/>
        </p:nvPicPr>
        <p:blipFill>
          <a:blip r:embed="rId4"/>
          <a:srcRect/>
          <a:stretch>
            <a:fillRect/>
          </a:stretch>
        </p:blipFill>
        <p:spPr bwMode="auto">
          <a:xfrm>
            <a:off x="5665457" y="512928"/>
            <a:ext cx="3181660" cy="2467779"/>
          </a:xfrm>
          <a:prstGeom prst="rect">
            <a:avLst/>
          </a:prstGeom>
          <a:noFill/>
        </p:spPr>
      </p:pic>
      <p:sp>
        <p:nvSpPr>
          <p:cNvPr id="6" name="TextBox 5"/>
          <p:cNvSpPr txBox="1"/>
          <p:nvPr/>
        </p:nvSpPr>
        <p:spPr>
          <a:xfrm>
            <a:off x="344384" y="1587829"/>
            <a:ext cx="5035138" cy="2000548"/>
          </a:xfrm>
          <a:prstGeom prst="rect">
            <a:avLst/>
          </a:prstGeom>
          <a:noFill/>
        </p:spPr>
        <p:txBody>
          <a:bodyPr wrap="square" rtlCol="0">
            <a:spAutoFit/>
          </a:bodyPr>
          <a:lstStyle/>
          <a:p>
            <a:pPr lvl="0">
              <a:buFont typeface="Arial" pitchFamily="34" charset="0"/>
              <a:buChar char="•"/>
            </a:pPr>
            <a:r>
              <a:rPr lang="en-IN" dirty="0" smtClean="0"/>
              <a:t> </a:t>
            </a:r>
            <a:r>
              <a:rPr lang="en-IN" sz="1200" dirty="0" smtClean="0">
                <a:latin typeface="Calibri" pitchFamily="34" charset="0"/>
                <a:cs typeface="Calibri" pitchFamily="34" charset="0"/>
              </a:rPr>
              <a:t>The majority of people rule through their elected representatives. </a:t>
            </a:r>
            <a:endParaRPr lang="en-IN" sz="1200" dirty="0" smtClean="0">
              <a:latin typeface="Calibri" pitchFamily="34" charset="0"/>
              <a:cs typeface="Calibri" pitchFamily="34" charset="0"/>
            </a:endParaRPr>
          </a:p>
          <a:p>
            <a:pPr lvl="0"/>
            <a:endParaRPr lang="en-IN"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This become necessary because:- </a:t>
            </a:r>
          </a:p>
          <a:p>
            <a:pPr lvl="0">
              <a:buFont typeface="Arial" pitchFamily="34" charset="0"/>
              <a:buChar char="•"/>
            </a:pPr>
            <a:endParaRPr lang="en-US"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Majority democracies involve such a large number of people that it is physically impossible for them to sit together and take collective decisions.</a:t>
            </a:r>
          </a:p>
          <a:p>
            <a:pPr lvl="0">
              <a:buFont typeface="Arial" pitchFamily="34" charset="0"/>
              <a:buChar char="•"/>
            </a:pPr>
            <a:endParaRPr lang="en-US"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Even if they could, the citizen does not have the time, the desire or the skills to take part in all the decisions.</a:t>
            </a:r>
            <a:endParaRPr lang="en-US" sz="1200" dirty="0" smtClean="0">
              <a:latin typeface="Calibri" pitchFamily="34" charset="0"/>
              <a:cs typeface="Calibri" pitchFamily="34" charset="0"/>
            </a:endParaRP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a:ea typeface="Calibri"/>
                <a:cs typeface="Calibri"/>
                <a:sym typeface="Calibri"/>
              </a:rPr>
              <a:t>WHAT IS DEMOCRACY? WHY DEMOCRACY? </a:t>
            </a:r>
          </a:p>
          <a:p>
            <a:pPr lvl="0">
              <a:buSzPts val="2200"/>
            </a:pPr>
            <a:r>
              <a:rPr lang="en-US" sz="1800" b="1" dirty="0" smtClean="0">
                <a:solidFill>
                  <a:schemeClr val="tx1"/>
                </a:solidFill>
                <a:latin typeface="Calibri" pitchFamily="34" charset="0"/>
              </a:rPr>
              <a:t>INTRODUCTION</a:t>
            </a:r>
          </a:p>
        </p:txBody>
      </p:sp>
      <p:sp>
        <p:nvSpPr>
          <p:cNvPr id="72" name="Google Shape;72;p15"/>
          <p:cNvSpPr txBox="1"/>
          <p:nvPr/>
        </p:nvSpPr>
        <p:spPr>
          <a:xfrm>
            <a:off x="272675" y="1008993"/>
            <a:ext cx="8688300" cy="3318307"/>
          </a:xfrm>
          <a:prstGeom prst="rect">
            <a:avLst/>
          </a:prstGeom>
          <a:noFill/>
          <a:ln>
            <a:noFill/>
          </a:ln>
        </p:spPr>
        <p:txBody>
          <a:bodyPr spcFirstLastPara="1" wrap="square" lIns="91425" tIns="91425" rIns="91425" bIns="91425" anchor="t" anchorCtr="0">
            <a:noAutofit/>
          </a:bodyPr>
          <a:lstStyle/>
          <a:p>
            <a:pPr marL="342900" indent="-342900" algn="just">
              <a:buFont typeface="Arial" pitchFamily="34" charset="0"/>
              <a:buChar char="•"/>
            </a:pPr>
            <a:endParaRPr sz="1400" b="0" i="0" u="none" strike="noStrike" cap="none" dirty="0">
              <a:solidFill>
                <a:srgbClr val="000000"/>
              </a:solidFill>
              <a:latin typeface="Calibri"/>
              <a:ea typeface="Calibri"/>
              <a:cs typeface="Calibri"/>
              <a:sym typeface="Calibri"/>
            </a:endParaRPr>
          </a:p>
        </p:txBody>
      </p:sp>
      <p:pic>
        <p:nvPicPr>
          <p:cNvPr id="59393" name="Picture 1" descr="C:\Users\DELL\Desktop\images (5).jfif"/>
          <p:cNvPicPr>
            <a:picLocks noChangeAspect="1" noChangeArrowheads="1"/>
          </p:cNvPicPr>
          <p:nvPr/>
        </p:nvPicPr>
        <p:blipFill>
          <a:blip r:embed="rId4"/>
          <a:srcRect/>
          <a:stretch>
            <a:fillRect/>
          </a:stretch>
        </p:blipFill>
        <p:spPr bwMode="auto">
          <a:xfrm>
            <a:off x="305046" y="1163781"/>
            <a:ext cx="4266953" cy="3111335"/>
          </a:xfrm>
          <a:prstGeom prst="rect">
            <a:avLst/>
          </a:prstGeom>
          <a:noFill/>
        </p:spPr>
      </p:pic>
      <p:pic>
        <p:nvPicPr>
          <p:cNvPr id="7" name="Picture 2" descr="C:\Users\DELL\Desktop\download (5).jfif"/>
          <p:cNvPicPr>
            <a:picLocks noChangeAspect="1" noChangeArrowheads="1"/>
          </p:cNvPicPr>
          <p:nvPr/>
        </p:nvPicPr>
        <p:blipFill>
          <a:blip r:embed="rId5"/>
          <a:srcRect/>
          <a:stretch>
            <a:fillRect/>
          </a:stretch>
        </p:blipFill>
        <p:spPr bwMode="auto">
          <a:xfrm>
            <a:off x="5023264" y="985653"/>
            <a:ext cx="3800102" cy="3218212"/>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WHAT IS DEMOCRACY?WHY DEMOCRACY</a:t>
            </a: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1 P- 4</a:t>
            </a:r>
            <a:endParaRPr b="1" dirty="0"/>
          </a:p>
          <a:p>
            <a:r>
              <a:rPr lang="en" b="1" dirty="0"/>
              <a:t>CHAPTER NAME </a:t>
            </a:r>
            <a:r>
              <a:rPr lang="en" b="1" dirty="0" smtClean="0"/>
              <a:t>: WHAT IS DEMOCRACY? </a:t>
            </a:r>
            <a:r>
              <a:rPr lang="en-US" b="1" dirty="0" smtClean="0"/>
              <a:t>WHY DEMOCRACY</a:t>
            </a:r>
            <a:endParaRPr lang="en-IN" b="1" dirty="0" smtClean="0">
              <a:sym typeface="Calibri"/>
            </a:endParaRPr>
          </a:p>
          <a:p>
            <a:pPr marL="0" lvl="0" indent="0" algn="l" rtl="0">
              <a:spcBef>
                <a:spcPts val="0"/>
              </a:spcBef>
              <a:spcAft>
                <a:spcPts val="0"/>
              </a:spcAft>
              <a:buNone/>
            </a:pPr>
            <a:endParaRPr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 WHY DEMOCRACY?</a:t>
            </a:r>
          </a:p>
          <a:p>
            <a:pPr lvl="0">
              <a:buSzPts val="1800"/>
            </a:pPr>
            <a:r>
              <a:rPr lang="en-IN" sz="1800" b="1" dirty="0" smtClean="0">
                <a:latin typeface="Calibri" pitchFamily="34" charset="0"/>
              </a:rPr>
              <a:t>WHY DEMOCRACY? ARGUMENTS AGAINST  DEMOCRACY</a:t>
            </a:r>
            <a:endParaRPr sz="1800" b="1" i="0" u="none" strike="noStrike" cap="none" dirty="0">
              <a:solidFill>
                <a:srgbClr val="000000"/>
              </a:solidFill>
              <a:latin typeface="Calibri" pitchFamily="34" charset="0"/>
              <a:sym typeface="Arial"/>
            </a:endParaRPr>
          </a:p>
        </p:txBody>
      </p:sp>
      <p:sp>
        <p:nvSpPr>
          <p:cNvPr id="72" name="Google Shape;72;p15"/>
          <p:cNvSpPr txBox="1"/>
          <p:nvPr/>
        </p:nvSpPr>
        <p:spPr>
          <a:xfrm>
            <a:off x="272675" y="1406170"/>
            <a:ext cx="8688300" cy="2889600"/>
          </a:xfrm>
          <a:prstGeom prst="rect">
            <a:avLst/>
          </a:prstGeom>
          <a:noFill/>
          <a:ln>
            <a:noFill/>
          </a:ln>
        </p:spPr>
        <p:txBody>
          <a:bodyPr spcFirstLastPara="1" wrap="square" lIns="91425" tIns="91425" rIns="91425" bIns="91425" anchor="t" anchorCtr="0">
            <a:noAutofit/>
          </a:bodyPr>
          <a:lstStyle/>
          <a:p>
            <a:pPr lvl="0">
              <a:buFont typeface="Wingdings" pitchFamily="2" charset="2"/>
              <a:buChar char="Ø"/>
            </a:pPr>
            <a:r>
              <a:rPr lang="en-IN" dirty="0" smtClean="0"/>
              <a:t>  </a:t>
            </a:r>
            <a:r>
              <a:rPr lang="en-IN" sz="1200" dirty="0" smtClean="0">
                <a:latin typeface="Calibri" pitchFamily="34" charset="0"/>
                <a:cs typeface="Calibri" pitchFamily="34" charset="0"/>
              </a:rPr>
              <a:t>Leaders keep changing in a democracy. This leads to instability.</a:t>
            </a:r>
          </a:p>
          <a:p>
            <a:pPr lvl="0"/>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Democracy is all about political competition and power play. There is no scope for morality.</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So many people have to be consulted in a democracy that it leads to delays.</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Elected leaders do not always know the best interest of the people. It leads to bad decisions.</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Democracy leads to corruption for it is based on electoral competition.</a:t>
            </a:r>
          </a:p>
          <a:p>
            <a:pPr lvl="0"/>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Ordinary people do not know, what is good  for them , they should not decide anything.</a:t>
            </a:r>
            <a:endParaRPr lang="en-US" sz="1200" dirty="0" smtClean="0">
              <a:latin typeface="Calibri" pitchFamily="34" charset="0"/>
              <a:cs typeface="Calibri" pitchFamily="34" charset="0"/>
            </a:endParaRPr>
          </a:p>
          <a:p>
            <a:r>
              <a:rPr lang="en-US" sz="1200" b="1" dirty="0" smtClean="0">
                <a:latin typeface="Calibri" pitchFamily="34" charset="0"/>
                <a:cs typeface="Calibri" pitchFamily="34" charset="0"/>
              </a:rPr>
              <a:t> </a:t>
            </a:r>
            <a:endParaRPr lang="en-US" sz="1200" dirty="0" smtClean="0">
              <a:latin typeface="Calibri" pitchFamily="34" charset="0"/>
              <a:cs typeface="Calibri" pitchFamily="34" charset="0"/>
            </a:endParaRPr>
          </a:p>
          <a:p>
            <a:pPr lvl="0"/>
            <a:endParaRPr lang="en-IN" sz="12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 WHY DEMOCRACY?</a:t>
            </a:r>
          </a:p>
          <a:p>
            <a:pPr lvl="0">
              <a:buSzPts val="1800"/>
            </a:pPr>
            <a:r>
              <a:rPr lang="en-IN" sz="1800" b="1" dirty="0" smtClean="0">
                <a:latin typeface="Calibri" pitchFamily="34" charset="0"/>
              </a:rPr>
              <a:t>WHY DEMOCRACY? ARGUMENTS FOR DEMOCRACY</a:t>
            </a:r>
            <a:endParaRPr sz="1800" b="1" i="0" u="none" strike="noStrike" cap="none" dirty="0">
              <a:solidFill>
                <a:srgbClr val="000000"/>
              </a:solidFill>
              <a:latin typeface="Calibri" pitchFamily="34" charset="0"/>
              <a:sym typeface="Arial"/>
            </a:endParaRPr>
          </a:p>
        </p:txBody>
      </p:sp>
      <p:sp>
        <p:nvSpPr>
          <p:cNvPr id="72" name="Google Shape;72;p15"/>
          <p:cNvSpPr txBox="1"/>
          <p:nvPr/>
        </p:nvSpPr>
        <p:spPr>
          <a:xfrm>
            <a:off x="272675" y="1406170"/>
            <a:ext cx="5035595" cy="2889600"/>
          </a:xfrm>
          <a:prstGeom prst="rect">
            <a:avLst/>
          </a:prstGeom>
          <a:noFill/>
          <a:ln>
            <a:noFill/>
          </a:ln>
        </p:spPr>
        <p:txBody>
          <a:bodyPr spcFirstLastPara="1" wrap="square" lIns="91425" tIns="91425" rIns="91425" bIns="91425" anchor="t" anchorCtr="0">
            <a:noAutofit/>
          </a:bodyPr>
          <a:lstStyle/>
          <a:p>
            <a:pPr lvl="0">
              <a:buFont typeface="Wingdings" pitchFamily="2" charset="2"/>
              <a:buChar char="Ø"/>
            </a:pPr>
            <a:r>
              <a:rPr lang="en-IN" sz="1200" dirty="0" smtClean="0">
                <a:latin typeface="Calibri" pitchFamily="34" charset="0"/>
                <a:cs typeface="Calibri" pitchFamily="34" charset="0"/>
              </a:rPr>
              <a:t>  Democracy is better than any other form of government in responding to the needs of the people. A democracy requires that have to attend to the needs of the people.</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A democracy government is a better government because it is more accountable form of government.</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Democracy is based on consultation and discussion. Any decision is taken after discussion, which reduces the possibility of taking rash and irresponsible decisions. Thus democracy improves the quality of decision-making.</a:t>
            </a:r>
            <a:endParaRPr lang="en-US" sz="1200" dirty="0" smtClean="0">
              <a:latin typeface="Calibri" pitchFamily="34" charset="0"/>
              <a:cs typeface="Calibri" pitchFamily="34" charset="0"/>
            </a:endParaRPr>
          </a:p>
          <a:p>
            <a:pPr lvl="0"/>
            <a:endParaRPr lang="en-US" dirty="0" smtClean="0"/>
          </a:p>
          <a:p>
            <a:pPr marL="342900" indent="-342900">
              <a:spcAft>
                <a:spcPts val="600"/>
              </a:spcAft>
            </a:pPr>
            <a:endParaRPr lang="en-IN" dirty="0" smtClean="0">
              <a:latin typeface="Calibri" pitchFamily="34" charset="0"/>
            </a:endParaRPr>
          </a:p>
        </p:txBody>
      </p:sp>
      <p:pic>
        <p:nvPicPr>
          <p:cNvPr id="16385" name="Picture 1" descr="C:\Users\DELL\Desktop\download (3).jfif"/>
          <p:cNvPicPr>
            <a:picLocks noChangeAspect="1" noChangeArrowheads="1"/>
          </p:cNvPicPr>
          <p:nvPr/>
        </p:nvPicPr>
        <p:blipFill>
          <a:blip r:embed="rId4"/>
          <a:srcRect/>
          <a:stretch>
            <a:fillRect/>
          </a:stretch>
        </p:blipFill>
        <p:spPr bwMode="auto">
          <a:xfrm>
            <a:off x="5545778" y="2593462"/>
            <a:ext cx="3281364" cy="1681655"/>
          </a:xfrm>
          <a:prstGeom prst="rect">
            <a:avLst/>
          </a:prstGeom>
          <a:noFill/>
        </p:spPr>
      </p:pic>
      <p:pic>
        <p:nvPicPr>
          <p:cNvPr id="16387" name="Picture 3" descr="C:\Users\DELL\Desktop\images.jfif"/>
          <p:cNvPicPr>
            <a:picLocks noChangeAspect="1" noChangeArrowheads="1"/>
          </p:cNvPicPr>
          <p:nvPr/>
        </p:nvPicPr>
        <p:blipFill>
          <a:blip r:embed="rId5"/>
          <a:srcRect/>
          <a:stretch>
            <a:fillRect/>
          </a:stretch>
        </p:blipFill>
        <p:spPr bwMode="auto">
          <a:xfrm>
            <a:off x="5581403" y="296883"/>
            <a:ext cx="3230088" cy="218506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 WHY DEMOCRACY?</a:t>
            </a:r>
          </a:p>
          <a:p>
            <a:pPr lvl="0">
              <a:buSzPts val="1800"/>
            </a:pPr>
            <a:r>
              <a:rPr lang="en-IN" sz="1800" b="1" dirty="0" smtClean="0">
                <a:latin typeface="Calibri" pitchFamily="34" charset="0"/>
              </a:rPr>
              <a:t>WHY DEMOCRACY? ARGUMENTS FOR DEMOCRACY</a:t>
            </a:r>
            <a:endParaRPr sz="1800" b="1" i="0" u="none" strike="noStrike" cap="none" dirty="0">
              <a:solidFill>
                <a:srgbClr val="000000"/>
              </a:solidFill>
              <a:latin typeface="Calibri" pitchFamily="34" charset="0"/>
              <a:sym typeface="Arial"/>
            </a:endParaRPr>
          </a:p>
        </p:txBody>
      </p:sp>
      <p:sp>
        <p:nvSpPr>
          <p:cNvPr id="72" name="Google Shape;72;p15"/>
          <p:cNvSpPr txBox="1"/>
          <p:nvPr/>
        </p:nvSpPr>
        <p:spPr>
          <a:xfrm>
            <a:off x="272675" y="1080655"/>
            <a:ext cx="4821839" cy="3800103"/>
          </a:xfrm>
          <a:prstGeom prst="rect">
            <a:avLst/>
          </a:prstGeom>
          <a:noFill/>
          <a:ln>
            <a:noFill/>
          </a:ln>
        </p:spPr>
        <p:txBody>
          <a:bodyPr spcFirstLastPara="1" wrap="square" lIns="91425" tIns="91425" rIns="91425" bIns="91425" anchor="t" anchorCtr="0">
            <a:noAutofit/>
          </a:bodyPr>
          <a:lstStyle/>
          <a:p>
            <a:pPr lvl="0">
              <a:buFont typeface="Wingdings" pitchFamily="2" charset="2"/>
              <a:buChar char="Ø"/>
            </a:pPr>
            <a:r>
              <a:rPr lang="en-IN" dirty="0" smtClean="0"/>
              <a:t>  Democracy provides a method to deal with differences and conflicts.  Only in a democracy can different groups live with one another peacefully. In a diverse country like India, democracy keeps our country together.</a:t>
            </a:r>
          </a:p>
          <a:p>
            <a:pPr lvl="0">
              <a:buFont typeface="Wingdings" pitchFamily="2" charset="2"/>
              <a:buChar char="Ø"/>
            </a:pPr>
            <a:endParaRPr lang="en-US" dirty="0" smtClean="0"/>
          </a:p>
          <a:p>
            <a:pPr lvl="0">
              <a:buFont typeface="Wingdings" pitchFamily="2" charset="2"/>
              <a:buChar char="Ø"/>
            </a:pPr>
            <a:r>
              <a:rPr lang="en-IN" dirty="0" smtClean="0"/>
              <a:t> Democracy enhances the dignity of citizens. In democracy, the poorest and the least educated have the same status as the rich and the educated. Because democracy is based on the principle of political equality.</a:t>
            </a:r>
          </a:p>
          <a:p>
            <a:pPr lvl="0"/>
            <a:endParaRPr lang="en-IN" dirty="0" smtClean="0"/>
          </a:p>
          <a:p>
            <a:pPr lvl="0">
              <a:buFont typeface="Wingdings" pitchFamily="2" charset="2"/>
              <a:buChar char="Ø"/>
            </a:pPr>
            <a:endParaRPr lang="en-US" dirty="0" smtClean="0"/>
          </a:p>
          <a:p>
            <a:pPr lvl="0">
              <a:buFont typeface="Wingdings" pitchFamily="2" charset="2"/>
              <a:buChar char="Ø"/>
            </a:pPr>
            <a:r>
              <a:rPr lang="en-IN" dirty="0" smtClean="0"/>
              <a:t> Democracy is better than other forms of government because it allows us to correct our mistakes. There is a space for public discussion on the mistakes and there is a room for correction. In democracy, either the rulers can be changed.</a:t>
            </a:r>
            <a:endParaRPr lang="en-US" dirty="0" smtClean="0"/>
          </a:p>
          <a:p>
            <a:r>
              <a:rPr lang="en-IN" dirty="0" smtClean="0"/>
              <a:t> </a:t>
            </a:r>
            <a:endParaRPr lang="en-US" dirty="0" smtClean="0"/>
          </a:p>
        </p:txBody>
      </p:sp>
      <p:pic>
        <p:nvPicPr>
          <p:cNvPr id="75778" name="Picture 2" descr="C:\Users\DELL\Desktop\download (4).jfif"/>
          <p:cNvPicPr>
            <a:picLocks noChangeAspect="1" noChangeArrowheads="1"/>
          </p:cNvPicPr>
          <p:nvPr/>
        </p:nvPicPr>
        <p:blipFill>
          <a:blip r:embed="rId4"/>
          <a:srcRect/>
          <a:stretch>
            <a:fillRect/>
          </a:stretch>
        </p:blipFill>
        <p:spPr bwMode="auto">
          <a:xfrm>
            <a:off x="5593278" y="320634"/>
            <a:ext cx="3245675" cy="1744930"/>
          </a:xfrm>
          <a:prstGeom prst="rect">
            <a:avLst/>
          </a:prstGeom>
          <a:noFill/>
        </p:spPr>
      </p:pic>
      <p:pic>
        <p:nvPicPr>
          <p:cNvPr id="75783" name="Picture 7" descr="C:\Users\DELL\Desktop\download (6).jfif"/>
          <p:cNvPicPr>
            <a:picLocks noChangeAspect="1" noChangeArrowheads="1"/>
          </p:cNvPicPr>
          <p:nvPr/>
        </p:nvPicPr>
        <p:blipFill>
          <a:blip r:embed="rId5"/>
          <a:srcRect/>
          <a:stretch>
            <a:fillRect/>
          </a:stretch>
        </p:blipFill>
        <p:spPr bwMode="auto">
          <a:xfrm>
            <a:off x="5450774" y="2263362"/>
            <a:ext cx="3408218" cy="1964254"/>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WHAT IS DEMOCRACY?WHY DEMOCRACY?</a:t>
            </a: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(HISTORY)</a:t>
            </a:r>
            <a:endParaRPr b="1" dirty="0"/>
          </a:p>
          <a:p>
            <a:pPr marL="0" lvl="0" indent="0" algn="l" rtl="0">
              <a:spcBef>
                <a:spcPts val="0"/>
              </a:spcBef>
              <a:spcAft>
                <a:spcPts val="0"/>
              </a:spcAft>
              <a:buNone/>
            </a:pPr>
            <a:r>
              <a:rPr lang="en" b="1" dirty="0"/>
              <a:t>CHAPTER NUMBER</a:t>
            </a:r>
            <a:r>
              <a:rPr lang="en" b="1" dirty="0" smtClean="0"/>
              <a:t>: 1 P- 5</a:t>
            </a:r>
            <a:endParaRPr b="1" dirty="0"/>
          </a:p>
          <a:p>
            <a:r>
              <a:rPr lang="en" b="1" dirty="0"/>
              <a:t>CHAPTER NAME </a:t>
            </a:r>
            <a:r>
              <a:rPr lang="en" b="1" dirty="0" smtClean="0"/>
              <a:t>: WHAT IS DEMOCRACY? WHY DEMOCRACY?</a:t>
            </a:r>
            <a:endParaRPr lang="en-IN" b="1" dirty="0" smtClean="0">
              <a:sym typeface="Calibri"/>
            </a:endParaRPr>
          </a:p>
          <a:p>
            <a:pPr marL="0" lvl="0" indent="0" algn="l" rtl="0">
              <a:spcBef>
                <a:spcPts val="0"/>
              </a:spcBef>
              <a:spcAft>
                <a:spcPts val="0"/>
              </a:spcAft>
              <a:buNone/>
            </a:pPr>
            <a:endParaRPr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DEMOCRACY?WHY DEMOCRACY?</a:t>
            </a:r>
          </a:p>
          <a:p>
            <a:pPr lvl="0">
              <a:buSzPts val="1800"/>
            </a:pPr>
            <a:r>
              <a:rPr lang="en-IN" sz="1800" b="1" dirty="0" smtClean="0">
                <a:latin typeface="Calibri" pitchFamily="34" charset="0"/>
              </a:rPr>
              <a:t>DISCUSSION OF QUESTIONS AND ANSWERS</a:t>
            </a:r>
            <a:r>
              <a:rPr lang="en-IN" sz="1800" dirty="0" smtClean="0"/>
              <a:t/>
            </a:r>
            <a:br>
              <a:rPr lang="en-IN" sz="1800" dirty="0" smtClean="0"/>
            </a:br>
            <a:endParaRPr sz="1800" b="1" i="0" u="none" strike="noStrike" cap="none" dirty="0">
              <a:solidFill>
                <a:srgbClr val="000000"/>
              </a:solidFill>
              <a:latin typeface="Arial"/>
              <a:ea typeface="Arial"/>
              <a:cs typeface="Arial"/>
              <a:sym typeface="Arial"/>
            </a:endParaRPr>
          </a:p>
        </p:txBody>
      </p:sp>
      <p:sp>
        <p:nvSpPr>
          <p:cNvPr id="72" name="Google Shape;72;p15"/>
          <p:cNvSpPr txBox="1"/>
          <p:nvPr/>
        </p:nvSpPr>
        <p:spPr>
          <a:xfrm>
            <a:off x="272675" y="1021278"/>
            <a:ext cx="8688300" cy="3182587"/>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IN" sz="1200" dirty="0" smtClean="0">
                <a:latin typeface="Calibri" pitchFamily="34" charset="0"/>
                <a:cs typeface="Calibri" pitchFamily="34" charset="0"/>
              </a:rPr>
              <a:t>What are the advantages of Democracy? (b)What is peculiar with ZANU—PF of Zimbabwe?</a:t>
            </a:r>
          </a:p>
          <a:p>
            <a:pPr marL="342900" indent="-342900">
              <a:spcAft>
                <a:spcPts val="600"/>
              </a:spcAft>
              <a:buFont typeface="Arial" pitchFamily="34" charset="0"/>
              <a:buChar char="•"/>
            </a:pPr>
            <a:r>
              <a:rPr lang="en-IN" sz="1200" dirty="0" smtClean="0">
                <a:latin typeface="Calibri" pitchFamily="34" charset="0"/>
                <a:cs typeface="Calibri" pitchFamily="34" charset="0"/>
              </a:rPr>
              <a:t>What are the different features of Democracy?</a:t>
            </a:r>
          </a:p>
          <a:p>
            <a:pPr marL="342900" indent="-342900">
              <a:spcAft>
                <a:spcPts val="600"/>
              </a:spcAft>
              <a:buFont typeface="Arial" pitchFamily="34" charset="0"/>
              <a:buChar char="•"/>
            </a:pPr>
            <a:r>
              <a:rPr lang="en-IN" sz="1200" dirty="0" smtClean="0">
                <a:latin typeface="Calibri" pitchFamily="34" charset="0"/>
                <a:cs typeface="Calibri" pitchFamily="34" charset="0"/>
              </a:rPr>
              <a:t>When did the’ Legal Framework Order’ issue by </a:t>
            </a:r>
            <a:r>
              <a:rPr lang="en-IN" sz="1200" dirty="0" err="1" smtClean="0">
                <a:latin typeface="Calibri" pitchFamily="34" charset="0"/>
                <a:cs typeface="Calibri" pitchFamily="34" charset="0"/>
              </a:rPr>
              <a:t>Pervez</a:t>
            </a:r>
            <a:r>
              <a:rPr lang="en-IN" sz="1200" dirty="0" smtClean="0">
                <a:latin typeface="Calibri" pitchFamily="34" charset="0"/>
                <a:cs typeface="Calibri" pitchFamily="34" charset="0"/>
              </a:rPr>
              <a:t> Musaraf?</a:t>
            </a:r>
          </a:p>
          <a:p>
            <a:pPr marL="342900" indent="-342900">
              <a:spcAft>
                <a:spcPts val="600"/>
              </a:spcAft>
              <a:buFont typeface="Arial" pitchFamily="34" charset="0"/>
              <a:buChar char="•"/>
            </a:pPr>
            <a:r>
              <a:rPr lang="en-IN" sz="1200" dirty="0" smtClean="0">
                <a:latin typeface="Calibri" pitchFamily="34" charset="0"/>
                <a:cs typeface="Calibri" pitchFamily="34" charset="0"/>
              </a:rPr>
              <a:t>Name the Parliament of China where elections held regularly. What is ZANU-PF?</a:t>
            </a:r>
          </a:p>
          <a:p>
            <a:pPr marL="342900" indent="-342900">
              <a:spcAft>
                <a:spcPts val="600"/>
              </a:spcAft>
              <a:buFont typeface="Arial" pitchFamily="34" charset="0"/>
              <a:buChar char="•"/>
            </a:pPr>
            <a:r>
              <a:rPr lang="en-IN" sz="1200" dirty="0" smtClean="0">
                <a:latin typeface="Calibri" pitchFamily="34" charset="0"/>
                <a:cs typeface="Calibri" pitchFamily="34" charset="0"/>
              </a:rPr>
              <a:t>Why Zimbabwe is called as a non- democratic country?</a:t>
            </a:r>
          </a:p>
          <a:p>
            <a:pPr marL="342900" indent="-342900">
              <a:spcAft>
                <a:spcPts val="600"/>
              </a:spcAft>
              <a:buFont typeface="Arial" pitchFamily="34" charset="0"/>
              <a:buChar char="•"/>
            </a:pPr>
            <a:r>
              <a:rPr lang="en-IN" sz="1200" dirty="0" smtClean="0">
                <a:latin typeface="Calibri" pitchFamily="34" charset="0"/>
                <a:cs typeface="Calibri" pitchFamily="34" charset="0"/>
              </a:rPr>
              <a:t>When does a citizen have an equal role in decision – making?</a:t>
            </a:r>
          </a:p>
          <a:p>
            <a:pPr marL="342900" indent="-342900">
              <a:spcAft>
                <a:spcPts val="600"/>
              </a:spcAft>
              <a:buFont typeface="Arial" pitchFamily="34" charset="0"/>
              <a:buChar char="•"/>
            </a:pPr>
            <a:r>
              <a:rPr lang="en-IN" sz="1200" dirty="0" smtClean="0">
                <a:latin typeface="Calibri" pitchFamily="34" charset="0"/>
                <a:cs typeface="Calibri" pitchFamily="34" charset="0"/>
              </a:rPr>
              <a:t>Write four arguments in favour of democracy.</a:t>
            </a:r>
          </a:p>
          <a:p>
            <a:pPr marL="342900" indent="-342900">
              <a:spcAft>
                <a:spcPts val="600"/>
              </a:spcAft>
              <a:buFont typeface="Arial" pitchFamily="34" charset="0"/>
              <a:buChar char="•"/>
            </a:pPr>
            <a:r>
              <a:rPr lang="en-IN" sz="1200" dirty="0" smtClean="0">
                <a:latin typeface="Calibri" pitchFamily="34" charset="0"/>
                <a:cs typeface="Calibri" pitchFamily="34" charset="0"/>
              </a:rPr>
              <a:t>Democracy is better than other forms of government because it allow to correct  its own mistakes. Discuss.</a:t>
            </a:r>
          </a:p>
          <a:p>
            <a:pPr marL="342900" indent="-342900">
              <a:spcAft>
                <a:spcPts val="600"/>
              </a:spcAft>
              <a:buFont typeface="Arial" pitchFamily="34" charset="0"/>
              <a:buChar char="•"/>
            </a:pPr>
            <a:r>
              <a:rPr lang="en-IN" sz="1200" dirty="0" smtClean="0">
                <a:latin typeface="Calibri" pitchFamily="34" charset="0"/>
                <a:cs typeface="Calibri" pitchFamily="34" charset="0"/>
              </a:rPr>
              <a:t>Why is Democracy considered the best form of government?</a:t>
            </a:r>
          </a:p>
          <a:p>
            <a:pPr marL="342900" indent="-342900">
              <a:spcAft>
                <a:spcPts val="600"/>
              </a:spcAft>
              <a:buFont typeface="Arial" pitchFamily="34" charset="0"/>
              <a:buChar char="•"/>
            </a:pPr>
            <a:r>
              <a:rPr lang="en-IN" sz="1200" dirty="0" smtClean="0">
                <a:latin typeface="Calibri" pitchFamily="34" charset="0"/>
                <a:cs typeface="Calibri" pitchFamily="34" charset="0"/>
              </a:rPr>
              <a:t>What is direct democracy? Which party always forms the government in China?</a:t>
            </a:r>
          </a:p>
          <a:p>
            <a:pPr marL="342900" indent="-342900">
              <a:spcAft>
                <a:spcPts val="600"/>
              </a:spcAft>
              <a:buFont typeface="Arial" pitchFamily="34" charset="0"/>
              <a:buChar char="•"/>
            </a:pPr>
            <a:r>
              <a:rPr lang="en-IN" sz="1200" dirty="0" smtClean="0">
                <a:latin typeface="Calibri" pitchFamily="34" charset="0"/>
                <a:cs typeface="Calibri" pitchFamily="34" charset="0"/>
              </a:rPr>
              <a:t>Democracy is all about political competition and power play. There is scope for morality.’ Justify the statement by giving arguments against democracy.</a:t>
            </a:r>
          </a:p>
          <a:p>
            <a:pPr marL="342900" indent="-342900">
              <a:spcAft>
                <a:spcPts val="600"/>
              </a:spcAft>
              <a:buFont typeface="Arial" pitchFamily="34" charset="0"/>
              <a:buChar char="•"/>
            </a:pPr>
            <a:endParaRPr lang="en-IN" dirty="0" smtClean="0">
              <a:latin typeface="Calibri"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400"/>
            </a:pPr>
            <a:r>
              <a:rPr lang="en-IN" sz="2200" b="1" dirty="0" smtClean="0">
                <a:solidFill>
                  <a:srgbClr val="FF0000"/>
                </a:solidFill>
                <a:latin typeface="Calibri"/>
                <a:ea typeface="Calibri"/>
                <a:cs typeface="Calibri"/>
                <a:sym typeface="Calibri"/>
              </a:rPr>
              <a:t>WHAT IS DEMOCRACY?WHY DEMOCRACY?</a:t>
            </a:r>
          </a:p>
          <a:p>
            <a:pPr lvl="0">
              <a:buSzPts val="1800"/>
            </a:pPr>
            <a:r>
              <a:rPr lang="en-IN" sz="1800" b="1" dirty="0" smtClean="0">
                <a:latin typeface="Calibri" pitchFamily="34" charset="0"/>
              </a:rPr>
              <a:t>MINDMAP</a:t>
            </a:r>
            <a:r>
              <a:rPr lang="en-IN" sz="1800" dirty="0" smtClean="0"/>
              <a:t/>
            </a:r>
            <a:br>
              <a:rPr lang="en-IN" sz="1800" dirty="0" smtClean="0"/>
            </a:br>
            <a:endParaRPr sz="1800" b="1" i="0" u="none" strike="noStrike" cap="none" dirty="0">
              <a:solidFill>
                <a:srgbClr val="000000"/>
              </a:solidFill>
              <a:latin typeface="Arial"/>
              <a:ea typeface="Arial"/>
              <a:cs typeface="Arial"/>
              <a:sym typeface="Arial"/>
            </a:endParaRPr>
          </a:p>
        </p:txBody>
      </p:sp>
      <p:sp>
        <p:nvSpPr>
          <p:cNvPr id="72" name="Google Shape;72;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342900" indent="-342900">
              <a:spcAft>
                <a:spcPts val="600"/>
              </a:spcAft>
            </a:pPr>
            <a:endParaRPr lang="en-IN" dirty="0" smtClean="0">
              <a:latin typeface="Calibri" pitchFamily="34" charset="0"/>
            </a:endParaRPr>
          </a:p>
          <a:p>
            <a:pPr marL="342900" indent="-342900">
              <a:spcAft>
                <a:spcPts val="600"/>
              </a:spcAft>
              <a:buFont typeface="Arial" pitchFamily="34" charset="0"/>
              <a:buChar char="•"/>
            </a:pPr>
            <a:endParaRPr lang="en-IN" dirty="0" smtClean="0">
              <a:latin typeface="Calibri" pitchFamily="34" charset="0"/>
            </a:endParaRPr>
          </a:p>
        </p:txBody>
      </p:sp>
      <p:pic>
        <p:nvPicPr>
          <p:cNvPr id="6" name="Picture 5" descr="mindmap.jpg"/>
          <p:cNvPicPr>
            <a:picLocks noChangeAspect="1"/>
          </p:cNvPicPr>
          <p:nvPr/>
        </p:nvPicPr>
        <p:blipFill>
          <a:blip r:embed="rId4"/>
          <a:stretch>
            <a:fillRect/>
          </a:stretch>
        </p:blipFill>
        <p:spPr>
          <a:xfrm>
            <a:off x="783772" y="1009403"/>
            <a:ext cx="6531428" cy="3942607"/>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14"/>
          <p:cNvSpPr txBox="1"/>
          <p:nvPr/>
        </p:nvSpPr>
        <p:spPr>
          <a:xfrm>
            <a:off x="178082" y="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a:ea typeface="Calibri"/>
                <a:cs typeface="Calibri"/>
                <a:sym typeface="Calibri"/>
              </a:rPr>
              <a:t>WHAT IS DEMOCRACY?WHY DEMOCRACY?</a:t>
            </a:r>
            <a:r>
              <a:rPr lang="en-IN" sz="2400" b="1" dirty="0" smtClean="0">
                <a:solidFill>
                  <a:srgbClr val="FF0000"/>
                </a:solidFill>
                <a:latin typeface="Calibri"/>
                <a:ea typeface="Calibri"/>
                <a:cs typeface="Calibri"/>
                <a:sym typeface="Calibri"/>
              </a:rPr>
              <a:t> </a:t>
            </a:r>
          </a:p>
          <a:p>
            <a:pPr lvl="0">
              <a:buSzPts val="2200"/>
            </a:pPr>
            <a:r>
              <a:rPr lang="en-US" sz="1800" b="1" dirty="0" smtClean="0">
                <a:solidFill>
                  <a:schemeClr val="tx1"/>
                </a:solidFill>
                <a:latin typeface="Calibri" pitchFamily="34" charset="0"/>
              </a:rPr>
              <a:t>DEMOCRACY/ MEANING</a:t>
            </a:r>
            <a:endParaRPr b="1" i="0" u="none" strike="noStrike" cap="none" dirty="0">
              <a:solidFill>
                <a:schemeClr val="tx1"/>
              </a:solidFill>
              <a:latin typeface="Calibri" pitchFamily="34" charset="0"/>
              <a:sym typeface="Arial"/>
            </a:endParaRPr>
          </a:p>
        </p:txBody>
      </p:sp>
      <p:sp>
        <p:nvSpPr>
          <p:cNvPr id="65" name="Google Shape;65;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1026" name="Picture 2" descr="C:\Users\DELL\Desktop\images (1).png"/>
          <p:cNvPicPr>
            <a:picLocks noChangeAspect="1" noChangeArrowheads="1"/>
          </p:cNvPicPr>
          <p:nvPr/>
        </p:nvPicPr>
        <p:blipFill>
          <a:blip r:embed="rId4"/>
          <a:srcRect/>
          <a:stretch>
            <a:fillRect/>
          </a:stretch>
        </p:blipFill>
        <p:spPr bwMode="auto">
          <a:xfrm>
            <a:off x="4952010" y="305480"/>
            <a:ext cx="3633850" cy="3803382"/>
          </a:xfrm>
          <a:prstGeom prst="rect">
            <a:avLst/>
          </a:prstGeom>
          <a:noFill/>
        </p:spPr>
      </p:pic>
      <p:sp>
        <p:nvSpPr>
          <p:cNvPr id="6" name="TextBox 5"/>
          <p:cNvSpPr txBox="1"/>
          <p:nvPr/>
        </p:nvSpPr>
        <p:spPr>
          <a:xfrm>
            <a:off x="285008" y="1092530"/>
            <a:ext cx="3978234" cy="2123658"/>
          </a:xfrm>
          <a:prstGeom prst="rect">
            <a:avLst/>
          </a:prstGeom>
          <a:noFill/>
        </p:spPr>
        <p:txBody>
          <a:bodyPr wrap="square" rtlCol="0">
            <a:spAutoFit/>
          </a:bodyPr>
          <a:lstStyle/>
          <a:p>
            <a:pPr lvl="0">
              <a:buFont typeface="Arial" pitchFamily="34" charset="0"/>
              <a:buChar char="•"/>
            </a:pPr>
            <a:r>
              <a:rPr lang="en-IN" sz="1200" dirty="0" smtClean="0">
                <a:latin typeface="Calibri" pitchFamily="34" charset="0"/>
                <a:cs typeface="Calibri" pitchFamily="34" charset="0"/>
              </a:rPr>
              <a:t>  The word democracy  comes from a Greek word  </a:t>
            </a:r>
            <a:r>
              <a:rPr lang="en-IN" sz="1200" dirty="0" err="1" smtClean="0">
                <a:latin typeface="Calibri" pitchFamily="34" charset="0"/>
                <a:cs typeface="Calibri" pitchFamily="34" charset="0"/>
              </a:rPr>
              <a:t>Demokratia</a:t>
            </a:r>
            <a:r>
              <a:rPr lang="en-IN" sz="1200" dirty="0" smtClean="0">
                <a:latin typeface="Calibri" pitchFamily="34" charset="0"/>
                <a:cs typeface="Calibri" pitchFamily="34" charset="0"/>
              </a:rPr>
              <a:t>. </a:t>
            </a:r>
          </a:p>
          <a:p>
            <a:pPr lvl="0">
              <a:buFont typeface="Arial" pitchFamily="34" charset="0"/>
              <a:buChar char="•"/>
            </a:pPr>
            <a:endParaRPr lang="en-IN"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In Greek means ‘ demos ‘ means people and ‘ </a:t>
            </a:r>
            <a:r>
              <a:rPr lang="en-IN" sz="1200" dirty="0" err="1" smtClean="0">
                <a:latin typeface="Calibri" pitchFamily="34" charset="0"/>
                <a:cs typeface="Calibri" pitchFamily="34" charset="0"/>
              </a:rPr>
              <a:t>kratia</a:t>
            </a:r>
            <a:r>
              <a:rPr lang="en-IN" sz="1200" dirty="0" smtClean="0">
                <a:latin typeface="Calibri" pitchFamily="34" charset="0"/>
                <a:cs typeface="Calibri" pitchFamily="34" charset="0"/>
              </a:rPr>
              <a:t>’ means rule.</a:t>
            </a:r>
          </a:p>
          <a:p>
            <a:pPr lvl="0">
              <a:buFont typeface="Arial" pitchFamily="34" charset="0"/>
              <a:buChar char="•"/>
            </a:pPr>
            <a:endParaRPr lang="en-IN"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According to Abraham Lincoln- Democracy is a rule of the people, for the people and by the people.</a:t>
            </a:r>
          </a:p>
          <a:p>
            <a:pPr lvl="0">
              <a:buFont typeface="Arial" pitchFamily="34" charset="0"/>
              <a:buChar char="•"/>
            </a:pPr>
            <a:endParaRPr lang="en-US"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Democracy is a form of government in which the rulers are elected by the people.</a:t>
            </a:r>
            <a:endParaRPr lang="en-US" sz="12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a:ea typeface="Calibri"/>
                <a:cs typeface="Calibri"/>
                <a:sym typeface="Calibri"/>
              </a:rPr>
              <a:t>WHAT IS DEMOCRACY ? WHY DEMOCRACY?</a:t>
            </a:r>
          </a:p>
          <a:p>
            <a:pPr lvl="0">
              <a:buSzPts val="2200"/>
            </a:pPr>
            <a:r>
              <a:rPr lang="en-US" sz="1800" b="1" dirty="0" smtClean="0">
                <a:solidFill>
                  <a:schemeClr val="tx1"/>
                </a:solidFill>
                <a:latin typeface="Calibri" pitchFamily="34" charset="0"/>
              </a:rPr>
              <a:t>DEMOCRACY</a:t>
            </a:r>
          </a:p>
        </p:txBody>
      </p:sp>
      <p:sp>
        <p:nvSpPr>
          <p:cNvPr id="72" name="Google Shape;72;p15"/>
          <p:cNvSpPr txBox="1"/>
          <p:nvPr/>
        </p:nvSpPr>
        <p:spPr>
          <a:xfrm>
            <a:off x="272675" y="1282262"/>
            <a:ext cx="8688300" cy="3045038"/>
          </a:xfrm>
          <a:prstGeom prst="rect">
            <a:avLst/>
          </a:prstGeom>
          <a:noFill/>
          <a:ln>
            <a:noFill/>
          </a:ln>
        </p:spPr>
        <p:txBody>
          <a:bodyPr spcFirstLastPara="1" wrap="square" lIns="91425" tIns="91425" rIns="91425" bIns="91425" anchor="t" anchorCtr="0">
            <a:noAutofit/>
          </a:bodyPr>
          <a:lstStyle/>
          <a:p>
            <a:pPr>
              <a:spcAft>
                <a:spcPts val="1200"/>
              </a:spcAft>
              <a:buNone/>
            </a:pPr>
            <a:endParaRPr sz="1400" b="0" i="0" u="none" strike="noStrike" cap="none" dirty="0">
              <a:solidFill>
                <a:srgbClr val="000000"/>
              </a:solidFill>
              <a:latin typeface="Calibri"/>
              <a:ea typeface="Calibri"/>
              <a:cs typeface="Calibri"/>
              <a:sym typeface="Calibri"/>
            </a:endParaRPr>
          </a:p>
        </p:txBody>
      </p:sp>
      <p:pic>
        <p:nvPicPr>
          <p:cNvPr id="2050" name="Picture 2" descr="C:\Users\DELL\Desktop\images.jfif"/>
          <p:cNvPicPr>
            <a:picLocks noChangeAspect="1" noChangeArrowheads="1"/>
          </p:cNvPicPr>
          <p:nvPr/>
        </p:nvPicPr>
        <p:blipFill>
          <a:blip r:embed="rId4"/>
          <a:srcRect/>
          <a:stretch>
            <a:fillRect/>
          </a:stretch>
        </p:blipFill>
        <p:spPr bwMode="auto">
          <a:xfrm>
            <a:off x="4310742" y="1080655"/>
            <a:ext cx="4334493" cy="2980706"/>
          </a:xfrm>
          <a:prstGeom prst="rect">
            <a:avLst/>
          </a:prstGeom>
          <a:noFill/>
        </p:spPr>
      </p:pic>
      <p:pic>
        <p:nvPicPr>
          <p:cNvPr id="5122" name="Picture 2" descr="C:\Users\DELL\Desktop\images (3).jfif"/>
          <p:cNvPicPr>
            <a:picLocks noChangeAspect="1" noChangeArrowheads="1"/>
          </p:cNvPicPr>
          <p:nvPr/>
        </p:nvPicPr>
        <p:blipFill>
          <a:blip r:embed="rId5"/>
          <a:srcRect/>
          <a:stretch>
            <a:fillRect/>
          </a:stretch>
        </p:blipFill>
        <p:spPr bwMode="auto">
          <a:xfrm>
            <a:off x="629392" y="1128156"/>
            <a:ext cx="3230089" cy="302820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a:ea typeface="Calibri"/>
                <a:cs typeface="Calibri"/>
                <a:sym typeface="Calibri"/>
              </a:rPr>
              <a:t>WHAT IS DEMOCRACY ? WHY DEMOCRACY?</a:t>
            </a:r>
          </a:p>
          <a:p>
            <a:pPr lvl="0">
              <a:buSzPts val="2200"/>
            </a:pPr>
            <a:r>
              <a:rPr lang="en-US" sz="1800" b="1" dirty="0" smtClean="0">
                <a:solidFill>
                  <a:schemeClr val="tx1"/>
                </a:solidFill>
                <a:latin typeface="Calibri" pitchFamily="34" charset="0"/>
              </a:rPr>
              <a:t>TYPES OF DEMOCRACY </a:t>
            </a:r>
          </a:p>
        </p:txBody>
      </p:sp>
      <p:sp>
        <p:nvSpPr>
          <p:cNvPr id="72" name="Google Shape;72;p15"/>
          <p:cNvSpPr txBox="1"/>
          <p:nvPr/>
        </p:nvSpPr>
        <p:spPr>
          <a:xfrm>
            <a:off x="272675" y="1282262"/>
            <a:ext cx="8688300" cy="3045038"/>
          </a:xfrm>
          <a:prstGeom prst="rect">
            <a:avLst/>
          </a:prstGeom>
          <a:noFill/>
          <a:ln>
            <a:noFill/>
          </a:ln>
        </p:spPr>
        <p:txBody>
          <a:bodyPr spcFirstLastPara="1" wrap="square" lIns="91425" tIns="91425" rIns="91425" bIns="91425" anchor="t" anchorCtr="0">
            <a:noAutofit/>
          </a:bodyPr>
          <a:lstStyle/>
          <a:p>
            <a:pPr>
              <a:spcAft>
                <a:spcPts val="1200"/>
              </a:spcAft>
              <a:buNone/>
            </a:pPr>
            <a:r>
              <a:rPr lang="en-US" dirty="0" smtClean="0">
                <a:latin typeface="Calibri" pitchFamily="34" charset="0"/>
              </a:rPr>
              <a:t>The peace treaty</a:t>
            </a:r>
            <a:endParaRPr sz="1400" b="0" i="0" u="none" strike="noStrike" cap="none" dirty="0">
              <a:solidFill>
                <a:srgbClr val="000000"/>
              </a:solidFill>
              <a:latin typeface="Calibri"/>
              <a:ea typeface="Calibri"/>
              <a:cs typeface="Calibri"/>
              <a:sym typeface="Calibri"/>
            </a:endParaRPr>
          </a:p>
        </p:txBody>
      </p:sp>
      <p:pic>
        <p:nvPicPr>
          <p:cNvPr id="2051" name="Picture 3" descr="C:\Users\DELL\Desktop\images (1).png"/>
          <p:cNvPicPr>
            <a:picLocks noChangeAspect="1" noChangeArrowheads="1"/>
          </p:cNvPicPr>
          <p:nvPr/>
        </p:nvPicPr>
        <p:blipFill>
          <a:blip r:embed="rId4"/>
          <a:srcRect/>
          <a:stretch>
            <a:fillRect/>
          </a:stretch>
        </p:blipFill>
        <p:spPr bwMode="auto">
          <a:xfrm>
            <a:off x="201880" y="1360901"/>
            <a:ext cx="4275115" cy="3021095"/>
          </a:xfrm>
          <a:prstGeom prst="rect">
            <a:avLst/>
          </a:prstGeom>
          <a:noFill/>
        </p:spPr>
      </p:pic>
      <p:pic>
        <p:nvPicPr>
          <p:cNvPr id="3074" name="Picture 2" descr="C:\Users\DELL\Desktop\download (3).jfif"/>
          <p:cNvPicPr>
            <a:picLocks noChangeAspect="1" noChangeArrowheads="1"/>
          </p:cNvPicPr>
          <p:nvPr/>
        </p:nvPicPr>
        <p:blipFill>
          <a:blip r:embed="rId5"/>
          <a:srcRect/>
          <a:stretch>
            <a:fillRect/>
          </a:stretch>
        </p:blipFill>
        <p:spPr bwMode="auto">
          <a:xfrm>
            <a:off x="4785756" y="1092531"/>
            <a:ext cx="3871356" cy="315883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a:ea typeface="Calibri"/>
                <a:cs typeface="Calibri"/>
                <a:sym typeface="Calibri"/>
              </a:rPr>
              <a:t>WHAT IS DEMOCRACY ? WHY DEMOCRACY?</a:t>
            </a:r>
          </a:p>
          <a:p>
            <a:pPr lvl="0">
              <a:buSzPts val="2200"/>
            </a:pPr>
            <a:r>
              <a:rPr lang="en-US" sz="1800" b="1" dirty="0" smtClean="0">
                <a:solidFill>
                  <a:schemeClr val="tx1"/>
                </a:solidFill>
                <a:latin typeface="Calibri" pitchFamily="34" charset="0"/>
              </a:rPr>
              <a:t>FEATURES OF DEMOCRACY </a:t>
            </a:r>
          </a:p>
        </p:txBody>
      </p:sp>
      <p:sp>
        <p:nvSpPr>
          <p:cNvPr id="72" name="Google Shape;72;p15"/>
          <p:cNvSpPr txBox="1"/>
          <p:nvPr/>
        </p:nvSpPr>
        <p:spPr>
          <a:xfrm>
            <a:off x="272675" y="1282262"/>
            <a:ext cx="8688300" cy="3045038"/>
          </a:xfrm>
          <a:prstGeom prst="rect">
            <a:avLst/>
          </a:prstGeom>
          <a:noFill/>
          <a:ln>
            <a:noFill/>
          </a:ln>
        </p:spPr>
        <p:txBody>
          <a:bodyPr spcFirstLastPara="1" wrap="square" lIns="91425" tIns="91425" rIns="91425" bIns="91425" anchor="t" anchorCtr="0">
            <a:noAutofit/>
          </a:bodyPr>
          <a:lstStyle/>
          <a:p>
            <a:pPr>
              <a:spcAft>
                <a:spcPts val="1200"/>
              </a:spcAft>
              <a:buNone/>
            </a:pPr>
            <a:endParaRPr sz="1400" b="0" i="0" u="none" strike="noStrike" cap="none" dirty="0">
              <a:solidFill>
                <a:srgbClr val="000000"/>
              </a:solidFill>
              <a:latin typeface="Calibri"/>
              <a:ea typeface="Calibri"/>
              <a:cs typeface="Calibri"/>
              <a:sym typeface="Calibri"/>
            </a:endParaRPr>
          </a:p>
        </p:txBody>
      </p:sp>
      <p:pic>
        <p:nvPicPr>
          <p:cNvPr id="2" name="Picture 2" descr="C:\Users\DELL\Desktop\images (2).jfif"/>
          <p:cNvPicPr>
            <a:picLocks noChangeAspect="1" noChangeArrowheads="1"/>
          </p:cNvPicPr>
          <p:nvPr/>
        </p:nvPicPr>
        <p:blipFill>
          <a:blip r:embed="rId4"/>
          <a:srcRect/>
          <a:stretch>
            <a:fillRect/>
          </a:stretch>
        </p:blipFill>
        <p:spPr bwMode="auto">
          <a:xfrm>
            <a:off x="391886" y="1140030"/>
            <a:ext cx="7350825" cy="346759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a:ea typeface="Calibri"/>
                <a:cs typeface="Calibri"/>
                <a:sym typeface="Calibri"/>
              </a:rPr>
              <a:t>WHAT IS DEMOCRACY ? WHY DEMOCRACY?</a:t>
            </a:r>
          </a:p>
          <a:p>
            <a:pPr lvl="0">
              <a:buSzPts val="2200"/>
            </a:pPr>
            <a:r>
              <a:rPr lang="en-US" sz="1800" b="1" dirty="0" smtClean="0">
                <a:solidFill>
                  <a:schemeClr val="tx1"/>
                </a:solidFill>
                <a:latin typeface="Calibri" pitchFamily="34" charset="0"/>
              </a:rPr>
              <a:t>FEATURES OF  DEMOCRACY</a:t>
            </a:r>
            <a:r>
              <a:rPr lang="en-US" sz="1800" b="1" dirty="0" smtClean="0">
                <a:solidFill>
                  <a:schemeClr val="tx1"/>
                </a:solidFill>
                <a:latin typeface="Calibri" pitchFamily="34" charset="0"/>
                <a:sym typeface="Wingdings" pitchFamily="2" charset="2"/>
              </a:rPr>
              <a:t>MAJORS DECISIONS TAKEN BY ELECTED LEADERS</a:t>
            </a:r>
            <a:r>
              <a:rPr lang="en-US" sz="1800" b="1" dirty="0" smtClean="0">
                <a:solidFill>
                  <a:schemeClr val="tx1"/>
                </a:solidFill>
                <a:latin typeface="Calibri" pitchFamily="34" charset="0"/>
              </a:rPr>
              <a:t> </a:t>
            </a:r>
          </a:p>
        </p:txBody>
      </p:sp>
      <p:sp>
        <p:nvSpPr>
          <p:cNvPr id="72" name="Google Shape;72;p15"/>
          <p:cNvSpPr txBox="1"/>
          <p:nvPr/>
        </p:nvSpPr>
        <p:spPr>
          <a:xfrm>
            <a:off x="237506" y="1365662"/>
            <a:ext cx="5225144" cy="3211019"/>
          </a:xfrm>
          <a:prstGeom prst="rect">
            <a:avLst/>
          </a:prstGeom>
          <a:noFill/>
          <a:ln>
            <a:noFill/>
          </a:ln>
        </p:spPr>
        <p:txBody>
          <a:bodyPr spcFirstLastPara="1" wrap="square" lIns="91425" tIns="91425" rIns="91425" bIns="91425" anchor="t" anchorCtr="0">
            <a:noAutofit/>
          </a:bodyPr>
          <a:lstStyle/>
          <a:p>
            <a:pPr marL="342900" lvl="0" indent="-342900">
              <a:buAutoNum type="arabicPeriod"/>
            </a:pPr>
            <a:r>
              <a:rPr lang="en-IN" sz="1200" dirty="0" smtClean="0">
                <a:latin typeface="Calibri" pitchFamily="34" charset="0"/>
                <a:cs typeface="Calibri" pitchFamily="34" charset="0"/>
              </a:rPr>
              <a:t>Rulers elected by the people take all the major decisions:</a:t>
            </a:r>
          </a:p>
          <a:p>
            <a:pPr marL="342900" lvl="0" indent="-342900">
              <a:buAutoNum type="arabicPeriod"/>
            </a:pPr>
            <a:endParaRPr lang="en-US" sz="1200" dirty="0" smtClean="0">
              <a:latin typeface="Calibri" pitchFamily="34" charset="0"/>
              <a:cs typeface="Calibri" pitchFamily="34" charset="0"/>
            </a:endParaRPr>
          </a:p>
          <a:p>
            <a:pPr>
              <a:buFont typeface="Arial" pitchFamily="34" charset="0"/>
              <a:buChar char="•"/>
            </a:pPr>
            <a:r>
              <a:rPr lang="en-IN" sz="1200" dirty="0" smtClean="0">
                <a:latin typeface="Calibri" pitchFamily="34" charset="0"/>
                <a:cs typeface="Calibri" pitchFamily="34" charset="0"/>
              </a:rPr>
              <a:t>  In a democracy the final decision making power must rest with those elected by the people.</a:t>
            </a:r>
          </a:p>
          <a:p>
            <a:pPr>
              <a:buFont typeface="Arial" pitchFamily="34" charset="0"/>
              <a:buChar char="•"/>
            </a:pPr>
            <a:endParaRPr lang="en-IN" sz="1200" dirty="0" smtClean="0">
              <a:latin typeface="Calibri" pitchFamily="34" charset="0"/>
              <a:cs typeface="Calibri" pitchFamily="34" charset="0"/>
            </a:endParaRPr>
          </a:p>
          <a:p>
            <a:r>
              <a:rPr lang="en-IN" sz="1200" b="1" dirty="0" smtClean="0">
                <a:latin typeface="Calibri" pitchFamily="34" charset="0"/>
                <a:cs typeface="Calibri" pitchFamily="34" charset="0"/>
              </a:rPr>
              <a:t>Case study on Pakistan:-</a:t>
            </a:r>
          </a:p>
          <a:p>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In Pakistan, </a:t>
            </a:r>
            <a:r>
              <a:rPr lang="en-IN" sz="1200" dirty="0" err="1" smtClean="0">
                <a:latin typeface="Calibri" pitchFamily="34" charset="0"/>
                <a:cs typeface="Calibri" pitchFamily="34" charset="0"/>
              </a:rPr>
              <a:t>Pervez</a:t>
            </a:r>
            <a:r>
              <a:rPr lang="en-IN" sz="1200" dirty="0" smtClean="0">
                <a:latin typeface="Calibri" pitchFamily="34" charset="0"/>
                <a:cs typeface="Calibri" pitchFamily="34" charset="0"/>
              </a:rPr>
              <a:t>  </a:t>
            </a:r>
            <a:r>
              <a:rPr lang="en-IN" sz="1200" dirty="0" err="1" smtClean="0">
                <a:latin typeface="Calibri" pitchFamily="34" charset="0"/>
                <a:cs typeface="Calibri" pitchFamily="34" charset="0"/>
              </a:rPr>
              <a:t>Musharraf</a:t>
            </a:r>
            <a:r>
              <a:rPr lang="en-IN" sz="1200" dirty="0" smtClean="0">
                <a:latin typeface="Calibri" pitchFamily="34" charset="0"/>
                <a:cs typeface="Calibri" pitchFamily="34" charset="0"/>
              </a:rPr>
              <a:t> led a military coup in Oct 1999.      He  declare himself the Chief Executive of the country. </a:t>
            </a:r>
          </a:p>
          <a:p>
            <a:pPr lvl="0">
              <a:buFont typeface="Wingdings" pitchFamily="2" charset="2"/>
              <a:buChar char="Ø"/>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He changed his designation to President and held a referendum in the country that granted him a  five years extension.</a:t>
            </a:r>
            <a:endParaRPr lang="en-US" sz="1200" dirty="0" smtClean="0">
              <a:latin typeface="Calibri" pitchFamily="34" charset="0"/>
              <a:cs typeface="Calibri" pitchFamily="34" charset="0"/>
            </a:endParaRPr>
          </a:p>
          <a:p>
            <a:pPr>
              <a:spcAft>
                <a:spcPts val="1200"/>
              </a:spcAft>
              <a:buNone/>
            </a:pPr>
            <a:endParaRPr sz="1400" b="0" i="0" u="none" strike="noStrike" cap="none" dirty="0">
              <a:solidFill>
                <a:srgbClr val="000000"/>
              </a:solidFill>
              <a:latin typeface="Calibri"/>
              <a:ea typeface="Calibri"/>
              <a:cs typeface="Calibri"/>
              <a:sym typeface="Calibri"/>
            </a:endParaRPr>
          </a:p>
        </p:txBody>
      </p:sp>
      <p:pic>
        <p:nvPicPr>
          <p:cNvPr id="3074" name="Picture 2" descr="C:\Users\DELL\Desktop\download (2).jfif"/>
          <p:cNvPicPr>
            <a:picLocks noChangeAspect="1" noChangeArrowheads="1"/>
          </p:cNvPicPr>
          <p:nvPr/>
        </p:nvPicPr>
        <p:blipFill>
          <a:blip r:embed="rId4"/>
          <a:srcRect/>
          <a:stretch>
            <a:fillRect/>
          </a:stretch>
        </p:blipFill>
        <p:spPr bwMode="auto">
          <a:xfrm>
            <a:off x="5925787" y="1128156"/>
            <a:ext cx="3004458" cy="1686296"/>
          </a:xfrm>
          <a:prstGeom prst="rect">
            <a:avLst/>
          </a:prstGeom>
          <a:noFill/>
        </p:spPr>
      </p:pic>
      <p:pic>
        <p:nvPicPr>
          <p:cNvPr id="1028" name="Picture 4" descr="C:\Users\DELL\Desktop\images.jfif"/>
          <p:cNvPicPr>
            <a:picLocks noChangeAspect="1" noChangeArrowheads="1"/>
          </p:cNvPicPr>
          <p:nvPr/>
        </p:nvPicPr>
        <p:blipFill>
          <a:blip r:embed="rId5"/>
          <a:srcRect/>
          <a:stretch>
            <a:fillRect/>
          </a:stretch>
        </p:blipFill>
        <p:spPr bwMode="auto">
          <a:xfrm>
            <a:off x="5560419" y="2838450"/>
            <a:ext cx="2202083" cy="1770475"/>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a:ea typeface="Calibri"/>
                <a:cs typeface="Calibri"/>
                <a:sym typeface="Calibri"/>
              </a:rPr>
              <a:t>WHAT IS DEMOCRACY ? WHY DEMOCRACY?</a:t>
            </a:r>
          </a:p>
          <a:p>
            <a:pPr lvl="0">
              <a:buSzPts val="2200"/>
            </a:pPr>
            <a:r>
              <a:rPr lang="en-US" sz="1800" b="1" dirty="0" smtClean="0">
                <a:solidFill>
                  <a:schemeClr val="tx1"/>
                </a:solidFill>
                <a:latin typeface="Calibri" pitchFamily="34" charset="0"/>
              </a:rPr>
              <a:t>FEATURES OF  DEMOCRACY</a:t>
            </a:r>
            <a:r>
              <a:rPr lang="en-US" sz="1800" b="1" dirty="0" smtClean="0">
                <a:solidFill>
                  <a:schemeClr val="tx1"/>
                </a:solidFill>
                <a:latin typeface="Calibri" pitchFamily="34" charset="0"/>
                <a:sym typeface="Wingdings" pitchFamily="2" charset="2"/>
              </a:rPr>
              <a:t>MAJORS DECISIONS TAKEN BY ELECTED LEADERS</a:t>
            </a:r>
            <a:r>
              <a:rPr lang="en-US" sz="1800" b="1" dirty="0" smtClean="0">
                <a:solidFill>
                  <a:schemeClr val="tx1"/>
                </a:solidFill>
                <a:latin typeface="Calibri" pitchFamily="34" charset="0"/>
              </a:rPr>
              <a:t> </a:t>
            </a:r>
          </a:p>
        </p:txBody>
      </p:sp>
      <p:sp>
        <p:nvSpPr>
          <p:cNvPr id="72" name="Google Shape;72;p15"/>
          <p:cNvSpPr txBox="1"/>
          <p:nvPr/>
        </p:nvSpPr>
        <p:spPr>
          <a:xfrm>
            <a:off x="237505" y="1365662"/>
            <a:ext cx="5795159" cy="3211019"/>
          </a:xfrm>
          <a:prstGeom prst="rect">
            <a:avLst/>
          </a:prstGeom>
          <a:noFill/>
          <a:ln>
            <a:noFill/>
          </a:ln>
        </p:spPr>
        <p:txBody>
          <a:bodyPr spcFirstLastPara="1" wrap="square" lIns="91425" tIns="91425" rIns="91425" bIns="91425" anchor="t" anchorCtr="0">
            <a:noAutofit/>
          </a:bodyPr>
          <a:lstStyle/>
          <a:p>
            <a:pPr marL="266700" lvl="0" indent="-266700">
              <a:buFont typeface="Wingdings" pitchFamily="2" charset="2"/>
              <a:buChar char="Ø"/>
            </a:pPr>
            <a:r>
              <a:rPr lang="en-IN" sz="1200" dirty="0" smtClean="0">
                <a:latin typeface="Calibri" pitchFamily="34" charset="0"/>
                <a:cs typeface="Calibri" pitchFamily="34" charset="0"/>
              </a:rPr>
              <a:t>In Aug 2002, </a:t>
            </a:r>
            <a:r>
              <a:rPr lang="en-IN" sz="1200" dirty="0" err="1" smtClean="0">
                <a:latin typeface="Calibri" pitchFamily="34" charset="0"/>
                <a:cs typeface="Calibri" pitchFamily="34" charset="0"/>
              </a:rPr>
              <a:t>Musharraf</a:t>
            </a:r>
            <a:r>
              <a:rPr lang="en-IN" sz="1200" dirty="0" smtClean="0">
                <a:latin typeface="Calibri" pitchFamily="34" charset="0"/>
                <a:cs typeface="Calibri" pitchFamily="34" charset="0"/>
              </a:rPr>
              <a:t>  issued  a’ Legal Framework Order’ that amended the Constitution of Pakistan.</a:t>
            </a:r>
          </a:p>
          <a:p>
            <a:pPr marL="342900" lvl="0" indent="-342900">
              <a:buAutoNum type="arabicPeriod"/>
            </a:pPr>
            <a:endParaRPr lang="en-US"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a:t>
            </a:r>
            <a:r>
              <a:rPr lang="en-IN" sz="1200" dirty="0" smtClean="0">
                <a:latin typeface="Calibri" pitchFamily="34" charset="0"/>
                <a:cs typeface="Calibri" pitchFamily="34" charset="0"/>
              </a:rPr>
              <a:t>   Elections </a:t>
            </a:r>
            <a:r>
              <a:rPr lang="en-IN" sz="1200" dirty="0" smtClean="0">
                <a:latin typeface="Calibri" pitchFamily="34" charset="0"/>
                <a:cs typeface="Calibri" pitchFamily="34" charset="0"/>
              </a:rPr>
              <a:t>were held to the national &amp; provincial  assemblies.</a:t>
            </a:r>
          </a:p>
          <a:p>
            <a:pPr lvl="0">
              <a:buFont typeface="Wingdings" pitchFamily="2" charset="2"/>
              <a:buChar char="Ø"/>
            </a:pPr>
            <a:endParaRPr lang="en-IN" sz="1200" dirty="0" smtClean="0">
              <a:latin typeface="Calibri" pitchFamily="34" charset="0"/>
              <a:cs typeface="Calibri" pitchFamily="34" charset="0"/>
            </a:endParaRPr>
          </a:p>
          <a:p>
            <a:pPr lvl="0">
              <a:buFont typeface="Wingdings" pitchFamily="2" charset="2"/>
              <a:buChar char="Ø"/>
            </a:pPr>
            <a:r>
              <a:rPr lang="en-IN" sz="1200" dirty="0" smtClean="0">
                <a:latin typeface="Calibri" pitchFamily="34" charset="0"/>
                <a:cs typeface="Calibri" pitchFamily="34" charset="0"/>
              </a:rPr>
              <a:t>    But </a:t>
            </a:r>
            <a:r>
              <a:rPr lang="en-IN" sz="1200" dirty="0" smtClean="0">
                <a:latin typeface="Calibri" pitchFamily="34" charset="0"/>
                <a:cs typeface="Calibri" pitchFamily="34" charset="0"/>
              </a:rPr>
              <a:t>the final power rests with military officers and General </a:t>
            </a:r>
            <a:r>
              <a:rPr lang="en-IN" sz="1200" dirty="0" err="1" smtClean="0">
                <a:latin typeface="Calibri" pitchFamily="34" charset="0"/>
                <a:cs typeface="Calibri" pitchFamily="34" charset="0"/>
              </a:rPr>
              <a:t>Musharraf</a:t>
            </a:r>
            <a:r>
              <a:rPr lang="en-IN" sz="1200" dirty="0" smtClean="0">
                <a:latin typeface="Calibri" pitchFamily="34" charset="0"/>
                <a:cs typeface="Calibri" pitchFamily="34" charset="0"/>
              </a:rPr>
              <a:t>.</a:t>
            </a:r>
          </a:p>
          <a:p>
            <a:pPr lvl="0">
              <a:buFont typeface="Wingdings" pitchFamily="2" charset="2"/>
              <a:buChar char="Ø"/>
            </a:pPr>
            <a:endParaRPr lang="en-IN" sz="1200" dirty="0" smtClean="0">
              <a:latin typeface="Calibri" pitchFamily="34" charset="0"/>
              <a:cs typeface="Calibri" pitchFamily="34" charset="0"/>
            </a:endParaRPr>
          </a:p>
          <a:p>
            <a:pPr lvl="0">
              <a:buFont typeface="Arial" pitchFamily="34" charset="0"/>
              <a:buChar char="•"/>
            </a:pPr>
            <a:r>
              <a:rPr lang="en-IN" sz="1200" dirty="0" smtClean="0">
                <a:latin typeface="Calibri" pitchFamily="34" charset="0"/>
                <a:cs typeface="Calibri" pitchFamily="34" charset="0"/>
              </a:rPr>
              <a:t>  Pakistan under General </a:t>
            </a:r>
            <a:r>
              <a:rPr lang="en-IN" sz="1200" dirty="0" err="1" smtClean="0">
                <a:latin typeface="Calibri" pitchFamily="34" charset="0"/>
                <a:cs typeface="Calibri" pitchFamily="34" charset="0"/>
              </a:rPr>
              <a:t>Musharraf</a:t>
            </a:r>
            <a:r>
              <a:rPr lang="en-IN" sz="1200" dirty="0" smtClean="0">
                <a:latin typeface="Calibri" pitchFamily="34" charset="0"/>
                <a:cs typeface="Calibri" pitchFamily="34" charset="0"/>
              </a:rPr>
              <a:t> should not be called a democracy.</a:t>
            </a:r>
          </a:p>
          <a:p>
            <a:pPr lvl="0">
              <a:buFont typeface="Wingdings" pitchFamily="2" charset="2"/>
              <a:buChar char="Ø"/>
            </a:pPr>
            <a:r>
              <a:rPr lang="en-IN" sz="1200" dirty="0" smtClean="0">
                <a:latin typeface="Calibri" pitchFamily="34" charset="0"/>
                <a:cs typeface="Calibri" pitchFamily="34" charset="0"/>
              </a:rPr>
              <a:t> </a:t>
            </a:r>
            <a:r>
              <a:rPr lang="en-IN" sz="1200" dirty="0" smtClean="0">
                <a:latin typeface="Calibri" pitchFamily="34" charset="0"/>
                <a:cs typeface="Calibri" pitchFamily="34" charset="0"/>
              </a:rPr>
              <a:t> The </a:t>
            </a:r>
            <a:r>
              <a:rPr lang="en-IN" sz="1200" dirty="0" smtClean="0">
                <a:latin typeface="Calibri" pitchFamily="34" charset="0"/>
                <a:cs typeface="Calibri" pitchFamily="34" charset="0"/>
              </a:rPr>
              <a:t>elected representatives are not really the rulers as they cannot take the final decisions.</a:t>
            </a:r>
          </a:p>
          <a:p>
            <a:pPr lvl="0">
              <a:buFont typeface="Wingdings" pitchFamily="2" charset="2"/>
              <a:buChar char="Ø"/>
            </a:pPr>
            <a:r>
              <a:rPr lang="en-IN" sz="1200" dirty="0" smtClean="0">
                <a:latin typeface="Calibri" pitchFamily="34" charset="0"/>
                <a:cs typeface="Calibri" pitchFamily="34" charset="0"/>
              </a:rPr>
              <a:t> </a:t>
            </a:r>
            <a:r>
              <a:rPr lang="en-IN" sz="1200" dirty="0" smtClean="0">
                <a:latin typeface="Calibri" pitchFamily="34" charset="0"/>
                <a:cs typeface="Calibri" pitchFamily="34" charset="0"/>
              </a:rPr>
              <a:t> The </a:t>
            </a:r>
            <a:r>
              <a:rPr lang="en-IN" sz="1200" dirty="0" smtClean="0">
                <a:latin typeface="Calibri" pitchFamily="34" charset="0"/>
                <a:cs typeface="Calibri" pitchFamily="34" charset="0"/>
              </a:rPr>
              <a:t>power to take final decision rests with army officials and with the General </a:t>
            </a:r>
            <a:r>
              <a:rPr lang="en-IN" sz="1200" dirty="0" err="1" smtClean="0">
                <a:latin typeface="Calibri" pitchFamily="34" charset="0"/>
                <a:cs typeface="Calibri" pitchFamily="34" charset="0"/>
              </a:rPr>
              <a:t>Musharraf</a:t>
            </a:r>
            <a:r>
              <a:rPr lang="en-IN" sz="1200" dirty="0" smtClean="0">
                <a:latin typeface="Calibri" pitchFamily="34" charset="0"/>
                <a:cs typeface="Calibri" pitchFamily="34" charset="0"/>
              </a:rPr>
              <a:t>.</a:t>
            </a:r>
          </a:p>
          <a:p>
            <a:pPr lvl="0">
              <a:buFont typeface="Wingdings" pitchFamily="2" charset="2"/>
              <a:buChar char="Ø"/>
            </a:pPr>
            <a:r>
              <a:rPr lang="en-IN" sz="1200" u="sng" dirty="0" smtClean="0">
                <a:latin typeface="Calibri" pitchFamily="34" charset="0"/>
                <a:cs typeface="Calibri" pitchFamily="34" charset="0"/>
                <a:hlinkClick r:id="rId4"/>
              </a:rPr>
              <a:t> https</a:t>
            </a:r>
            <a:r>
              <a:rPr lang="en-IN" sz="1200" u="sng" dirty="0" smtClean="0">
                <a:latin typeface="Calibri" pitchFamily="34" charset="0"/>
                <a:cs typeface="Calibri" pitchFamily="34" charset="0"/>
                <a:hlinkClick r:id="rId4"/>
              </a:rPr>
              <a:t>://www.youtube.com/watch?v=ya86zLFxHrs</a:t>
            </a:r>
            <a:r>
              <a:rPr lang="en-IN" sz="1200" dirty="0" smtClean="0">
                <a:latin typeface="Calibri" pitchFamily="34" charset="0"/>
                <a:cs typeface="Calibri" pitchFamily="34" charset="0"/>
              </a:rPr>
              <a:t> </a:t>
            </a:r>
            <a:endParaRPr lang="en-US" sz="1200" dirty="0" smtClean="0">
              <a:latin typeface="Calibri" pitchFamily="34" charset="0"/>
              <a:cs typeface="Calibri" pitchFamily="34" charset="0"/>
            </a:endParaRPr>
          </a:p>
          <a:p>
            <a:pPr>
              <a:buFont typeface="Arial" pitchFamily="34" charset="0"/>
              <a:buChar char="•"/>
            </a:pPr>
            <a:endParaRPr lang="en-US" dirty="0" smtClean="0"/>
          </a:p>
          <a:p>
            <a:pPr>
              <a:spcAft>
                <a:spcPts val="1200"/>
              </a:spcAft>
              <a:buNone/>
            </a:pPr>
            <a:endParaRPr sz="1400" b="0" i="0" u="none" strike="noStrike" cap="none" dirty="0">
              <a:solidFill>
                <a:srgbClr val="000000"/>
              </a:solidFill>
              <a:latin typeface="Calibri"/>
              <a:ea typeface="Calibri"/>
              <a:cs typeface="Calibri"/>
              <a:sym typeface="Calibri"/>
            </a:endParaRPr>
          </a:p>
        </p:txBody>
      </p:sp>
      <p:pic>
        <p:nvPicPr>
          <p:cNvPr id="1027" name="Picture 3" descr="C:\Users\DELL\Desktop\download.jfif"/>
          <p:cNvPicPr>
            <a:picLocks noChangeAspect="1" noChangeArrowheads="1"/>
          </p:cNvPicPr>
          <p:nvPr/>
        </p:nvPicPr>
        <p:blipFill>
          <a:blip r:embed="rId5"/>
          <a:srcRect/>
          <a:stretch>
            <a:fillRect/>
          </a:stretch>
        </p:blipFill>
        <p:spPr bwMode="auto">
          <a:xfrm>
            <a:off x="6100206" y="1320387"/>
            <a:ext cx="2857500" cy="2325337"/>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867</TotalTime>
  <Words>1630</Words>
  <Application>Microsoft Office PowerPoint</Application>
  <PresentationFormat>On-screen Show (16:9)</PresentationFormat>
  <Paragraphs>187</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DELL</cp:lastModifiedBy>
  <cp:revision>106</cp:revision>
  <dcterms:modified xsi:type="dcterms:W3CDTF">2021-02-27T18:01:58Z</dcterms:modified>
</cp:coreProperties>
</file>